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35" r:id="rId3"/>
    <p:sldId id="375" r:id="rId4"/>
    <p:sldId id="376" r:id="rId5"/>
    <p:sldId id="287" r:id="rId6"/>
    <p:sldId id="373" r:id="rId7"/>
    <p:sldId id="332" r:id="rId8"/>
    <p:sldId id="380" r:id="rId9"/>
    <p:sldId id="333" r:id="rId10"/>
    <p:sldId id="334" r:id="rId11"/>
    <p:sldId id="386" r:id="rId12"/>
    <p:sldId id="381" r:id="rId13"/>
    <p:sldId id="387" r:id="rId14"/>
    <p:sldId id="388" r:id="rId15"/>
    <p:sldId id="389" r:id="rId16"/>
    <p:sldId id="383" r:id="rId17"/>
    <p:sldId id="390" r:id="rId18"/>
    <p:sldId id="384" r:id="rId19"/>
    <p:sldId id="382" r:id="rId20"/>
    <p:sldId id="385" r:id="rId21"/>
    <p:sldId id="391" r:id="rId22"/>
    <p:sldId id="377" r:id="rId23"/>
    <p:sldId id="369" r:id="rId24"/>
    <p:sldId id="368" r:id="rId25"/>
    <p:sldId id="370" r:id="rId26"/>
    <p:sldId id="329" r:id="rId27"/>
    <p:sldId id="326" r:id="rId28"/>
    <p:sldId id="330" r:id="rId29"/>
    <p:sldId id="336" r:id="rId30"/>
    <p:sldId id="340" r:id="rId31"/>
    <p:sldId id="343" r:id="rId32"/>
    <p:sldId id="344" r:id="rId33"/>
    <p:sldId id="392" r:id="rId34"/>
    <p:sldId id="345" r:id="rId35"/>
    <p:sldId id="346" r:id="rId36"/>
    <p:sldId id="347" r:id="rId37"/>
    <p:sldId id="348" r:id="rId38"/>
    <p:sldId id="327" r:id="rId39"/>
    <p:sldId id="331" r:id="rId40"/>
    <p:sldId id="349" r:id="rId41"/>
    <p:sldId id="350" r:id="rId42"/>
    <p:sldId id="351" r:id="rId43"/>
    <p:sldId id="352" r:id="rId44"/>
    <p:sldId id="353" r:id="rId45"/>
    <p:sldId id="396" r:id="rId46"/>
    <p:sldId id="395" r:id="rId47"/>
    <p:sldId id="354" r:id="rId48"/>
    <p:sldId id="397" r:id="rId49"/>
    <p:sldId id="355" r:id="rId50"/>
    <p:sldId id="356" r:id="rId51"/>
    <p:sldId id="398" r:id="rId52"/>
    <p:sldId id="360" r:id="rId53"/>
    <p:sldId id="361" r:id="rId54"/>
    <p:sldId id="399" r:id="rId55"/>
    <p:sldId id="362" r:id="rId56"/>
    <p:sldId id="364" r:id="rId57"/>
    <p:sldId id="366" r:id="rId58"/>
    <p:sldId id="400" r:id="rId59"/>
    <p:sldId id="374" r:id="rId60"/>
    <p:sldId id="378" r:id="rId61"/>
    <p:sldId id="401" r:id="rId62"/>
    <p:sldId id="292" r:id="rId63"/>
    <p:sldId id="372" r:id="rId64"/>
    <p:sldId id="371" r:id="rId65"/>
    <p:sldId id="393" r:id="rId66"/>
    <p:sldId id="394" r:id="rId67"/>
    <p:sldId id="293" r:id="rId68"/>
    <p:sldId id="286" r:id="rId69"/>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ACC5E-CFC4-40EC-99ED-4E93ACD2A14B}" type="datetimeFigureOut">
              <a:rPr lang="es-CR" smtClean="0"/>
              <a:t>27/11/2018</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E489A-10DE-4634-8B1C-95E121749263}" type="slidenum">
              <a:rPr lang="es-CR" smtClean="0"/>
              <a:t>‹#›</a:t>
            </a:fld>
            <a:endParaRPr lang="es-CR"/>
          </a:p>
        </p:txBody>
      </p:sp>
    </p:spTree>
    <p:extLst>
      <p:ext uri="{BB962C8B-B14F-4D97-AF65-F5344CB8AC3E}">
        <p14:creationId xmlns:p14="http://schemas.microsoft.com/office/powerpoint/2010/main" val="3435290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4F10C3-E194-4EC1-84D2-6E50402CCA2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R"/>
          </a:p>
        </p:txBody>
      </p:sp>
      <p:sp>
        <p:nvSpPr>
          <p:cNvPr id="3" name="Subtítulo 2">
            <a:extLst>
              <a:ext uri="{FF2B5EF4-FFF2-40B4-BE49-F238E27FC236}">
                <a16:creationId xmlns:a16="http://schemas.microsoft.com/office/drawing/2014/main" id="{399B4129-BBBC-478F-9F05-ED067334D8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R"/>
          </a:p>
        </p:txBody>
      </p:sp>
      <p:sp>
        <p:nvSpPr>
          <p:cNvPr id="4" name="Marcador de fecha 3">
            <a:extLst>
              <a:ext uri="{FF2B5EF4-FFF2-40B4-BE49-F238E27FC236}">
                <a16:creationId xmlns:a16="http://schemas.microsoft.com/office/drawing/2014/main" id="{6DACCF1C-5D9E-4889-8D32-7A46E18D340D}"/>
              </a:ext>
            </a:extLst>
          </p:cNvPr>
          <p:cNvSpPr>
            <a:spLocks noGrp="1"/>
          </p:cNvSpPr>
          <p:nvPr>
            <p:ph type="dt" sz="half" idx="10"/>
          </p:nvPr>
        </p:nvSpPr>
        <p:spPr/>
        <p:txBody>
          <a:bodyPr/>
          <a:lstStyle/>
          <a:p>
            <a:fld id="{319E5981-E66F-4FC4-B161-A66F8509B830}" type="datetimeFigureOut">
              <a:rPr lang="es-CR" smtClean="0"/>
              <a:t>27/11/2018</a:t>
            </a:fld>
            <a:endParaRPr lang="es-CR"/>
          </a:p>
        </p:txBody>
      </p:sp>
      <p:sp>
        <p:nvSpPr>
          <p:cNvPr id="5" name="Marcador de pie de página 4">
            <a:extLst>
              <a:ext uri="{FF2B5EF4-FFF2-40B4-BE49-F238E27FC236}">
                <a16:creationId xmlns:a16="http://schemas.microsoft.com/office/drawing/2014/main" id="{88EBB7B3-4B0D-4881-9756-75D5C81DF759}"/>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B6138DAE-B2BD-49D0-A085-71033E9FADBA}"/>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4262166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41B9C-BF51-4DD2-9A42-785D7E229B74}"/>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texto vertical 2">
            <a:extLst>
              <a:ext uri="{FF2B5EF4-FFF2-40B4-BE49-F238E27FC236}">
                <a16:creationId xmlns:a16="http://schemas.microsoft.com/office/drawing/2014/main" id="{ACB62608-AE66-402B-B0AD-62B34DEAA2F3}"/>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BE486FAE-F786-4B21-A390-672F3D46B40A}"/>
              </a:ext>
            </a:extLst>
          </p:cNvPr>
          <p:cNvSpPr>
            <a:spLocks noGrp="1"/>
          </p:cNvSpPr>
          <p:nvPr>
            <p:ph type="dt" sz="half" idx="10"/>
          </p:nvPr>
        </p:nvSpPr>
        <p:spPr/>
        <p:txBody>
          <a:bodyPr/>
          <a:lstStyle/>
          <a:p>
            <a:fld id="{319E5981-E66F-4FC4-B161-A66F8509B830}" type="datetimeFigureOut">
              <a:rPr lang="es-CR" smtClean="0"/>
              <a:t>27/11/2018</a:t>
            </a:fld>
            <a:endParaRPr lang="es-CR"/>
          </a:p>
        </p:txBody>
      </p:sp>
      <p:sp>
        <p:nvSpPr>
          <p:cNvPr id="5" name="Marcador de pie de página 4">
            <a:extLst>
              <a:ext uri="{FF2B5EF4-FFF2-40B4-BE49-F238E27FC236}">
                <a16:creationId xmlns:a16="http://schemas.microsoft.com/office/drawing/2014/main" id="{B73A4B9F-36DC-4122-AA19-57BCA093A69D}"/>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DFCAE216-4216-4E76-9E64-4340860CE365}"/>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3923552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6FC6572-FBEB-450C-BDB2-FFE67CC8A5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R"/>
          </a:p>
        </p:txBody>
      </p:sp>
      <p:sp>
        <p:nvSpPr>
          <p:cNvPr id="3" name="Marcador de texto vertical 2">
            <a:extLst>
              <a:ext uri="{FF2B5EF4-FFF2-40B4-BE49-F238E27FC236}">
                <a16:creationId xmlns:a16="http://schemas.microsoft.com/office/drawing/2014/main" id="{44C70505-6773-480A-BC4C-65E5C7FE187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6A37E9F0-492B-46A9-9D35-64944EF8A18D}"/>
              </a:ext>
            </a:extLst>
          </p:cNvPr>
          <p:cNvSpPr>
            <a:spLocks noGrp="1"/>
          </p:cNvSpPr>
          <p:nvPr>
            <p:ph type="dt" sz="half" idx="10"/>
          </p:nvPr>
        </p:nvSpPr>
        <p:spPr/>
        <p:txBody>
          <a:bodyPr/>
          <a:lstStyle/>
          <a:p>
            <a:fld id="{319E5981-E66F-4FC4-B161-A66F8509B830}" type="datetimeFigureOut">
              <a:rPr lang="es-CR" smtClean="0"/>
              <a:t>27/11/2018</a:t>
            </a:fld>
            <a:endParaRPr lang="es-CR"/>
          </a:p>
        </p:txBody>
      </p:sp>
      <p:sp>
        <p:nvSpPr>
          <p:cNvPr id="5" name="Marcador de pie de página 4">
            <a:extLst>
              <a:ext uri="{FF2B5EF4-FFF2-40B4-BE49-F238E27FC236}">
                <a16:creationId xmlns:a16="http://schemas.microsoft.com/office/drawing/2014/main" id="{0A18091A-2445-4A2E-A8BF-8D3BA390DB10}"/>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5C1E176E-19D8-4D31-9524-7674155183EC}"/>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4082993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6327E-FE85-42F0-B83D-C7EDFC4BFE39}"/>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contenido 2">
            <a:extLst>
              <a:ext uri="{FF2B5EF4-FFF2-40B4-BE49-F238E27FC236}">
                <a16:creationId xmlns:a16="http://schemas.microsoft.com/office/drawing/2014/main" id="{E387AB36-CFB4-48C2-85F2-559EE91371C7}"/>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88A0A8E4-CF35-4C0F-9DB0-3A8A5EC95947}"/>
              </a:ext>
            </a:extLst>
          </p:cNvPr>
          <p:cNvSpPr>
            <a:spLocks noGrp="1"/>
          </p:cNvSpPr>
          <p:nvPr>
            <p:ph type="dt" sz="half" idx="10"/>
          </p:nvPr>
        </p:nvSpPr>
        <p:spPr/>
        <p:txBody>
          <a:bodyPr/>
          <a:lstStyle/>
          <a:p>
            <a:fld id="{319E5981-E66F-4FC4-B161-A66F8509B830}" type="datetimeFigureOut">
              <a:rPr lang="es-CR" smtClean="0"/>
              <a:t>27/11/2018</a:t>
            </a:fld>
            <a:endParaRPr lang="es-CR"/>
          </a:p>
        </p:txBody>
      </p:sp>
      <p:sp>
        <p:nvSpPr>
          <p:cNvPr id="5" name="Marcador de pie de página 4">
            <a:extLst>
              <a:ext uri="{FF2B5EF4-FFF2-40B4-BE49-F238E27FC236}">
                <a16:creationId xmlns:a16="http://schemas.microsoft.com/office/drawing/2014/main" id="{5797B470-C187-448A-90FE-6B05DC25C925}"/>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D0A097C9-DDCC-46B4-8FC0-B2987F0EA7AE}"/>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134252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57B14B-3D10-4987-9480-9175AFE1D43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R"/>
          </a:p>
        </p:txBody>
      </p:sp>
      <p:sp>
        <p:nvSpPr>
          <p:cNvPr id="3" name="Marcador de texto 2">
            <a:extLst>
              <a:ext uri="{FF2B5EF4-FFF2-40B4-BE49-F238E27FC236}">
                <a16:creationId xmlns:a16="http://schemas.microsoft.com/office/drawing/2014/main" id="{9336A6C4-13CA-4C2B-92C6-480F3674E3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768DA162-44F8-47D1-ABE3-968436FAFC43}"/>
              </a:ext>
            </a:extLst>
          </p:cNvPr>
          <p:cNvSpPr>
            <a:spLocks noGrp="1"/>
          </p:cNvSpPr>
          <p:nvPr>
            <p:ph type="dt" sz="half" idx="10"/>
          </p:nvPr>
        </p:nvSpPr>
        <p:spPr/>
        <p:txBody>
          <a:bodyPr/>
          <a:lstStyle/>
          <a:p>
            <a:fld id="{319E5981-E66F-4FC4-B161-A66F8509B830}" type="datetimeFigureOut">
              <a:rPr lang="es-CR" smtClean="0"/>
              <a:t>27/11/2018</a:t>
            </a:fld>
            <a:endParaRPr lang="es-CR"/>
          </a:p>
        </p:txBody>
      </p:sp>
      <p:sp>
        <p:nvSpPr>
          <p:cNvPr id="5" name="Marcador de pie de página 4">
            <a:extLst>
              <a:ext uri="{FF2B5EF4-FFF2-40B4-BE49-F238E27FC236}">
                <a16:creationId xmlns:a16="http://schemas.microsoft.com/office/drawing/2014/main" id="{2E4B1C45-66B0-4439-81B9-19B82E09C06F}"/>
              </a:ext>
            </a:extLst>
          </p:cNvPr>
          <p:cNvSpPr>
            <a:spLocks noGrp="1"/>
          </p:cNvSpPr>
          <p:nvPr>
            <p:ph type="ftr" sz="quarter" idx="11"/>
          </p:nvPr>
        </p:nvSpPr>
        <p:spPr/>
        <p:txBody>
          <a:bodyPr/>
          <a:lstStyle/>
          <a:p>
            <a:endParaRPr lang="es-CR"/>
          </a:p>
        </p:txBody>
      </p:sp>
      <p:sp>
        <p:nvSpPr>
          <p:cNvPr id="6" name="Marcador de número de diapositiva 5">
            <a:extLst>
              <a:ext uri="{FF2B5EF4-FFF2-40B4-BE49-F238E27FC236}">
                <a16:creationId xmlns:a16="http://schemas.microsoft.com/office/drawing/2014/main" id="{71383E3E-138E-4DE4-B31C-CFAC004B447A}"/>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2746106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AEA571-A5F1-4DC9-968C-E9975FE8EC34}"/>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contenido 2">
            <a:extLst>
              <a:ext uri="{FF2B5EF4-FFF2-40B4-BE49-F238E27FC236}">
                <a16:creationId xmlns:a16="http://schemas.microsoft.com/office/drawing/2014/main" id="{4B2A590C-8F77-4199-A183-63527F1AA17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contenido 3">
            <a:extLst>
              <a:ext uri="{FF2B5EF4-FFF2-40B4-BE49-F238E27FC236}">
                <a16:creationId xmlns:a16="http://schemas.microsoft.com/office/drawing/2014/main" id="{2E956375-9DF3-4462-9240-FBA85B7B68A2}"/>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5" name="Marcador de fecha 4">
            <a:extLst>
              <a:ext uri="{FF2B5EF4-FFF2-40B4-BE49-F238E27FC236}">
                <a16:creationId xmlns:a16="http://schemas.microsoft.com/office/drawing/2014/main" id="{BE904BC9-0D92-462B-94EE-C134FAE71211}"/>
              </a:ext>
            </a:extLst>
          </p:cNvPr>
          <p:cNvSpPr>
            <a:spLocks noGrp="1"/>
          </p:cNvSpPr>
          <p:nvPr>
            <p:ph type="dt" sz="half" idx="10"/>
          </p:nvPr>
        </p:nvSpPr>
        <p:spPr/>
        <p:txBody>
          <a:bodyPr/>
          <a:lstStyle/>
          <a:p>
            <a:fld id="{319E5981-E66F-4FC4-B161-A66F8509B830}" type="datetimeFigureOut">
              <a:rPr lang="es-CR" smtClean="0"/>
              <a:t>27/11/2018</a:t>
            </a:fld>
            <a:endParaRPr lang="es-CR"/>
          </a:p>
        </p:txBody>
      </p:sp>
      <p:sp>
        <p:nvSpPr>
          <p:cNvPr id="6" name="Marcador de pie de página 5">
            <a:extLst>
              <a:ext uri="{FF2B5EF4-FFF2-40B4-BE49-F238E27FC236}">
                <a16:creationId xmlns:a16="http://schemas.microsoft.com/office/drawing/2014/main" id="{52507F82-3F93-4AC8-B90A-282ACC47F107}"/>
              </a:ext>
            </a:extLst>
          </p:cNvPr>
          <p:cNvSpPr>
            <a:spLocks noGrp="1"/>
          </p:cNvSpPr>
          <p:nvPr>
            <p:ph type="ftr" sz="quarter" idx="11"/>
          </p:nvPr>
        </p:nvSpPr>
        <p:spPr/>
        <p:txBody>
          <a:bodyPr/>
          <a:lstStyle/>
          <a:p>
            <a:endParaRPr lang="es-CR"/>
          </a:p>
        </p:txBody>
      </p:sp>
      <p:sp>
        <p:nvSpPr>
          <p:cNvPr id="7" name="Marcador de número de diapositiva 6">
            <a:extLst>
              <a:ext uri="{FF2B5EF4-FFF2-40B4-BE49-F238E27FC236}">
                <a16:creationId xmlns:a16="http://schemas.microsoft.com/office/drawing/2014/main" id="{05A927BD-3A09-4895-99F1-9E80C35EF91E}"/>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3577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0E1297-AC61-4C43-876D-70628F40288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R"/>
          </a:p>
        </p:txBody>
      </p:sp>
      <p:sp>
        <p:nvSpPr>
          <p:cNvPr id="3" name="Marcador de texto 2">
            <a:extLst>
              <a:ext uri="{FF2B5EF4-FFF2-40B4-BE49-F238E27FC236}">
                <a16:creationId xmlns:a16="http://schemas.microsoft.com/office/drawing/2014/main" id="{106BC299-7374-4EC0-BBC0-330116CD24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D387894F-CF88-42A7-88D8-27BDCC09F3C0}"/>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5" name="Marcador de texto 4">
            <a:extLst>
              <a:ext uri="{FF2B5EF4-FFF2-40B4-BE49-F238E27FC236}">
                <a16:creationId xmlns:a16="http://schemas.microsoft.com/office/drawing/2014/main" id="{309ED0C7-64BC-4A50-85E6-03D7704B5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6987ED5B-BD29-4EC5-BB03-06B98F14E893}"/>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7" name="Marcador de fecha 6">
            <a:extLst>
              <a:ext uri="{FF2B5EF4-FFF2-40B4-BE49-F238E27FC236}">
                <a16:creationId xmlns:a16="http://schemas.microsoft.com/office/drawing/2014/main" id="{C55AB3F8-6705-4649-8F00-7681727AC443}"/>
              </a:ext>
            </a:extLst>
          </p:cNvPr>
          <p:cNvSpPr>
            <a:spLocks noGrp="1"/>
          </p:cNvSpPr>
          <p:nvPr>
            <p:ph type="dt" sz="half" idx="10"/>
          </p:nvPr>
        </p:nvSpPr>
        <p:spPr/>
        <p:txBody>
          <a:bodyPr/>
          <a:lstStyle/>
          <a:p>
            <a:fld id="{319E5981-E66F-4FC4-B161-A66F8509B830}" type="datetimeFigureOut">
              <a:rPr lang="es-CR" smtClean="0"/>
              <a:t>27/11/2018</a:t>
            </a:fld>
            <a:endParaRPr lang="es-CR"/>
          </a:p>
        </p:txBody>
      </p:sp>
      <p:sp>
        <p:nvSpPr>
          <p:cNvPr id="8" name="Marcador de pie de página 7">
            <a:extLst>
              <a:ext uri="{FF2B5EF4-FFF2-40B4-BE49-F238E27FC236}">
                <a16:creationId xmlns:a16="http://schemas.microsoft.com/office/drawing/2014/main" id="{228AC95B-F572-4BD1-AD04-F8C6264303D1}"/>
              </a:ext>
            </a:extLst>
          </p:cNvPr>
          <p:cNvSpPr>
            <a:spLocks noGrp="1"/>
          </p:cNvSpPr>
          <p:nvPr>
            <p:ph type="ftr" sz="quarter" idx="11"/>
          </p:nvPr>
        </p:nvSpPr>
        <p:spPr/>
        <p:txBody>
          <a:bodyPr/>
          <a:lstStyle/>
          <a:p>
            <a:endParaRPr lang="es-CR"/>
          </a:p>
        </p:txBody>
      </p:sp>
      <p:sp>
        <p:nvSpPr>
          <p:cNvPr id="9" name="Marcador de número de diapositiva 8">
            <a:extLst>
              <a:ext uri="{FF2B5EF4-FFF2-40B4-BE49-F238E27FC236}">
                <a16:creationId xmlns:a16="http://schemas.microsoft.com/office/drawing/2014/main" id="{0746EC46-0B69-4040-889E-1A6482C69C72}"/>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1695741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47F3B-1DF4-48A2-8AAA-0A0D8BC631CD}"/>
              </a:ext>
            </a:extLst>
          </p:cNvPr>
          <p:cNvSpPr>
            <a:spLocks noGrp="1"/>
          </p:cNvSpPr>
          <p:nvPr>
            <p:ph type="title"/>
          </p:nvPr>
        </p:nvSpPr>
        <p:spPr/>
        <p:txBody>
          <a:bodyPr/>
          <a:lstStyle/>
          <a:p>
            <a:r>
              <a:rPr lang="es-ES"/>
              <a:t>Haga clic para modificar el estilo de título del patrón</a:t>
            </a:r>
            <a:endParaRPr lang="es-CR"/>
          </a:p>
        </p:txBody>
      </p:sp>
      <p:sp>
        <p:nvSpPr>
          <p:cNvPr id="3" name="Marcador de fecha 2">
            <a:extLst>
              <a:ext uri="{FF2B5EF4-FFF2-40B4-BE49-F238E27FC236}">
                <a16:creationId xmlns:a16="http://schemas.microsoft.com/office/drawing/2014/main" id="{F91D1C43-9E98-4E5E-9770-BA616678B018}"/>
              </a:ext>
            </a:extLst>
          </p:cNvPr>
          <p:cNvSpPr>
            <a:spLocks noGrp="1"/>
          </p:cNvSpPr>
          <p:nvPr>
            <p:ph type="dt" sz="half" idx="10"/>
          </p:nvPr>
        </p:nvSpPr>
        <p:spPr/>
        <p:txBody>
          <a:bodyPr/>
          <a:lstStyle/>
          <a:p>
            <a:fld id="{319E5981-E66F-4FC4-B161-A66F8509B830}" type="datetimeFigureOut">
              <a:rPr lang="es-CR" smtClean="0"/>
              <a:t>27/11/2018</a:t>
            </a:fld>
            <a:endParaRPr lang="es-CR"/>
          </a:p>
        </p:txBody>
      </p:sp>
      <p:sp>
        <p:nvSpPr>
          <p:cNvPr id="4" name="Marcador de pie de página 3">
            <a:extLst>
              <a:ext uri="{FF2B5EF4-FFF2-40B4-BE49-F238E27FC236}">
                <a16:creationId xmlns:a16="http://schemas.microsoft.com/office/drawing/2014/main" id="{8A512EF0-1B79-4242-A804-B3EE0C9A00B9}"/>
              </a:ext>
            </a:extLst>
          </p:cNvPr>
          <p:cNvSpPr>
            <a:spLocks noGrp="1"/>
          </p:cNvSpPr>
          <p:nvPr>
            <p:ph type="ftr" sz="quarter" idx="11"/>
          </p:nvPr>
        </p:nvSpPr>
        <p:spPr/>
        <p:txBody>
          <a:bodyPr/>
          <a:lstStyle/>
          <a:p>
            <a:endParaRPr lang="es-CR"/>
          </a:p>
        </p:txBody>
      </p:sp>
      <p:sp>
        <p:nvSpPr>
          <p:cNvPr id="5" name="Marcador de número de diapositiva 4">
            <a:extLst>
              <a:ext uri="{FF2B5EF4-FFF2-40B4-BE49-F238E27FC236}">
                <a16:creationId xmlns:a16="http://schemas.microsoft.com/office/drawing/2014/main" id="{1E2BB7B1-5BAF-472A-9BB8-FEC92614B0DE}"/>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3471722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45CD481-C59E-4930-8B5B-CB29C25A669A}"/>
              </a:ext>
            </a:extLst>
          </p:cNvPr>
          <p:cNvSpPr>
            <a:spLocks noGrp="1"/>
          </p:cNvSpPr>
          <p:nvPr>
            <p:ph type="dt" sz="half" idx="10"/>
          </p:nvPr>
        </p:nvSpPr>
        <p:spPr/>
        <p:txBody>
          <a:bodyPr/>
          <a:lstStyle/>
          <a:p>
            <a:fld id="{319E5981-E66F-4FC4-B161-A66F8509B830}" type="datetimeFigureOut">
              <a:rPr lang="es-CR" smtClean="0"/>
              <a:t>27/11/2018</a:t>
            </a:fld>
            <a:endParaRPr lang="es-CR"/>
          </a:p>
        </p:txBody>
      </p:sp>
      <p:sp>
        <p:nvSpPr>
          <p:cNvPr id="3" name="Marcador de pie de página 2">
            <a:extLst>
              <a:ext uri="{FF2B5EF4-FFF2-40B4-BE49-F238E27FC236}">
                <a16:creationId xmlns:a16="http://schemas.microsoft.com/office/drawing/2014/main" id="{2EE167AC-4BE0-4522-A462-3CAC96626F91}"/>
              </a:ext>
            </a:extLst>
          </p:cNvPr>
          <p:cNvSpPr>
            <a:spLocks noGrp="1"/>
          </p:cNvSpPr>
          <p:nvPr>
            <p:ph type="ftr" sz="quarter" idx="11"/>
          </p:nvPr>
        </p:nvSpPr>
        <p:spPr/>
        <p:txBody>
          <a:bodyPr/>
          <a:lstStyle/>
          <a:p>
            <a:endParaRPr lang="es-CR"/>
          </a:p>
        </p:txBody>
      </p:sp>
      <p:sp>
        <p:nvSpPr>
          <p:cNvPr id="4" name="Marcador de número de diapositiva 3">
            <a:extLst>
              <a:ext uri="{FF2B5EF4-FFF2-40B4-BE49-F238E27FC236}">
                <a16:creationId xmlns:a16="http://schemas.microsoft.com/office/drawing/2014/main" id="{107FF73D-9129-4486-9070-461DB31FE0CF}"/>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157370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DA21-ED0B-4F3F-9186-C54C9F08455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R"/>
          </a:p>
        </p:txBody>
      </p:sp>
      <p:sp>
        <p:nvSpPr>
          <p:cNvPr id="3" name="Marcador de contenido 2">
            <a:extLst>
              <a:ext uri="{FF2B5EF4-FFF2-40B4-BE49-F238E27FC236}">
                <a16:creationId xmlns:a16="http://schemas.microsoft.com/office/drawing/2014/main" id="{AC1E76E8-821D-4278-88BB-B3473E342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texto 3">
            <a:extLst>
              <a:ext uri="{FF2B5EF4-FFF2-40B4-BE49-F238E27FC236}">
                <a16:creationId xmlns:a16="http://schemas.microsoft.com/office/drawing/2014/main" id="{9D89BA65-9988-4ACE-B50E-8F024AC2C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593CF6D6-40E5-4235-B5A5-AA284D037242}"/>
              </a:ext>
            </a:extLst>
          </p:cNvPr>
          <p:cNvSpPr>
            <a:spLocks noGrp="1"/>
          </p:cNvSpPr>
          <p:nvPr>
            <p:ph type="dt" sz="half" idx="10"/>
          </p:nvPr>
        </p:nvSpPr>
        <p:spPr/>
        <p:txBody>
          <a:bodyPr/>
          <a:lstStyle/>
          <a:p>
            <a:fld id="{319E5981-E66F-4FC4-B161-A66F8509B830}" type="datetimeFigureOut">
              <a:rPr lang="es-CR" smtClean="0"/>
              <a:t>27/11/2018</a:t>
            </a:fld>
            <a:endParaRPr lang="es-CR"/>
          </a:p>
        </p:txBody>
      </p:sp>
      <p:sp>
        <p:nvSpPr>
          <p:cNvPr id="6" name="Marcador de pie de página 5">
            <a:extLst>
              <a:ext uri="{FF2B5EF4-FFF2-40B4-BE49-F238E27FC236}">
                <a16:creationId xmlns:a16="http://schemas.microsoft.com/office/drawing/2014/main" id="{87FC63BA-BF1A-4468-8E14-CACB76998693}"/>
              </a:ext>
            </a:extLst>
          </p:cNvPr>
          <p:cNvSpPr>
            <a:spLocks noGrp="1"/>
          </p:cNvSpPr>
          <p:nvPr>
            <p:ph type="ftr" sz="quarter" idx="11"/>
          </p:nvPr>
        </p:nvSpPr>
        <p:spPr/>
        <p:txBody>
          <a:bodyPr/>
          <a:lstStyle/>
          <a:p>
            <a:endParaRPr lang="es-CR"/>
          </a:p>
        </p:txBody>
      </p:sp>
      <p:sp>
        <p:nvSpPr>
          <p:cNvPr id="7" name="Marcador de número de diapositiva 6">
            <a:extLst>
              <a:ext uri="{FF2B5EF4-FFF2-40B4-BE49-F238E27FC236}">
                <a16:creationId xmlns:a16="http://schemas.microsoft.com/office/drawing/2014/main" id="{7FDF337F-1D9D-4928-B96A-FB0FF4D0B16B}"/>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3433841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BE42D0-24BD-4FF5-BE68-B6B562B5789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R"/>
          </a:p>
        </p:txBody>
      </p:sp>
      <p:sp>
        <p:nvSpPr>
          <p:cNvPr id="3" name="Marcador de posición de imagen 2">
            <a:extLst>
              <a:ext uri="{FF2B5EF4-FFF2-40B4-BE49-F238E27FC236}">
                <a16:creationId xmlns:a16="http://schemas.microsoft.com/office/drawing/2014/main" id="{23E5F485-9967-4A47-B3BE-3D29F2686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R"/>
          </a:p>
        </p:txBody>
      </p:sp>
      <p:sp>
        <p:nvSpPr>
          <p:cNvPr id="4" name="Marcador de texto 3">
            <a:extLst>
              <a:ext uri="{FF2B5EF4-FFF2-40B4-BE49-F238E27FC236}">
                <a16:creationId xmlns:a16="http://schemas.microsoft.com/office/drawing/2014/main" id="{C9EACD5F-92A8-4ABE-862A-E813DF5D4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CA1DB8D7-5C9D-4E9B-8811-EEDFA8165532}"/>
              </a:ext>
            </a:extLst>
          </p:cNvPr>
          <p:cNvSpPr>
            <a:spLocks noGrp="1"/>
          </p:cNvSpPr>
          <p:nvPr>
            <p:ph type="dt" sz="half" idx="10"/>
          </p:nvPr>
        </p:nvSpPr>
        <p:spPr/>
        <p:txBody>
          <a:bodyPr/>
          <a:lstStyle/>
          <a:p>
            <a:fld id="{319E5981-E66F-4FC4-B161-A66F8509B830}" type="datetimeFigureOut">
              <a:rPr lang="es-CR" smtClean="0"/>
              <a:t>27/11/2018</a:t>
            </a:fld>
            <a:endParaRPr lang="es-CR"/>
          </a:p>
        </p:txBody>
      </p:sp>
      <p:sp>
        <p:nvSpPr>
          <p:cNvPr id="6" name="Marcador de pie de página 5">
            <a:extLst>
              <a:ext uri="{FF2B5EF4-FFF2-40B4-BE49-F238E27FC236}">
                <a16:creationId xmlns:a16="http://schemas.microsoft.com/office/drawing/2014/main" id="{6A72F81A-A849-415B-B5A0-E3511988071C}"/>
              </a:ext>
            </a:extLst>
          </p:cNvPr>
          <p:cNvSpPr>
            <a:spLocks noGrp="1"/>
          </p:cNvSpPr>
          <p:nvPr>
            <p:ph type="ftr" sz="quarter" idx="11"/>
          </p:nvPr>
        </p:nvSpPr>
        <p:spPr/>
        <p:txBody>
          <a:bodyPr/>
          <a:lstStyle/>
          <a:p>
            <a:endParaRPr lang="es-CR"/>
          </a:p>
        </p:txBody>
      </p:sp>
      <p:sp>
        <p:nvSpPr>
          <p:cNvPr id="7" name="Marcador de número de diapositiva 6">
            <a:extLst>
              <a:ext uri="{FF2B5EF4-FFF2-40B4-BE49-F238E27FC236}">
                <a16:creationId xmlns:a16="http://schemas.microsoft.com/office/drawing/2014/main" id="{76560E53-646C-4F33-B865-C54BA017B905}"/>
              </a:ext>
            </a:extLst>
          </p:cNvPr>
          <p:cNvSpPr>
            <a:spLocks noGrp="1"/>
          </p:cNvSpPr>
          <p:nvPr>
            <p:ph type="sldNum" sz="quarter" idx="12"/>
          </p:nvPr>
        </p:nvSpPr>
        <p:spPr/>
        <p:txBody>
          <a:bodyPr/>
          <a:lstStyle/>
          <a:p>
            <a:fld id="{9EF609A7-D0FC-4160-87C0-252AAB696135}" type="slidenum">
              <a:rPr lang="es-CR" smtClean="0"/>
              <a:t>‹#›</a:t>
            </a:fld>
            <a:endParaRPr lang="es-CR"/>
          </a:p>
        </p:txBody>
      </p:sp>
    </p:spTree>
    <p:extLst>
      <p:ext uri="{BB962C8B-B14F-4D97-AF65-F5344CB8AC3E}">
        <p14:creationId xmlns:p14="http://schemas.microsoft.com/office/powerpoint/2010/main" val="80932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9895CF0-2C20-410B-9531-EB497AF71E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R"/>
          </a:p>
        </p:txBody>
      </p:sp>
      <p:sp>
        <p:nvSpPr>
          <p:cNvPr id="3" name="Marcador de texto 2">
            <a:extLst>
              <a:ext uri="{FF2B5EF4-FFF2-40B4-BE49-F238E27FC236}">
                <a16:creationId xmlns:a16="http://schemas.microsoft.com/office/drawing/2014/main" id="{736B7DF9-3781-4441-9C0B-C3831F7E11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4" name="Marcador de fecha 3">
            <a:extLst>
              <a:ext uri="{FF2B5EF4-FFF2-40B4-BE49-F238E27FC236}">
                <a16:creationId xmlns:a16="http://schemas.microsoft.com/office/drawing/2014/main" id="{8393EDF3-6990-4A5F-A3AB-B02AEDF4B4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E5981-E66F-4FC4-B161-A66F8509B830}" type="datetimeFigureOut">
              <a:rPr lang="es-CR" smtClean="0"/>
              <a:t>27/11/2018</a:t>
            </a:fld>
            <a:endParaRPr lang="es-CR"/>
          </a:p>
        </p:txBody>
      </p:sp>
      <p:sp>
        <p:nvSpPr>
          <p:cNvPr id="5" name="Marcador de pie de página 4">
            <a:extLst>
              <a:ext uri="{FF2B5EF4-FFF2-40B4-BE49-F238E27FC236}">
                <a16:creationId xmlns:a16="http://schemas.microsoft.com/office/drawing/2014/main" id="{F1BD6D90-299C-44B0-8EED-2AD7A3148B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R"/>
          </a:p>
        </p:txBody>
      </p:sp>
      <p:sp>
        <p:nvSpPr>
          <p:cNvPr id="6" name="Marcador de número de diapositiva 5">
            <a:extLst>
              <a:ext uri="{FF2B5EF4-FFF2-40B4-BE49-F238E27FC236}">
                <a16:creationId xmlns:a16="http://schemas.microsoft.com/office/drawing/2014/main" id="{0C6EF42E-99AB-4F45-A9F4-CC47E6739E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609A7-D0FC-4160-87C0-252AAB696135}" type="slidenum">
              <a:rPr lang="es-CR" smtClean="0"/>
              <a:t>‹#›</a:t>
            </a:fld>
            <a:endParaRPr lang="es-CR"/>
          </a:p>
        </p:txBody>
      </p:sp>
    </p:spTree>
    <p:extLst>
      <p:ext uri="{BB962C8B-B14F-4D97-AF65-F5344CB8AC3E}">
        <p14:creationId xmlns:p14="http://schemas.microsoft.com/office/powerpoint/2010/main" val="3206919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theclevermachine.wordpress.com/2014/09/11/a-gentle-introduction-to-artificial-neural-network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robjhyndman.com/hyndsight/nnetar-prediction-intervals/" TargetMode="External"/><Relationship Id="rId2" Type="http://schemas.openxmlformats.org/officeDocument/2006/relationships/hyperlink" Target="https://www.rdocumentation.org/packages/forecast/versions/8.4/topics/nnetar" TargetMode="Externa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ndreykurenkov.com/writing/ai/a-brief-history-of-neural-nets-and-deep-learning/" TargetMode="External"/><Relationship Id="rId2" Type="http://schemas.openxmlformats.org/officeDocument/2006/relationships/hyperlink" Target="https://beamandrew.github.io/deeplearning/2017/02/23/deep_learning_101_part1.html" TargetMode="Externa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FB35CC-5253-46DE-BC80-AD37F76CEE7B}"/>
              </a:ext>
            </a:extLst>
          </p:cNvPr>
          <p:cNvSpPr>
            <a:spLocks noGrp="1"/>
          </p:cNvSpPr>
          <p:nvPr>
            <p:ph type="ctrTitle"/>
          </p:nvPr>
        </p:nvSpPr>
        <p:spPr>
          <a:xfrm>
            <a:off x="0" y="80160"/>
            <a:ext cx="12192000" cy="798593"/>
          </a:xfrm>
        </p:spPr>
        <p:txBody>
          <a:bodyPr>
            <a:normAutofit/>
          </a:bodyPr>
          <a:lstStyle/>
          <a:p>
            <a:r>
              <a:rPr lang="es-CR" sz="4800" dirty="0">
                <a:ln w="0"/>
                <a:solidFill>
                  <a:schemeClr val="accent1"/>
                </a:solidFill>
                <a:effectLst>
                  <a:outerShdw blurRad="38100" dist="25400" dir="5400000" algn="ctr" rotWithShape="0">
                    <a:srgbClr val="6E747A">
                      <a:alpha val="43000"/>
                    </a:srgbClr>
                  </a:outerShdw>
                </a:effectLst>
              </a:rPr>
              <a:t>Redes Neuronales en las series temporales</a:t>
            </a:r>
          </a:p>
        </p:txBody>
      </p:sp>
      <p:sp>
        <p:nvSpPr>
          <p:cNvPr id="3" name="Subtítulo 2">
            <a:extLst>
              <a:ext uri="{FF2B5EF4-FFF2-40B4-BE49-F238E27FC236}">
                <a16:creationId xmlns:a16="http://schemas.microsoft.com/office/drawing/2014/main" id="{ACC628C6-0C10-42DA-8411-678ED400CE12}"/>
              </a:ext>
            </a:extLst>
          </p:cNvPr>
          <p:cNvSpPr>
            <a:spLocks noGrp="1"/>
          </p:cNvSpPr>
          <p:nvPr>
            <p:ph type="subTitle" idx="1"/>
          </p:nvPr>
        </p:nvSpPr>
        <p:spPr>
          <a:xfrm>
            <a:off x="2946989" y="6220698"/>
            <a:ext cx="9144000" cy="557142"/>
          </a:xfrm>
        </p:spPr>
        <p:txBody>
          <a:bodyPr>
            <a:normAutofit/>
          </a:bodyPr>
          <a:lstStyle/>
          <a:p>
            <a:pPr algn="r"/>
            <a:r>
              <a:rPr lang="es-CR" sz="3200" dirty="0">
                <a:ln w="0"/>
                <a:solidFill>
                  <a:schemeClr val="accent1"/>
                </a:solidFill>
                <a:effectLst>
                  <a:outerShdw blurRad="38100" dist="25400" dir="5400000" algn="ctr" rotWithShape="0">
                    <a:srgbClr val="6E747A">
                      <a:alpha val="43000"/>
                    </a:srgbClr>
                  </a:outerShdw>
                </a:effectLst>
              </a:rPr>
              <a:t>Oscar Centeno Mora</a:t>
            </a:r>
          </a:p>
        </p:txBody>
      </p:sp>
      <p:sp>
        <p:nvSpPr>
          <p:cNvPr id="4" name="AutoShape 2" descr="Resultado de imagen para análisis de intervención series tempora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Resultado de imagen para análisis de intervención series temporal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6" descr="http://www.scielo.org.mx/img/revistas/spm/v50s1/a11fig02.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7" name="Picture 2" descr="Resultado de imagen para neural network analysis">
            <a:extLst>
              <a:ext uri="{FF2B5EF4-FFF2-40B4-BE49-F238E27FC236}">
                <a16:creationId xmlns:a16="http://schemas.microsoft.com/office/drawing/2014/main" id="{647E76FE-A67C-4D4D-BF34-1B2A9633D3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302"/>
          <a:stretch/>
        </p:blipFill>
        <p:spPr bwMode="auto">
          <a:xfrm>
            <a:off x="155576" y="1313893"/>
            <a:ext cx="11838156" cy="474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01432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B12A31-D4AA-4F64-A4B5-CFCEAD3A981A}"/>
              </a:ext>
            </a:extLst>
          </p:cNvPr>
          <p:cNvSpPr>
            <a:spLocks noGrp="1"/>
          </p:cNvSpPr>
          <p:nvPr>
            <p:ph idx="1"/>
          </p:nvPr>
        </p:nvSpPr>
        <p:spPr>
          <a:xfrm>
            <a:off x="34899" y="900546"/>
            <a:ext cx="9206079" cy="5857580"/>
          </a:xfrm>
        </p:spPr>
        <p:txBody>
          <a:bodyPr>
            <a:normAutofit fontScale="92500"/>
          </a:bodyPr>
          <a:lstStyle/>
          <a:p>
            <a:pPr marL="0" indent="0" algn="just">
              <a:buNone/>
            </a:pPr>
            <a:r>
              <a:rPr lang="es-CR" sz="2400" dirty="0"/>
              <a:t>La Inteligencia Artificial (IA) se ha establecido como un área de la ciencia del conocimiento que consiste en el aprendizaje y procesamiento automático de la información, inspirado en la forma en que funciona el sistema nervioso biológico. Las Redes Neuronales Artificiales (RNA) constituyen una rama importante dentro de la IA, y tienen como objetivo resolver un problema determinado basado en la simulación de un sistema neuronal biológico simplificado. Es decir, el conocimiento es adquirido mediante un método de aprendizaje a partir de datos representativos del problema en cuestión y se genera una solución a este.</a:t>
            </a:r>
          </a:p>
          <a:p>
            <a:pPr marL="0" indent="0" algn="just">
              <a:buNone/>
            </a:pPr>
            <a:endParaRPr lang="es-CR" sz="2400" dirty="0"/>
          </a:p>
          <a:p>
            <a:pPr marL="0" indent="0" algn="just">
              <a:buNone/>
            </a:pPr>
            <a:r>
              <a:rPr lang="es-CR" sz="2400" dirty="0"/>
              <a:t>Los modelos de RNA no requieren de un especialista en el problema para llegar a la solución debido a que los métodos de aprendizaje utilizados son capaces de “aprender de la experiencia”, reconociendo de buena forma los patrones existentes en los datos. Por lo tanto, no es necesario conocer las reglas que determinan la solución del problema, sino que mediante un acercamiento de </a:t>
            </a:r>
            <a:r>
              <a:rPr lang="es-CR" sz="2400" b="1" i="1" dirty="0"/>
              <a:t>repetición</a:t>
            </a:r>
            <a:r>
              <a:rPr lang="es-CR" sz="2400" dirty="0"/>
              <a:t>, el modelo neuronal ajusta cada uno de sus parámetros de manera de ofrecer un modelo que sea capaz de reconocer los patrones presentados, tolerar errores y generalizar ante datos que no fueron presentados.</a:t>
            </a:r>
          </a:p>
        </p:txBody>
      </p:sp>
      <p:sp>
        <p:nvSpPr>
          <p:cNvPr id="6" name="Título 1">
            <a:extLst>
              <a:ext uri="{FF2B5EF4-FFF2-40B4-BE49-F238E27FC236}">
                <a16:creationId xmlns:a16="http://schemas.microsoft.com/office/drawing/2014/main" id="{AD9527F6-B410-49B8-A018-5B583B7D44B8}"/>
              </a:ext>
            </a:extLst>
          </p:cNvPr>
          <p:cNvSpPr txBox="1">
            <a:spLocks/>
          </p:cNvSpPr>
          <p:nvPr/>
        </p:nvSpPr>
        <p:spPr>
          <a:xfrm>
            <a:off x="838200" y="72165"/>
            <a:ext cx="10515600" cy="735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Introducción</a:t>
            </a:r>
          </a:p>
        </p:txBody>
      </p:sp>
      <p:pic>
        <p:nvPicPr>
          <p:cNvPr id="2050" name="Picture 2" descr="Image result for artificial intelligence"/>
          <p:cNvPicPr>
            <a:picLocks noChangeAspect="1" noChangeArrowheads="1"/>
          </p:cNvPicPr>
          <p:nvPr/>
        </p:nvPicPr>
        <p:blipFill rotWithShape="1">
          <a:blip r:embed="rId2">
            <a:extLst>
              <a:ext uri="{28A0092B-C50C-407E-A947-70E740481C1C}">
                <a14:useLocalDpi xmlns:a14="http://schemas.microsoft.com/office/drawing/2010/main" val="0"/>
              </a:ext>
            </a:extLst>
          </a:blip>
          <a:srcRect l="13825" r="10377"/>
          <a:stretch/>
        </p:blipFill>
        <p:spPr bwMode="auto">
          <a:xfrm>
            <a:off x="9583811" y="1259753"/>
            <a:ext cx="2504280" cy="18575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rtificial intelli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6193" y="4017818"/>
            <a:ext cx="2459516" cy="234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7109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0836" y="911225"/>
            <a:ext cx="11984182" cy="1402484"/>
          </a:xfrm>
        </p:spPr>
        <p:txBody>
          <a:bodyPr>
            <a:normAutofit/>
          </a:bodyPr>
          <a:lstStyle/>
          <a:p>
            <a:pPr marL="0" indent="0">
              <a:buNone/>
            </a:pPr>
            <a:r>
              <a:rPr lang="es-CR" sz="2400" dirty="0"/>
              <a:t>Antes de seguir con la aplicación de las RNA en las series temporales, es importante discutir lo que entendemos por Estadística, Machine </a:t>
            </a:r>
            <a:r>
              <a:rPr lang="es-CR" sz="2400" dirty="0" err="1"/>
              <a:t>Learning</a:t>
            </a:r>
            <a:r>
              <a:rPr lang="es-CR" sz="2400" dirty="0"/>
              <a:t>, Deep </a:t>
            </a:r>
            <a:r>
              <a:rPr lang="es-CR" sz="2400" dirty="0" err="1"/>
              <a:t>Leaning</a:t>
            </a:r>
            <a:r>
              <a:rPr lang="es-CR" sz="2400" dirty="0"/>
              <a:t> e </a:t>
            </a:r>
            <a:r>
              <a:rPr lang="es-CR" sz="2400" dirty="0" err="1"/>
              <a:t>Inteligecia</a:t>
            </a:r>
            <a:r>
              <a:rPr lang="es-CR" sz="2400" dirty="0"/>
              <a:t> </a:t>
            </a:r>
            <a:r>
              <a:rPr lang="es-CR" sz="2400" dirty="0" err="1"/>
              <a:t>Articial</a:t>
            </a:r>
            <a:r>
              <a:rPr lang="es-CR" sz="2400" dirty="0"/>
              <a:t>…</a:t>
            </a:r>
          </a:p>
        </p:txBody>
      </p:sp>
      <p:sp>
        <p:nvSpPr>
          <p:cNvPr id="4" name="Título 1">
            <a:extLst>
              <a:ext uri="{FF2B5EF4-FFF2-40B4-BE49-F238E27FC236}">
                <a16:creationId xmlns:a16="http://schemas.microsoft.com/office/drawing/2014/main" id="{AD9527F6-B410-49B8-A018-5B583B7D44B8}"/>
              </a:ext>
            </a:extLst>
          </p:cNvPr>
          <p:cNvSpPr txBox="1">
            <a:spLocks/>
          </p:cNvSpPr>
          <p:nvPr/>
        </p:nvSpPr>
        <p:spPr>
          <a:xfrm>
            <a:off x="838200" y="72165"/>
            <a:ext cx="10515600" cy="735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Introducción</a:t>
            </a:r>
          </a:p>
        </p:txBody>
      </p:sp>
      <p:pic>
        <p:nvPicPr>
          <p:cNvPr id="4098"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9767"/>
          <a:stretch/>
        </p:blipFill>
        <p:spPr bwMode="auto">
          <a:xfrm>
            <a:off x="377000" y="2396835"/>
            <a:ext cx="4839566" cy="38836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185" y="2581511"/>
            <a:ext cx="5570630" cy="342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41438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Introducción</a:t>
            </a:r>
          </a:p>
        </p:txBody>
      </p:sp>
      <p:sp>
        <p:nvSpPr>
          <p:cNvPr id="18" name="9 Rectángulo redondeado">
            <a:extLst>
              <a:ext uri="{FF2B5EF4-FFF2-40B4-BE49-F238E27FC236}">
                <a16:creationId xmlns:a16="http://schemas.microsoft.com/office/drawing/2014/main" id="{3D3ABA7E-7369-4096-9745-323ECF83A538}"/>
              </a:ext>
            </a:extLst>
          </p:cNvPr>
          <p:cNvSpPr/>
          <p:nvPr/>
        </p:nvSpPr>
        <p:spPr>
          <a:xfrm>
            <a:off x="2639616"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Estadística, Machine Learning, Deep Learning e Inteligencia Artificial </a:t>
            </a:r>
          </a:p>
        </p:txBody>
      </p:sp>
    </p:spTree>
    <p:extLst>
      <p:ext uri="{BB962C8B-B14F-4D97-AF65-F5344CB8AC3E}">
        <p14:creationId xmlns:p14="http://schemas.microsoft.com/office/powerpoint/2010/main" val="148198688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0" y="925075"/>
            <a:ext cx="12191999" cy="4351338"/>
          </a:xfrm>
        </p:spPr>
        <p:txBody>
          <a:bodyPr>
            <a:normAutofit/>
          </a:bodyPr>
          <a:lstStyle/>
          <a:p>
            <a:pPr marL="0" indent="0">
              <a:buNone/>
            </a:pPr>
            <a:r>
              <a:rPr lang="es-CR" sz="2400" dirty="0"/>
              <a:t>Empecemos por lo básico: ¿qué es Estadística? </a:t>
            </a:r>
            <a:br>
              <a:rPr lang="es-CR" sz="2400" dirty="0"/>
            </a:br>
            <a:r>
              <a:rPr lang="es-CR" sz="2400" dirty="0"/>
              <a:t>R/ La estadística es la ciencia del </a:t>
            </a:r>
            <a:r>
              <a:rPr lang="es-CR" sz="2400" b="1" i="1" dirty="0"/>
              <a:t>error</a:t>
            </a:r>
            <a:r>
              <a:rPr lang="es-CR" sz="2400" dirty="0"/>
              <a:t>,</a:t>
            </a:r>
            <a:r>
              <a:rPr lang="es-CR" sz="2400" b="1" i="1" dirty="0"/>
              <a:t> </a:t>
            </a:r>
            <a:r>
              <a:rPr lang="es-CR" sz="2400" dirty="0"/>
              <a:t>y todo fue creado para explicar el error como tal (lo que se observa y lo que se espera).  Este curso es meramente la aplicación de la Estadística, en donde su optimiza o se estima algo en un momento dado para minimizar el error u otro criterio.</a:t>
            </a:r>
          </a:p>
        </p:txBody>
      </p:sp>
      <p:sp>
        <p:nvSpPr>
          <p:cNvPr id="6" name="Título 1">
            <a:extLst>
              <a:ext uri="{FF2B5EF4-FFF2-40B4-BE49-F238E27FC236}">
                <a16:creationId xmlns:a16="http://schemas.microsoft.com/office/drawing/2014/main" id="{ADD1EC4F-72BE-4C52-9B61-5D002E9FFC8B}"/>
              </a:ext>
            </a:extLst>
          </p:cNvPr>
          <p:cNvSpPr txBox="1">
            <a:spLocks/>
          </p:cNvSpPr>
          <p:nvPr/>
        </p:nvSpPr>
        <p:spPr>
          <a:xfrm>
            <a:off x="62145" y="72165"/>
            <a:ext cx="12046998" cy="73570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Estadística, Machine &amp; Deep Learning e Inteligencia Artificial</a:t>
            </a:r>
          </a:p>
        </p:txBody>
      </p:sp>
      <p:pic>
        <p:nvPicPr>
          <p:cNvPr id="6150" name="Picture 6" descr="Image result for statistics time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21" y="2545535"/>
            <a:ext cx="11782846" cy="420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36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DD1EC4F-72BE-4C52-9B61-5D002E9FFC8B}"/>
              </a:ext>
            </a:extLst>
          </p:cNvPr>
          <p:cNvSpPr txBox="1">
            <a:spLocks/>
          </p:cNvSpPr>
          <p:nvPr/>
        </p:nvSpPr>
        <p:spPr>
          <a:xfrm>
            <a:off x="62145" y="72165"/>
            <a:ext cx="12046998" cy="73570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Estadística, Machine &amp; Deep Learning e Inteligencia Artificial</a:t>
            </a:r>
          </a:p>
        </p:txBody>
      </p:sp>
      <p:sp>
        <p:nvSpPr>
          <p:cNvPr id="5" name="2 Marcador de contenido"/>
          <p:cNvSpPr>
            <a:spLocks noGrp="1"/>
          </p:cNvSpPr>
          <p:nvPr>
            <p:ph idx="1"/>
          </p:nvPr>
        </p:nvSpPr>
        <p:spPr>
          <a:xfrm>
            <a:off x="0" y="925075"/>
            <a:ext cx="12191999" cy="4351338"/>
          </a:xfrm>
        </p:spPr>
        <p:txBody>
          <a:bodyPr>
            <a:normAutofit/>
          </a:bodyPr>
          <a:lstStyle/>
          <a:p>
            <a:pPr marL="0" indent="0">
              <a:buNone/>
            </a:pPr>
            <a:r>
              <a:rPr lang="es-CR" sz="2400" dirty="0"/>
              <a:t>Ahora, ¿qué es el “Machine </a:t>
            </a:r>
            <a:r>
              <a:rPr lang="es-CR" sz="2400" dirty="0" err="1"/>
              <a:t>Learning</a:t>
            </a:r>
            <a:r>
              <a:rPr lang="es-CR" sz="2400" dirty="0"/>
              <a:t>”?</a:t>
            </a:r>
          </a:p>
          <a:p>
            <a:pPr marL="0" indent="0">
              <a:buNone/>
            </a:pPr>
            <a:r>
              <a:rPr lang="es-CR" sz="2400" dirty="0"/>
              <a:t>R/  El Machine </a:t>
            </a:r>
            <a:r>
              <a:rPr lang="es-CR" sz="2400" dirty="0" err="1"/>
              <a:t>Learning</a:t>
            </a:r>
            <a:r>
              <a:rPr lang="es-CR" sz="2400" dirty="0"/>
              <a:t> es una aplicación de </a:t>
            </a:r>
            <a:r>
              <a:rPr lang="es-CR" sz="2400" i="1" dirty="0"/>
              <a:t>inteligencia Artificial</a:t>
            </a:r>
            <a:r>
              <a:rPr lang="es-CR" sz="2400" dirty="0"/>
              <a:t> (IA) que proporciona a los sistemas la capacidad de aprender y mejorar automáticamente a partir de la experiencia sin ser programado explícitamente. El aprendizaje automático se centra en el desarrollo de programas informáticos que pueden acceder a los datos y utilizarlos, aprendiendo por ellos mismos</a:t>
            </a:r>
            <a:r>
              <a:rPr lang="en-US" sz="2400" dirty="0"/>
              <a:t>…</a:t>
            </a:r>
            <a:endParaRPr lang="es-CR" sz="2400" dirty="0"/>
          </a:p>
        </p:txBody>
      </p:sp>
      <p:pic>
        <p:nvPicPr>
          <p:cNvPr id="8194" name="Picture 2" descr="Image result for machine learning timelin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098" y="3076229"/>
            <a:ext cx="4906239" cy="350947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machine learning time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699" y="3504291"/>
            <a:ext cx="6054674" cy="258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75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87036" y="1105188"/>
            <a:ext cx="8666019" cy="5641976"/>
          </a:xfrm>
        </p:spPr>
        <p:txBody>
          <a:bodyPr>
            <a:normAutofit fontScale="92500" lnSpcReduction="10000"/>
          </a:bodyPr>
          <a:lstStyle/>
          <a:p>
            <a:pPr marL="0" indent="0">
              <a:buNone/>
            </a:pPr>
            <a:r>
              <a:rPr lang="es-CR" sz="2400" dirty="0"/>
              <a:t>¿Diferencia entre Estadística y Machine </a:t>
            </a:r>
            <a:r>
              <a:rPr lang="es-CR" sz="2400" dirty="0" err="1"/>
              <a:t>Learning</a:t>
            </a:r>
            <a:r>
              <a:rPr lang="es-CR" sz="2400" dirty="0"/>
              <a:t>?</a:t>
            </a:r>
          </a:p>
          <a:p>
            <a:pPr marL="0" indent="0" algn="just">
              <a:buNone/>
            </a:pPr>
            <a:r>
              <a:rPr lang="es-CR" sz="2400" dirty="0"/>
              <a:t>El Machine </a:t>
            </a:r>
            <a:r>
              <a:rPr lang="es-CR" sz="2400" dirty="0" err="1"/>
              <a:t>Learning</a:t>
            </a:r>
            <a:r>
              <a:rPr lang="es-CR" sz="2400" dirty="0"/>
              <a:t> es un algoritmo que puede aprender de los datos sin depender de la programación, se basada en reglas informáticas. El modelado estadístico es una formalización de las relaciones entre variables en los datos en forma de ecuaciones matemáticas. El aprendizaje automático tiene que ver con predicciones, aprendizaje supervisado, aprendizaje no supervisado, etc. Las estadísticas son sobre muestra, población, hipótesis, etc…</a:t>
            </a:r>
          </a:p>
          <a:p>
            <a:pPr marL="0" indent="0" algn="just">
              <a:buNone/>
            </a:pPr>
            <a:r>
              <a:rPr lang="es-CR" sz="2400" dirty="0"/>
              <a:t>Sin embargo, ambos tienen el mismo :</a:t>
            </a:r>
          </a:p>
          <a:p>
            <a:pPr marL="0" indent="0" algn="just">
              <a:buNone/>
            </a:pPr>
            <a:br>
              <a:rPr lang="es-CR" sz="2400" dirty="0"/>
            </a:br>
            <a:r>
              <a:rPr lang="es-CR" sz="2400" dirty="0"/>
              <a:t>“</a:t>
            </a:r>
            <a:r>
              <a:rPr lang="en-US" sz="2400" i="1" dirty="0"/>
              <a:t>They are both concerned with the same question: how do we learn from data</a:t>
            </a:r>
            <a:r>
              <a:rPr lang="en-US" sz="2400" dirty="0"/>
              <a:t>?”</a:t>
            </a:r>
            <a:r>
              <a:rPr lang="es-CR" sz="2400" dirty="0"/>
              <a:t> </a:t>
            </a:r>
          </a:p>
          <a:p>
            <a:r>
              <a:rPr lang="en-US" sz="2400" dirty="0"/>
              <a:t>“Machine learning is essentially a form of applied statistics”</a:t>
            </a:r>
          </a:p>
          <a:p>
            <a:r>
              <a:rPr lang="en-US" sz="2400" dirty="0"/>
              <a:t>“Machine learning is glorified statistics”</a:t>
            </a:r>
          </a:p>
          <a:p>
            <a:r>
              <a:rPr lang="en-US" sz="2400" dirty="0"/>
              <a:t>“Machine learning is statistics scaled up to big data”</a:t>
            </a:r>
          </a:p>
          <a:p>
            <a:r>
              <a:rPr lang="en-US" sz="2400" dirty="0"/>
              <a:t>“The short answer is that there is no difference”</a:t>
            </a:r>
          </a:p>
        </p:txBody>
      </p:sp>
      <p:sp>
        <p:nvSpPr>
          <p:cNvPr id="4" name="Título 1">
            <a:extLst>
              <a:ext uri="{FF2B5EF4-FFF2-40B4-BE49-F238E27FC236}">
                <a16:creationId xmlns:a16="http://schemas.microsoft.com/office/drawing/2014/main" id="{ADD1EC4F-72BE-4C52-9B61-5D002E9FFC8B}"/>
              </a:ext>
            </a:extLst>
          </p:cNvPr>
          <p:cNvSpPr txBox="1">
            <a:spLocks/>
          </p:cNvSpPr>
          <p:nvPr/>
        </p:nvSpPr>
        <p:spPr>
          <a:xfrm>
            <a:off x="62145" y="72165"/>
            <a:ext cx="12046998" cy="73570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Estadística, Machine &amp; Deep Learning e Inteligencia Artificial</a:t>
            </a:r>
          </a:p>
        </p:txBody>
      </p:sp>
      <p:pic>
        <p:nvPicPr>
          <p:cNvPr id="9218" name="Picture 2" descr="https://www.edvancer.in/wp-content/uploads/2016/01/ML-vs.-stat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5453" y="1318204"/>
            <a:ext cx="2867891" cy="146567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machine learni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198" y="387782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06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DD1EC4F-72BE-4C52-9B61-5D002E9FFC8B}"/>
              </a:ext>
            </a:extLst>
          </p:cNvPr>
          <p:cNvSpPr txBox="1">
            <a:spLocks/>
          </p:cNvSpPr>
          <p:nvPr/>
        </p:nvSpPr>
        <p:spPr>
          <a:xfrm>
            <a:off x="62145" y="72165"/>
            <a:ext cx="12046998" cy="73570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Estadística, Machine &amp; Deep Learning e Inteligencia Artificial</a:t>
            </a:r>
          </a:p>
        </p:txBody>
      </p:sp>
      <p:pic>
        <p:nvPicPr>
          <p:cNvPr id="5122"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6616"/>
          <a:stretch/>
        </p:blipFill>
        <p:spPr bwMode="auto">
          <a:xfrm>
            <a:off x="247493" y="2867890"/>
            <a:ext cx="11653562" cy="3911107"/>
          </a:xfrm>
          <a:prstGeom prst="rect">
            <a:avLst/>
          </a:prstGeom>
          <a:noFill/>
          <a:extLst>
            <a:ext uri="{909E8E84-426E-40DD-AFC4-6F175D3DCCD1}">
              <a14:hiddenFill xmlns:a14="http://schemas.microsoft.com/office/drawing/2010/main">
                <a:solidFill>
                  <a:srgbClr val="FFFFFF"/>
                </a:solidFill>
              </a14:hiddenFill>
            </a:ext>
          </a:extLst>
        </p:spPr>
      </p:pic>
      <p:sp>
        <p:nvSpPr>
          <p:cNvPr id="5" name="2 Marcador de contenido"/>
          <p:cNvSpPr>
            <a:spLocks noGrp="1"/>
          </p:cNvSpPr>
          <p:nvPr>
            <p:ph idx="1"/>
          </p:nvPr>
        </p:nvSpPr>
        <p:spPr>
          <a:xfrm>
            <a:off x="148836" y="1026182"/>
            <a:ext cx="11873616" cy="5641976"/>
          </a:xfrm>
        </p:spPr>
        <p:txBody>
          <a:bodyPr>
            <a:normAutofit/>
          </a:bodyPr>
          <a:lstStyle/>
          <a:p>
            <a:pPr marL="0" indent="0" algn="just">
              <a:buNone/>
            </a:pPr>
            <a:r>
              <a:rPr lang="es-CR" sz="2400" dirty="0"/>
              <a:t>¿Qué es el Deep </a:t>
            </a:r>
            <a:r>
              <a:rPr lang="es-CR" sz="2400" dirty="0" err="1"/>
              <a:t>Learning</a:t>
            </a:r>
            <a:r>
              <a:rPr lang="es-CR" sz="2400" dirty="0"/>
              <a:t>?</a:t>
            </a:r>
          </a:p>
          <a:p>
            <a:pPr marL="0" indent="0" algn="just">
              <a:buNone/>
            </a:pPr>
            <a:r>
              <a:rPr lang="es-CR" sz="2400" dirty="0"/>
              <a:t> R / </a:t>
            </a:r>
            <a:r>
              <a:rPr lang="en-US" sz="2400" dirty="0"/>
              <a:t>Deep Learning is an artificial intelligence function that imitates the workings of the human brain in processing data and creating patterns for use in decision making. Deep learning is a subset of machine learning in Artificial Intelligence (AI) that has networks capable of learning unsupervised from data that is unstructured or unlabeled.</a:t>
            </a:r>
            <a:endParaRPr lang="es-CR" sz="2400" dirty="0"/>
          </a:p>
        </p:txBody>
      </p:sp>
    </p:spTree>
    <p:extLst>
      <p:ext uri="{BB962C8B-B14F-4D97-AF65-F5344CB8AC3E}">
        <p14:creationId xmlns:p14="http://schemas.microsoft.com/office/powerpoint/2010/main" val="112677479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84019" y="1049770"/>
            <a:ext cx="10515600" cy="4351338"/>
          </a:xfrm>
        </p:spPr>
        <p:txBody>
          <a:bodyPr/>
          <a:lstStyle/>
          <a:p>
            <a:pPr marL="0" indent="0">
              <a:buNone/>
            </a:pPr>
            <a:r>
              <a:rPr lang="es-CR" dirty="0"/>
              <a:t>¿Diferencias entre el Machine y el Deep </a:t>
            </a:r>
            <a:r>
              <a:rPr lang="es-CR" dirty="0" err="1"/>
              <a:t>learning</a:t>
            </a:r>
            <a:r>
              <a:rPr lang="es-CR" dirty="0"/>
              <a:t>?</a:t>
            </a:r>
          </a:p>
        </p:txBody>
      </p:sp>
      <p:sp>
        <p:nvSpPr>
          <p:cNvPr id="4" name="Título 1">
            <a:extLst>
              <a:ext uri="{FF2B5EF4-FFF2-40B4-BE49-F238E27FC236}">
                <a16:creationId xmlns:a16="http://schemas.microsoft.com/office/drawing/2014/main" id="{ADD1EC4F-72BE-4C52-9B61-5D002E9FFC8B}"/>
              </a:ext>
            </a:extLst>
          </p:cNvPr>
          <p:cNvSpPr txBox="1">
            <a:spLocks/>
          </p:cNvSpPr>
          <p:nvPr/>
        </p:nvSpPr>
        <p:spPr>
          <a:xfrm>
            <a:off x="62145" y="72165"/>
            <a:ext cx="12046998" cy="73570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Estadística, Machine &amp; Deep Learning e Inteligencia Artificial</a:t>
            </a:r>
          </a:p>
        </p:txBody>
      </p:sp>
      <p:pic>
        <p:nvPicPr>
          <p:cNvPr id="5" name="Picture 2" descr="Image result for deep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1" y="3214255"/>
            <a:ext cx="6168359" cy="34913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deep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716" y="1872054"/>
            <a:ext cx="4651629" cy="3254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02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4DB10-65C6-4119-B414-C692CEE11AB7}"/>
              </a:ext>
            </a:extLst>
          </p:cNvPr>
          <p:cNvSpPr>
            <a:spLocks noGrp="1"/>
          </p:cNvSpPr>
          <p:nvPr>
            <p:ph idx="1"/>
          </p:nvPr>
        </p:nvSpPr>
        <p:spPr>
          <a:xfrm>
            <a:off x="62145" y="1008206"/>
            <a:ext cx="12046998" cy="4351338"/>
          </a:xfrm>
        </p:spPr>
        <p:txBody>
          <a:bodyPr>
            <a:normAutofit/>
          </a:bodyPr>
          <a:lstStyle/>
          <a:p>
            <a:pPr marL="0" indent="0" algn="just">
              <a:buNone/>
            </a:pPr>
            <a:r>
              <a:rPr lang="es-CR" sz="2400" dirty="0"/>
              <a:t>¿Qué es el análisis por Inteligencia Artificial? R /  AI (inteligencia artificial) es la simulación de los procesos de inteligencia humana mediante máquinas, especialmente sistemas informáticos. Estos procesos incluyen el aprendizaje (la adquisición de información y las reglas para usar la información), el razonamiento (el uso de reglas para llegar a conclusiones aproximadas o definidas) y la autocorrección. Las aplicaciones particulares de la IA incluyen sistemas expertos, reconocimiento de voz y visión artificial.</a:t>
            </a:r>
            <a:endParaRPr lang="en-US" sz="2400" dirty="0"/>
          </a:p>
        </p:txBody>
      </p:sp>
      <p:sp>
        <p:nvSpPr>
          <p:cNvPr id="4" name="Título 1">
            <a:extLst>
              <a:ext uri="{FF2B5EF4-FFF2-40B4-BE49-F238E27FC236}">
                <a16:creationId xmlns:a16="http://schemas.microsoft.com/office/drawing/2014/main" id="{21507322-3806-4D7C-B0E9-405C7807CD76}"/>
              </a:ext>
            </a:extLst>
          </p:cNvPr>
          <p:cNvSpPr txBox="1">
            <a:spLocks/>
          </p:cNvSpPr>
          <p:nvPr/>
        </p:nvSpPr>
        <p:spPr>
          <a:xfrm>
            <a:off x="62145" y="72165"/>
            <a:ext cx="12046998" cy="73570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Estadística, Machine &amp; Deep Learning e Inteligencia Artificial</a:t>
            </a:r>
          </a:p>
        </p:txBody>
      </p:sp>
      <p:pic>
        <p:nvPicPr>
          <p:cNvPr id="7170" name="Picture 2" descr="Image result for artificial intelligence timel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443" y="3324217"/>
            <a:ext cx="5789675" cy="325669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artificial intelligence timel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562" y="3047564"/>
            <a:ext cx="5901326" cy="3722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62076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500E9E-282F-4E45-AC5D-7ECB054A00BE}"/>
              </a:ext>
            </a:extLst>
          </p:cNvPr>
          <p:cNvSpPr>
            <a:spLocks noGrp="1"/>
          </p:cNvSpPr>
          <p:nvPr>
            <p:ph idx="1"/>
          </p:nvPr>
        </p:nvSpPr>
        <p:spPr>
          <a:xfrm>
            <a:off x="257629" y="1027340"/>
            <a:ext cx="11851514" cy="1163296"/>
          </a:xfrm>
        </p:spPr>
        <p:txBody>
          <a:bodyPr>
            <a:normAutofit/>
          </a:bodyPr>
          <a:lstStyle/>
          <a:p>
            <a:r>
              <a:rPr lang="es-CR" sz="2400" dirty="0"/>
              <a:t>Conclusión</a:t>
            </a:r>
            <a:r>
              <a:rPr lang="en-US" sz="2400" dirty="0"/>
              <a:t> del Machine Learning, Deep Learning y AI.</a:t>
            </a:r>
          </a:p>
        </p:txBody>
      </p:sp>
      <p:sp>
        <p:nvSpPr>
          <p:cNvPr id="4" name="Título 1">
            <a:extLst>
              <a:ext uri="{FF2B5EF4-FFF2-40B4-BE49-F238E27FC236}">
                <a16:creationId xmlns:a16="http://schemas.microsoft.com/office/drawing/2014/main" id="{6CAFC934-1FF7-4D90-8B5C-93C35DE629ED}"/>
              </a:ext>
            </a:extLst>
          </p:cNvPr>
          <p:cNvSpPr txBox="1">
            <a:spLocks/>
          </p:cNvSpPr>
          <p:nvPr/>
        </p:nvSpPr>
        <p:spPr>
          <a:xfrm>
            <a:off x="62145" y="72165"/>
            <a:ext cx="12046998" cy="73570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Estadística, Machine &amp; Deep Learning e Inteligencia Artificial</a:t>
            </a:r>
          </a:p>
        </p:txBody>
      </p:sp>
      <p:pic>
        <p:nvPicPr>
          <p:cNvPr id="3076"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490" y="2157391"/>
            <a:ext cx="5481653" cy="43367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23" y="2157391"/>
            <a:ext cx="4658319" cy="430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55614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E71D1-7A12-4997-9DB5-1A6DC51EC4F5}"/>
              </a:ext>
            </a:extLst>
          </p:cNvPr>
          <p:cNvSpPr>
            <a:spLocks noGrp="1"/>
          </p:cNvSpPr>
          <p:nvPr>
            <p:ph type="title"/>
          </p:nvPr>
        </p:nvSpPr>
        <p:spPr>
          <a:xfrm>
            <a:off x="918099" y="107674"/>
            <a:ext cx="10515600" cy="771216"/>
          </a:xfrm>
        </p:spPr>
        <p:txBody>
          <a:bodyPr/>
          <a:lstStyle/>
          <a:p>
            <a:pPr algn="ctr"/>
            <a:r>
              <a:rPr lang="es-CR" dirty="0"/>
              <a:t>Preámbulo</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182580C-8E91-4590-9236-4FCC5C090303}"/>
                  </a:ext>
                </a:extLst>
              </p:cNvPr>
              <p:cNvSpPr>
                <a:spLocks noGrp="1"/>
              </p:cNvSpPr>
              <p:nvPr>
                <p:ph idx="1"/>
              </p:nvPr>
            </p:nvSpPr>
            <p:spPr>
              <a:xfrm>
                <a:off x="88776" y="1122517"/>
                <a:ext cx="9277165" cy="5627809"/>
              </a:xfrm>
            </p:spPr>
            <p:txBody>
              <a:bodyPr>
                <a:normAutofit lnSpcReduction="10000"/>
              </a:bodyPr>
              <a:lstStyle/>
              <a:p>
                <a:pPr algn="just"/>
                <a:r>
                  <a:rPr lang="es-CR" sz="2400" dirty="0"/>
                  <a:t>Las redes neuronales contrastan respecto a los métodos vistos anteriormente: es una técnica no paramétrica. Si bien podría llegar a ser la técnica que brinde los mejores resultados, muchas veces los procesos de estimación suelen ser mucho más complejos que todos los anteriores… también no necesariamente se llegará a obtener los mejores resultados… el tamaño de la serie </a:t>
                </a:r>
                <a14:m>
                  <m:oMath xmlns:m="http://schemas.openxmlformats.org/officeDocument/2006/math">
                    <m:r>
                      <a:rPr lang="es-CR" sz="2400" i="1" dirty="0" smtClean="0">
                        <a:latin typeface="Cambria Math" panose="02040503050406030204" pitchFamily="18" charset="0"/>
                      </a:rPr>
                      <m:t>𝑇</m:t>
                    </m:r>
                  </m:oMath>
                </a14:m>
                <a:r>
                  <a:rPr lang="es-CR" sz="2400" dirty="0"/>
                  <a:t> influye mucho en este punto.  </a:t>
                </a:r>
              </a:p>
              <a:p>
                <a:pPr algn="just"/>
                <a:endParaRPr lang="es-CR" sz="2400" dirty="0"/>
              </a:p>
              <a:p>
                <a:pPr algn="just"/>
                <a:r>
                  <a:rPr lang="es-CR" sz="2400" dirty="0"/>
                  <a:t>El presente capítulo explicará los fundamentos de una red neuronal, su forma funcional en el ámbito transversal, su interpretación, para finalmente hacer el enlace con la aplicación de un red neuronal en las series temporales.</a:t>
                </a:r>
              </a:p>
              <a:p>
                <a:pPr marL="0" indent="0" algn="just">
                  <a:buNone/>
                </a:pPr>
                <a:endParaRPr lang="es-CR" sz="2400" dirty="0"/>
              </a:p>
              <a:p>
                <a:pPr algn="just"/>
                <a:r>
                  <a:rPr lang="es-CR" sz="2400" dirty="0"/>
                  <a:t>Aunque yo mismo lo menciono como “modelos de la 3era generación”, además de las redes, estudiaremos los </a:t>
                </a:r>
                <a14:m>
                  <m:oMath xmlns:m="http://schemas.openxmlformats.org/officeDocument/2006/math">
                    <m:r>
                      <a:rPr lang="es-CR" sz="2400" i="1" dirty="0" smtClean="0">
                        <a:latin typeface="Cambria Math" panose="02040503050406030204" pitchFamily="18" charset="0"/>
                      </a:rPr>
                      <m:t>𝑆𝑉𝑀</m:t>
                    </m:r>
                  </m:oMath>
                </a14:m>
                <a:r>
                  <a:rPr lang="es-CR" sz="2400" dirty="0"/>
                  <a:t> como otra forma de investigar la estructura oculta de los datos. </a:t>
                </a:r>
              </a:p>
              <a:p>
                <a:pPr marL="0" indent="0">
                  <a:buNone/>
                </a:pPr>
                <a:endParaRPr lang="es-CR" dirty="0"/>
              </a:p>
            </p:txBody>
          </p:sp>
        </mc:Choice>
        <mc:Fallback xmlns="">
          <p:sp>
            <p:nvSpPr>
              <p:cNvPr id="3" name="Marcador de contenido 2">
                <a:extLst>
                  <a:ext uri="{FF2B5EF4-FFF2-40B4-BE49-F238E27FC236}">
                    <a16:creationId xmlns:a16="http://schemas.microsoft.com/office/drawing/2014/main" xmlns="" xmlns:a14="http://schemas.microsoft.com/office/drawing/2010/main" id="{F182580C-8E91-4590-9236-4FCC5C090303}"/>
                  </a:ext>
                </a:extLst>
              </p:cNvPr>
              <p:cNvSpPr>
                <a:spLocks noGrp="1" noRot="1" noChangeAspect="1" noMove="1" noResize="1" noEditPoints="1" noAdjustHandles="1" noChangeArrowheads="1" noChangeShapeType="1" noTextEdit="1"/>
              </p:cNvSpPr>
              <p:nvPr>
                <p:ph idx="1"/>
              </p:nvPr>
            </p:nvSpPr>
            <p:spPr>
              <a:xfrm>
                <a:off x="88776" y="1122517"/>
                <a:ext cx="9277165" cy="5627809"/>
              </a:xfrm>
              <a:blipFill rotWithShape="1">
                <a:blip r:embed="rId2"/>
                <a:stretch>
                  <a:fillRect l="-920" t="-2059" r="-1052"/>
                </a:stretch>
              </a:blipFill>
            </p:spPr>
            <p:txBody>
              <a:bodyPr/>
              <a:lstStyle/>
              <a:p>
                <a:r>
                  <a:rPr lang="es-CR">
                    <a:noFill/>
                  </a:rPr>
                  <a:t> </a:t>
                </a:r>
              </a:p>
            </p:txBody>
          </p:sp>
        </mc:Fallback>
      </mc:AlternateContent>
      <p:pic>
        <p:nvPicPr>
          <p:cNvPr id="4098" name="Picture 2" descr="Resultado de imagen para neural network analysis">
            <a:extLst>
              <a:ext uri="{FF2B5EF4-FFF2-40B4-BE49-F238E27FC236}">
                <a16:creationId xmlns:a16="http://schemas.microsoft.com/office/drawing/2014/main" id="{3FE91830-9484-4562-A606-E833965BA2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5890" y="4300723"/>
            <a:ext cx="2120143" cy="23064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neural network analysis">
            <a:extLst>
              <a:ext uri="{FF2B5EF4-FFF2-40B4-BE49-F238E27FC236}">
                <a16:creationId xmlns:a16="http://schemas.microsoft.com/office/drawing/2014/main" id="{7AC3EFBB-9FC7-4D91-A533-7B55754982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166" t="26018" r="13772" b="13857"/>
          <a:stretch/>
        </p:blipFill>
        <p:spPr bwMode="auto">
          <a:xfrm>
            <a:off x="9528700" y="1040652"/>
            <a:ext cx="2574524"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34254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911EC4-7F66-47D4-A7BC-FF18663E208C}"/>
              </a:ext>
            </a:extLst>
          </p:cNvPr>
          <p:cNvSpPr>
            <a:spLocks noGrp="1"/>
          </p:cNvSpPr>
          <p:nvPr>
            <p:ph idx="1"/>
          </p:nvPr>
        </p:nvSpPr>
        <p:spPr/>
        <p:txBody>
          <a:bodyPr/>
          <a:lstStyle/>
          <a:p>
            <a:endParaRPr lang="en-US"/>
          </a:p>
        </p:txBody>
      </p:sp>
      <p:sp>
        <p:nvSpPr>
          <p:cNvPr id="4" name="Título 1">
            <a:extLst>
              <a:ext uri="{FF2B5EF4-FFF2-40B4-BE49-F238E27FC236}">
                <a16:creationId xmlns:a16="http://schemas.microsoft.com/office/drawing/2014/main" id="{8C5C9C64-538A-450B-B6E2-A893BA5442D4}"/>
              </a:ext>
            </a:extLst>
          </p:cNvPr>
          <p:cNvSpPr txBox="1">
            <a:spLocks/>
          </p:cNvSpPr>
          <p:nvPr/>
        </p:nvSpPr>
        <p:spPr>
          <a:xfrm>
            <a:off x="62145" y="72165"/>
            <a:ext cx="12046998" cy="73570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Estadística, Machine &amp; Deep Learning e Inteligencia Artificial</a:t>
            </a:r>
          </a:p>
        </p:txBody>
      </p:sp>
      <p:pic>
        <p:nvPicPr>
          <p:cNvPr id="5" name="Picture 2" descr="Image result for deep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09" y="1254091"/>
            <a:ext cx="11097490" cy="5493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6325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statistics machine learning ai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23" y="1438996"/>
            <a:ext cx="5150712" cy="5143354"/>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8C5C9C64-538A-450B-B6E2-A893BA5442D4}"/>
              </a:ext>
            </a:extLst>
          </p:cNvPr>
          <p:cNvSpPr txBox="1">
            <a:spLocks/>
          </p:cNvSpPr>
          <p:nvPr/>
        </p:nvSpPr>
        <p:spPr>
          <a:xfrm>
            <a:off x="62145" y="72165"/>
            <a:ext cx="12046998" cy="73570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Estadística, Machine &amp; Deep Learning e Inteligencia Artificial</a:t>
            </a:r>
          </a:p>
        </p:txBody>
      </p:sp>
      <p:pic>
        <p:nvPicPr>
          <p:cNvPr id="12292" name="Picture 4" descr="Image result for statistics machine learning ai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612" y="1373129"/>
            <a:ext cx="4457989" cy="527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93568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7" name="5 Elipse">
            <a:extLst>
              <a:ext uri="{FF2B5EF4-FFF2-40B4-BE49-F238E27FC236}">
                <a16:creationId xmlns:a16="http://schemas.microsoft.com/office/drawing/2014/main" id="{D8F8DC89-5271-4371-A0E3-29A433D033A5}"/>
              </a:ext>
            </a:extLst>
          </p:cNvPr>
          <p:cNvSpPr/>
          <p:nvPr/>
        </p:nvSpPr>
        <p:spPr>
          <a:xfrm>
            <a:off x="719403"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Introducción</a:t>
            </a:r>
          </a:p>
        </p:txBody>
      </p:sp>
      <p:sp>
        <p:nvSpPr>
          <p:cNvPr id="11" name="10 Rectángulo redondeado">
            <a:extLst>
              <a:ext uri="{FF2B5EF4-FFF2-40B4-BE49-F238E27FC236}">
                <a16:creationId xmlns:a16="http://schemas.microsoft.com/office/drawing/2014/main" id="{F5751BD8-8FC5-44D8-940A-52DA5C79C80A}"/>
              </a:ext>
            </a:extLst>
          </p:cNvPr>
          <p:cNvSpPr/>
          <p:nvPr/>
        </p:nvSpPr>
        <p:spPr>
          <a:xfrm>
            <a:off x="2639616" y="5456878"/>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utilizar RNA en series de tiempo?</a:t>
            </a:r>
          </a:p>
        </p:txBody>
      </p:sp>
      <p:sp>
        <p:nvSpPr>
          <p:cNvPr id="18" name="9 Rectángulo redondeado">
            <a:extLst>
              <a:ext uri="{FF2B5EF4-FFF2-40B4-BE49-F238E27FC236}">
                <a16:creationId xmlns:a16="http://schemas.microsoft.com/office/drawing/2014/main" id="{3D3ABA7E-7369-4096-9745-323ECF83A538}"/>
              </a:ext>
            </a:extLst>
          </p:cNvPr>
          <p:cNvSpPr/>
          <p:nvPr/>
        </p:nvSpPr>
        <p:spPr>
          <a:xfrm>
            <a:off x="2639616"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Estadística, Machine Learning, Deep Learning e Inteligencia </a:t>
            </a:r>
            <a:r>
              <a:rPr lang="es-CR" dirty="0" err="1"/>
              <a:t>Articial</a:t>
            </a:r>
            <a:r>
              <a:rPr lang="es-CR" dirty="0"/>
              <a:t> </a:t>
            </a:r>
          </a:p>
        </p:txBody>
      </p:sp>
    </p:spTree>
    <p:extLst>
      <p:ext uri="{BB962C8B-B14F-4D97-AF65-F5344CB8AC3E}">
        <p14:creationId xmlns:p14="http://schemas.microsoft.com/office/powerpoint/2010/main" val="411822811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A951664-0472-4BE5-B326-A2F4161B137F}"/>
              </a:ext>
            </a:extLst>
          </p:cNvPr>
          <p:cNvSpPr>
            <a:spLocks noGrp="1"/>
          </p:cNvSpPr>
          <p:nvPr>
            <p:ph idx="1"/>
          </p:nvPr>
        </p:nvSpPr>
        <p:spPr>
          <a:xfrm>
            <a:off x="207818" y="1132896"/>
            <a:ext cx="8659092" cy="5697394"/>
          </a:xfrm>
        </p:spPr>
        <p:txBody>
          <a:bodyPr>
            <a:normAutofit/>
          </a:bodyPr>
          <a:lstStyle/>
          <a:p>
            <a:pPr algn="just"/>
            <a:r>
              <a:rPr lang="es-CR" sz="2400" dirty="0"/>
              <a:t>Hasta ahora hemos visto únicamente el enfoque paramétrico en la modelización de las series de tiempo: regresión, modelos exponenciales, y el ARIMA.</a:t>
            </a:r>
          </a:p>
          <a:p>
            <a:pPr algn="just"/>
            <a:endParaRPr lang="es-CR" sz="2400" dirty="0"/>
          </a:p>
          <a:p>
            <a:pPr algn="just"/>
            <a:r>
              <a:rPr lang="es-CR" sz="2400" dirty="0"/>
              <a:t>Los modelos paramétricos poseen ciertas falencias: difícil identificación, incorrecta estimación de los parámetros, sobre parametrización,  falta de ajuste, poca adecuación si no hay linealidad , etc. En sí no se cumple que los residuos son un ruido blanco.</a:t>
            </a:r>
          </a:p>
          <a:p>
            <a:pPr algn="just"/>
            <a:endParaRPr lang="es-CR" sz="2400" dirty="0"/>
          </a:p>
          <a:p>
            <a:pPr algn="just"/>
            <a:r>
              <a:rPr lang="es-CR" sz="2400" dirty="0"/>
              <a:t>Al ser las redes neuronales un modelo no paramétrico, utilizar funciones de impulso que aproximan mejor los valores esperados, y al utilizar otro metodología en el proceso de estimación (método no analítico, sino iterativo), los métodos de estimación son, a veces, superiores a los vistos.  ¿Qué quiero decir con lo anterior?</a:t>
            </a:r>
          </a:p>
          <a:p>
            <a:pPr algn="just"/>
            <a:endParaRPr lang="es-CR" sz="2400" dirty="0"/>
          </a:p>
          <a:p>
            <a:pPr algn="just"/>
            <a:endParaRPr lang="es-CR" sz="2400" dirty="0"/>
          </a:p>
        </p:txBody>
      </p:sp>
      <p:sp>
        <p:nvSpPr>
          <p:cNvPr id="4" name="1 Título">
            <a:extLst>
              <a:ext uri="{FF2B5EF4-FFF2-40B4-BE49-F238E27FC236}">
                <a16:creationId xmlns:a16="http://schemas.microsoft.com/office/drawing/2014/main" id="{02623D79-0FD7-490B-A0D7-A9F5806904C7}"/>
              </a:ext>
            </a:extLst>
          </p:cNvPr>
          <p:cNvSpPr>
            <a:spLocks noGrp="1"/>
          </p:cNvSpPr>
          <p:nvPr>
            <p:ph type="title"/>
          </p:nvPr>
        </p:nvSpPr>
        <p:spPr>
          <a:xfrm>
            <a:off x="213064" y="54405"/>
            <a:ext cx="11745157" cy="1108568"/>
          </a:xfrm>
        </p:spPr>
        <p:txBody>
          <a:bodyPr/>
          <a:lstStyle/>
          <a:p>
            <a:pPr algn="ctr"/>
            <a:r>
              <a:rPr lang="es-CR" dirty="0"/>
              <a:t>La dificultad de los modelos paramétricos</a:t>
            </a:r>
          </a:p>
        </p:txBody>
      </p:sp>
      <p:sp>
        <p:nvSpPr>
          <p:cNvPr id="2" name="AutoShape 2" descr="Image result for time ser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Image result for time seri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4342"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3647" y="121573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Image result for time series with N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4380" y="4253345"/>
            <a:ext cx="2181657" cy="2181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0071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1EEF99AA-5494-4FE8-81FF-45EB3E0F5AA2}"/>
              </a:ext>
            </a:extLst>
          </p:cNvPr>
          <p:cNvSpPr>
            <a:spLocks noGrp="1"/>
          </p:cNvSpPr>
          <p:nvPr>
            <p:ph type="title"/>
          </p:nvPr>
        </p:nvSpPr>
        <p:spPr>
          <a:xfrm>
            <a:off x="213064" y="54405"/>
            <a:ext cx="11745157" cy="873850"/>
          </a:xfrm>
        </p:spPr>
        <p:txBody>
          <a:bodyPr/>
          <a:lstStyle/>
          <a:p>
            <a:pPr algn="ctr"/>
            <a:r>
              <a:rPr lang="es-CR" dirty="0"/>
              <a:t>La dificultad de los modelos paramétricos</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53" t="21132" r="55915" b="10985"/>
          <a:stretch/>
        </p:blipFill>
        <p:spPr bwMode="auto">
          <a:xfrm>
            <a:off x="122713" y="1149928"/>
            <a:ext cx="8674922" cy="5458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redondeado"/>
          <p:cNvSpPr/>
          <p:nvPr/>
        </p:nvSpPr>
        <p:spPr>
          <a:xfrm>
            <a:off x="9019305" y="1288467"/>
            <a:ext cx="3061855" cy="1080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Captación inexacta de la estacionalidad</a:t>
            </a:r>
          </a:p>
        </p:txBody>
      </p:sp>
    </p:spTree>
    <p:extLst>
      <p:ext uri="{BB962C8B-B14F-4D97-AF65-F5344CB8AC3E}">
        <p14:creationId xmlns:p14="http://schemas.microsoft.com/office/powerpoint/2010/main" val="36062742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ipc costa 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79" y="1231168"/>
            <a:ext cx="8032466" cy="5260969"/>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a:extLst>
              <a:ext uri="{FF2B5EF4-FFF2-40B4-BE49-F238E27FC236}">
                <a16:creationId xmlns:a16="http://schemas.microsoft.com/office/drawing/2014/main" id="{1EEF99AA-5494-4FE8-81FF-45EB3E0F5AA2}"/>
              </a:ext>
            </a:extLst>
          </p:cNvPr>
          <p:cNvSpPr>
            <a:spLocks noGrp="1"/>
          </p:cNvSpPr>
          <p:nvPr>
            <p:ph type="title"/>
          </p:nvPr>
        </p:nvSpPr>
        <p:spPr>
          <a:xfrm>
            <a:off x="213064" y="54405"/>
            <a:ext cx="11745157" cy="1108568"/>
          </a:xfrm>
        </p:spPr>
        <p:txBody>
          <a:bodyPr/>
          <a:lstStyle/>
          <a:p>
            <a:pPr algn="ctr"/>
            <a:r>
              <a:rPr lang="es-CR" dirty="0"/>
              <a:t>La dificultad de los modelos paramétricos</a:t>
            </a:r>
          </a:p>
        </p:txBody>
      </p:sp>
      <p:sp>
        <p:nvSpPr>
          <p:cNvPr id="4" name="3 Rectángulo redondeado"/>
          <p:cNvSpPr/>
          <p:nvPr/>
        </p:nvSpPr>
        <p:spPr>
          <a:xfrm>
            <a:off x="8866909" y="1385453"/>
            <a:ext cx="3061855" cy="1080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Cambios estructurales debido a variables macro económicas</a:t>
            </a:r>
          </a:p>
        </p:txBody>
      </p:sp>
    </p:spTree>
    <p:extLst>
      <p:ext uri="{BB962C8B-B14F-4D97-AF65-F5344CB8AC3E}">
        <p14:creationId xmlns:p14="http://schemas.microsoft.com/office/powerpoint/2010/main" val="16029596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3064" y="54405"/>
            <a:ext cx="11745157" cy="788974"/>
          </a:xfrm>
        </p:spPr>
        <p:txBody>
          <a:bodyPr/>
          <a:lstStyle/>
          <a:p>
            <a:pPr algn="ctr"/>
            <a:r>
              <a:rPr lang="es-CR" dirty="0"/>
              <a:t>La dificultad de los modelos paramétricos</a:t>
            </a:r>
          </a:p>
        </p:txBody>
      </p:sp>
      <p:sp>
        <p:nvSpPr>
          <p:cNvPr id="3" name="2 Marcador de contenido"/>
          <p:cNvSpPr>
            <a:spLocks noGrp="1"/>
          </p:cNvSpPr>
          <p:nvPr>
            <p:ph idx="1"/>
          </p:nvPr>
        </p:nvSpPr>
        <p:spPr>
          <a:xfrm>
            <a:off x="288523" y="1074198"/>
            <a:ext cx="11594237" cy="1340528"/>
          </a:xfrm>
        </p:spPr>
        <p:txBody>
          <a:bodyPr>
            <a:normAutofit/>
          </a:bodyPr>
          <a:lstStyle/>
          <a:p>
            <a:pPr marL="0" indent="0">
              <a:buNone/>
            </a:pPr>
            <a:r>
              <a:rPr lang="es-CR" sz="2400" dirty="0"/>
              <a:t>Series financiera: NN5-001 </a:t>
            </a:r>
            <a:r>
              <a:rPr lang="es-CR" sz="2400" dirty="0">
                <a:sym typeface="Wingdings" panose="05000000000000000000" pitchFamily="2" charset="2"/>
              </a:rPr>
              <a:t>una alta volatilidad en los datos…</a:t>
            </a:r>
            <a:endParaRPr lang="es-CR" sz="2400" dirty="0"/>
          </a:p>
        </p:txBody>
      </p:sp>
      <p:pic>
        <p:nvPicPr>
          <p:cNvPr id="13316" name="Picture 4" descr="Image result for financial time series foreca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226" y="1620979"/>
            <a:ext cx="7537860" cy="5025240"/>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redondeado"/>
          <p:cNvSpPr/>
          <p:nvPr/>
        </p:nvSpPr>
        <p:spPr>
          <a:xfrm>
            <a:off x="8423563" y="1759526"/>
            <a:ext cx="3061855" cy="1080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Alto volatilidad en datos</a:t>
            </a:r>
          </a:p>
        </p:txBody>
      </p:sp>
    </p:spTree>
    <p:extLst>
      <p:ext uri="{BB962C8B-B14F-4D97-AF65-F5344CB8AC3E}">
        <p14:creationId xmlns:p14="http://schemas.microsoft.com/office/powerpoint/2010/main" val="395533482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7" name="5 Elipse">
            <a:extLst>
              <a:ext uri="{FF2B5EF4-FFF2-40B4-BE49-F238E27FC236}">
                <a16:creationId xmlns:a16="http://schemas.microsoft.com/office/drawing/2014/main" id="{D8F8DC89-5271-4371-A0E3-29A433D033A5}"/>
              </a:ext>
            </a:extLst>
          </p:cNvPr>
          <p:cNvSpPr/>
          <p:nvPr/>
        </p:nvSpPr>
        <p:spPr>
          <a:xfrm>
            <a:off x="719403"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Introducción</a:t>
            </a:r>
          </a:p>
        </p:txBody>
      </p:sp>
      <p:sp>
        <p:nvSpPr>
          <p:cNvPr id="11" name="10 Rectángulo redondeado">
            <a:extLst>
              <a:ext uri="{FF2B5EF4-FFF2-40B4-BE49-F238E27FC236}">
                <a16:creationId xmlns:a16="http://schemas.microsoft.com/office/drawing/2014/main" id="{F5751BD8-8FC5-44D8-940A-52DA5C79C80A}"/>
              </a:ext>
            </a:extLst>
          </p:cNvPr>
          <p:cNvSpPr/>
          <p:nvPr/>
        </p:nvSpPr>
        <p:spPr>
          <a:xfrm>
            <a:off x="2740343"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utilizar RNA en series de tiempo?</a:t>
            </a:r>
          </a:p>
        </p:txBody>
      </p:sp>
      <p:sp>
        <p:nvSpPr>
          <p:cNvPr id="17" name="16 Rectángulo redondeado">
            <a:extLst>
              <a:ext uri="{FF2B5EF4-FFF2-40B4-BE49-F238E27FC236}">
                <a16:creationId xmlns:a16="http://schemas.microsoft.com/office/drawing/2014/main" id="{283EEA12-23FD-458A-BFDF-3F583992CA1A}"/>
              </a:ext>
            </a:extLst>
          </p:cNvPr>
          <p:cNvSpPr/>
          <p:nvPr/>
        </p:nvSpPr>
        <p:spPr>
          <a:xfrm>
            <a:off x="2740343" y="5409340"/>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Neurona biológica vs neurona artificial</a:t>
            </a:r>
          </a:p>
        </p:txBody>
      </p:sp>
    </p:spTree>
    <p:extLst>
      <p:ext uri="{BB962C8B-B14F-4D97-AF65-F5344CB8AC3E}">
        <p14:creationId xmlns:p14="http://schemas.microsoft.com/office/powerpoint/2010/main" val="427420135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29092"/>
            <a:ext cx="10515600" cy="966525"/>
          </a:xfrm>
        </p:spPr>
        <p:txBody>
          <a:bodyPr/>
          <a:lstStyle/>
          <a:p>
            <a:pPr algn="ctr"/>
            <a:r>
              <a:rPr lang="es-CR" dirty="0"/>
              <a:t>Neurona: biológica vs artificial </a:t>
            </a:r>
          </a:p>
        </p:txBody>
      </p:sp>
      <p:sp>
        <p:nvSpPr>
          <p:cNvPr id="3" name="2 Marcador de contenido"/>
          <p:cNvSpPr>
            <a:spLocks noGrp="1"/>
          </p:cNvSpPr>
          <p:nvPr>
            <p:ph idx="1"/>
          </p:nvPr>
        </p:nvSpPr>
        <p:spPr>
          <a:xfrm>
            <a:off x="88837" y="1046488"/>
            <a:ext cx="8916611" cy="5690586"/>
          </a:xfrm>
        </p:spPr>
        <p:txBody>
          <a:bodyPr>
            <a:normAutofit/>
          </a:bodyPr>
          <a:lstStyle/>
          <a:p>
            <a:pPr marL="0" indent="0" algn="just">
              <a:buNone/>
            </a:pPr>
            <a:r>
              <a:rPr lang="es-CR" sz="2400" b="1" dirty="0"/>
              <a:t>Neurona biológica</a:t>
            </a:r>
          </a:p>
          <a:p>
            <a:pPr marL="0" indent="0" algn="just">
              <a:buNone/>
            </a:pPr>
            <a:endParaRPr lang="es-CR" sz="2400" b="1" dirty="0"/>
          </a:p>
          <a:p>
            <a:pPr algn="just"/>
            <a:r>
              <a:rPr lang="es-CR" sz="2400" dirty="0"/>
              <a:t>Las neuronas biológicas son células nerviosas que constituyen los elementos primordiales del sistema nervioso central.</a:t>
            </a:r>
          </a:p>
          <a:p>
            <a:pPr marL="0" indent="0" algn="just">
              <a:buNone/>
            </a:pPr>
            <a:endParaRPr lang="es-CR" sz="2400" dirty="0"/>
          </a:p>
          <a:p>
            <a:pPr algn="just"/>
            <a:r>
              <a:rPr lang="es-CR" sz="2400" dirty="0"/>
              <a:t>Una neurona es capaz de recibir información desde miles de otras neuronas, procesarla y luego generar una nueva información que enviará a otras neuronas con las que está conectada. </a:t>
            </a:r>
          </a:p>
          <a:p>
            <a:pPr algn="just"/>
            <a:endParaRPr lang="es-CR" sz="2400" dirty="0"/>
          </a:p>
          <a:p>
            <a:pPr algn="just"/>
            <a:r>
              <a:rPr lang="es-CR" sz="2400" dirty="0"/>
              <a:t>Se estima que el cerebro está compuesto por más de diez billones de neuronas y que cada una está conectada a más de diez mil neuronas. Una neurona biológica está compuesta de: cuerpo celular o soma, axón y múltiples dendritas.</a:t>
            </a:r>
          </a:p>
        </p:txBody>
      </p:sp>
      <p:pic>
        <p:nvPicPr>
          <p:cNvPr id="17410" name="Picture 2" descr="Image result for neuro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937" y="1357745"/>
            <a:ext cx="2766353" cy="4184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75508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68EDC256-3D01-4D62-8C51-E69C2637C9B2}"/>
              </a:ext>
            </a:extLst>
          </p:cNvPr>
          <p:cNvSpPr>
            <a:spLocks noGrp="1"/>
          </p:cNvSpPr>
          <p:nvPr>
            <p:ph type="title"/>
          </p:nvPr>
        </p:nvSpPr>
        <p:spPr>
          <a:xfrm>
            <a:off x="838200" y="197774"/>
            <a:ext cx="10515600" cy="966525"/>
          </a:xfrm>
        </p:spPr>
        <p:txBody>
          <a:bodyPr/>
          <a:lstStyle/>
          <a:p>
            <a:pPr algn="ctr"/>
            <a:r>
              <a:rPr lang="es-CR" dirty="0"/>
              <a:t>Neurona: biológica vs artificial </a:t>
            </a:r>
          </a:p>
        </p:txBody>
      </p:sp>
      <p:pic>
        <p:nvPicPr>
          <p:cNvPr id="18434" name="Picture 2" descr="Image result for neuro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836" y="1488654"/>
            <a:ext cx="8742218" cy="491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2350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1BB9F4-18B4-43FD-9672-24AEA10C5D1D}"/>
              </a:ext>
            </a:extLst>
          </p:cNvPr>
          <p:cNvSpPr>
            <a:spLocks noGrp="1"/>
          </p:cNvSpPr>
          <p:nvPr>
            <p:ph idx="1"/>
          </p:nvPr>
        </p:nvSpPr>
        <p:spPr>
          <a:xfrm>
            <a:off x="190130" y="1173432"/>
            <a:ext cx="11830235" cy="4351338"/>
          </a:xfrm>
        </p:spPr>
        <p:txBody>
          <a:bodyPr>
            <a:normAutofit/>
          </a:bodyPr>
          <a:lstStyle/>
          <a:p>
            <a:r>
              <a:rPr lang="es-CR" sz="2400" dirty="0"/>
              <a:t>Si nos preguntamos,  ¿una red neuronal es un análisis de Inteligencia Artificial?, entonces,  ¿la podríamos aplicar como un método de Estadística…o no? </a:t>
            </a:r>
            <a:endParaRPr lang="en-US" sz="2400" dirty="0"/>
          </a:p>
        </p:txBody>
      </p:sp>
      <p:sp>
        <p:nvSpPr>
          <p:cNvPr id="4" name="Título 1">
            <a:extLst>
              <a:ext uri="{FF2B5EF4-FFF2-40B4-BE49-F238E27FC236}">
                <a16:creationId xmlns:a16="http://schemas.microsoft.com/office/drawing/2014/main" id="{C8E31925-8E34-42EE-996C-7D5B3CDE040E}"/>
              </a:ext>
            </a:extLst>
          </p:cNvPr>
          <p:cNvSpPr>
            <a:spLocks noGrp="1"/>
          </p:cNvSpPr>
          <p:nvPr>
            <p:ph type="title"/>
          </p:nvPr>
        </p:nvSpPr>
        <p:spPr>
          <a:xfrm>
            <a:off x="918099" y="107674"/>
            <a:ext cx="10515600" cy="771216"/>
          </a:xfrm>
        </p:spPr>
        <p:txBody>
          <a:bodyPr/>
          <a:lstStyle/>
          <a:p>
            <a:pPr algn="ctr"/>
            <a:r>
              <a:rPr lang="es-CR" dirty="0"/>
              <a:t>Preámbulo</a:t>
            </a:r>
          </a:p>
        </p:txBody>
      </p:sp>
      <p:pic>
        <p:nvPicPr>
          <p:cNvPr id="2050" name="Picture 2" descr="Resultado de imagen para question">
            <a:extLst>
              <a:ext uri="{FF2B5EF4-FFF2-40B4-BE49-F238E27FC236}">
                <a16:creationId xmlns:a16="http://schemas.microsoft.com/office/drawing/2014/main" id="{565AE5E0-CCAE-4B75-B229-7CEC8C441B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146" y="2520820"/>
            <a:ext cx="5746753" cy="3871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question">
            <a:extLst>
              <a:ext uri="{FF2B5EF4-FFF2-40B4-BE49-F238E27FC236}">
                <a16:creationId xmlns:a16="http://schemas.microsoft.com/office/drawing/2014/main" id="{EC993A6E-C116-482B-AAF8-E66924B59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788" y="2130641"/>
            <a:ext cx="4418220" cy="441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79880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7587C7-A041-4B1D-8400-71F49B60BF77}"/>
              </a:ext>
            </a:extLst>
          </p:cNvPr>
          <p:cNvSpPr>
            <a:spLocks noGrp="1"/>
          </p:cNvSpPr>
          <p:nvPr>
            <p:ph idx="1"/>
          </p:nvPr>
        </p:nvSpPr>
        <p:spPr>
          <a:xfrm>
            <a:off x="370509" y="1308264"/>
            <a:ext cx="7374183" cy="5125591"/>
          </a:xfrm>
        </p:spPr>
        <p:txBody>
          <a:bodyPr>
            <a:normAutofit/>
          </a:bodyPr>
          <a:lstStyle/>
          <a:p>
            <a:pPr algn="just"/>
            <a:r>
              <a:rPr lang="es-CR" sz="2400" dirty="0"/>
              <a:t>Las dendritas actúan como elementos receptores que captan las señales provenientes desde otras neuronas y las llevan al cuerpo celular.</a:t>
            </a:r>
          </a:p>
          <a:p>
            <a:pPr algn="just"/>
            <a:r>
              <a:rPr lang="es-CR" sz="2400" dirty="0"/>
              <a:t> El axón actúa como elemento de salida por el cual se envía la información desde el cuerpo celular a otras neuronas mediante la sinapsis, que es la conexión entre las neuronas en la que se produce un intercambio químico que puede producir la excitación o inhibición de la neurona receptora.</a:t>
            </a:r>
          </a:p>
          <a:p>
            <a:pPr algn="just"/>
            <a:endParaRPr lang="es-CR" sz="2400" dirty="0"/>
          </a:p>
          <a:p>
            <a:pPr algn="just"/>
            <a:r>
              <a:rPr lang="es-CR" sz="2400" dirty="0"/>
              <a:t> El cuerpo celular de la neurona es donde se realiza el procesamiento de las señales entrantes.</a:t>
            </a:r>
          </a:p>
        </p:txBody>
      </p:sp>
      <p:sp>
        <p:nvSpPr>
          <p:cNvPr id="4" name="1 Título">
            <a:extLst>
              <a:ext uri="{FF2B5EF4-FFF2-40B4-BE49-F238E27FC236}">
                <a16:creationId xmlns:a16="http://schemas.microsoft.com/office/drawing/2014/main" id="{B9ADD29D-D023-486F-AC60-4CC3658F14B0}"/>
              </a:ext>
            </a:extLst>
          </p:cNvPr>
          <p:cNvSpPr>
            <a:spLocks noGrp="1"/>
          </p:cNvSpPr>
          <p:nvPr>
            <p:ph type="title"/>
          </p:nvPr>
        </p:nvSpPr>
        <p:spPr>
          <a:xfrm>
            <a:off x="838200" y="197774"/>
            <a:ext cx="10515600" cy="966525"/>
          </a:xfrm>
        </p:spPr>
        <p:txBody>
          <a:bodyPr/>
          <a:lstStyle/>
          <a:p>
            <a:pPr algn="ctr"/>
            <a:r>
              <a:rPr lang="es-CR" dirty="0"/>
              <a:t>Neurona: biológica vs artificial </a:t>
            </a:r>
          </a:p>
        </p:txBody>
      </p:sp>
      <p:pic>
        <p:nvPicPr>
          <p:cNvPr id="19458" name="Picture 2" descr="Image result for neuro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639" y="1284514"/>
            <a:ext cx="2669343" cy="2173012"/>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7791" y="3782288"/>
            <a:ext cx="2169038" cy="295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12230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60939D0-1187-4E63-96E1-1D26AC7A9AE2}"/>
              </a:ext>
            </a:extLst>
          </p:cNvPr>
          <p:cNvSpPr>
            <a:spLocks noGrp="1"/>
          </p:cNvSpPr>
          <p:nvPr>
            <p:ph idx="1"/>
          </p:nvPr>
        </p:nvSpPr>
        <p:spPr>
          <a:xfrm>
            <a:off x="270028" y="1164298"/>
            <a:ext cx="11466251" cy="5495927"/>
          </a:xfrm>
        </p:spPr>
        <p:txBody>
          <a:bodyPr/>
          <a:lstStyle/>
          <a:p>
            <a:pPr marL="0" indent="0">
              <a:buNone/>
            </a:pPr>
            <a:r>
              <a:rPr lang="es-CR" b="1" dirty="0"/>
              <a:t>Neurona Artificial</a:t>
            </a:r>
          </a:p>
          <a:p>
            <a:pPr marL="0" indent="0">
              <a:buNone/>
            </a:pPr>
            <a:r>
              <a:rPr lang="es-CR" sz="2400" dirty="0"/>
              <a:t>Una neurona artificial o procesador elemental es una abstracción de una neurona biológica que opera como una unidad de procesamiento de información que es fundamental para la operación de una red neuronal. Una neurona artificial está compuesta de: un conjunto de entradas, un conjunto de pesos sinápticos, un “cuerpo celular” y una salida.</a:t>
            </a:r>
          </a:p>
        </p:txBody>
      </p:sp>
      <p:sp>
        <p:nvSpPr>
          <p:cNvPr id="4" name="1 Título">
            <a:extLst>
              <a:ext uri="{FF2B5EF4-FFF2-40B4-BE49-F238E27FC236}">
                <a16:creationId xmlns:a16="http://schemas.microsoft.com/office/drawing/2014/main" id="{537224AF-5B47-45B8-88DE-4BA8F1DC20FC}"/>
              </a:ext>
            </a:extLst>
          </p:cNvPr>
          <p:cNvSpPr>
            <a:spLocks noGrp="1"/>
          </p:cNvSpPr>
          <p:nvPr>
            <p:ph type="title"/>
          </p:nvPr>
        </p:nvSpPr>
        <p:spPr>
          <a:xfrm>
            <a:off x="838200" y="197774"/>
            <a:ext cx="10515600" cy="966525"/>
          </a:xfrm>
        </p:spPr>
        <p:txBody>
          <a:bodyPr/>
          <a:lstStyle/>
          <a:p>
            <a:pPr algn="ctr"/>
            <a:r>
              <a:rPr lang="es-CR" dirty="0"/>
              <a:t>Neurona: biológica vs artificial </a:t>
            </a:r>
          </a:p>
        </p:txBody>
      </p:sp>
      <p:pic>
        <p:nvPicPr>
          <p:cNvPr id="20482" name="Picture 2" descr="Image result for artificial 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48" y="3673475"/>
            <a:ext cx="6148244" cy="278889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5927" y="3827388"/>
            <a:ext cx="4589105" cy="248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13235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527A1D1B-C832-4622-B9B9-6DBF57737136}"/>
              </a:ext>
            </a:extLst>
          </p:cNvPr>
          <p:cNvSpPr>
            <a:spLocks noGrp="1"/>
          </p:cNvSpPr>
          <p:nvPr>
            <p:ph type="title"/>
          </p:nvPr>
        </p:nvSpPr>
        <p:spPr>
          <a:xfrm>
            <a:off x="838200" y="197774"/>
            <a:ext cx="10515600" cy="966525"/>
          </a:xfrm>
        </p:spPr>
        <p:txBody>
          <a:bodyPr/>
          <a:lstStyle/>
          <a:p>
            <a:pPr algn="ctr"/>
            <a:r>
              <a:rPr lang="es-CR" dirty="0"/>
              <a:t>Neurona: biológica vs artificial </a:t>
            </a:r>
          </a:p>
        </p:txBody>
      </p:sp>
      <p:pic>
        <p:nvPicPr>
          <p:cNvPr id="21508" name="Picture 4" descr="Image result for artificial 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3387147"/>
            <a:ext cx="10572667" cy="3290744"/>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332508" y="1446356"/>
            <a:ext cx="5868224" cy="1384995"/>
          </a:xfrm>
          <a:prstGeom prst="rect">
            <a:avLst/>
          </a:prstGeom>
          <a:noFill/>
        </p:spPr>
        <p:txBody>
          <a:bodyPr wrap="square" rtlCol="0">
            <a:spAutoFit/>
          </a:bodyPr>
          <a:lstStyle/>
          <a:p>
            <a:pPr algn="just"/>
            <a:r>
              <a:rPr lang="es-CR" sz="2800" dirty="0"/>
              <a:t>La neurona artificial tratará de simular la funcionalidad de la neuronal biológica.</a:t>
            </a:r>
          </a:p>
        </p:txBody>
      </p:sp>
      <p:pic>
        <p:nvPicPr>
          <p:cNvPr id="21510" name="Picture 6" descr="Image result for artificial neur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3707" y="1117980"/>
            <a:ext cx="4918996" cy="233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36822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CR"/>
          </a:p>
        </p:txBody>
      </p:sp>
      <p:pic>
        <p:nvPicPr>
          <p:cNvPr id="22530" name="Picture 2" descr="Image result for artificial 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29" y="1665575"/>
            <a:ext cx="11385262" cy="4961337"/>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a:extLst>
              <a:ext uri="{FF2B5EF4-FFF2-40B4-BE49-F238E27FC236}">
                <a16:creationId xmlns:a16="http://schemas.microsoft.com/office/drawing/2014/main" id="{527A1D1B-C832-4622-B9B9-6DBF57737136}"/>
              </a:ext>
            </a:extLst>
          </p:cNvPr>
          <p:cNvSpPr>
            <a:spLocks noGrp="1"/>
          </p:cNvSpPr>
          <p:nvPr>
            <p:ph type="title"/>
          </p:nvPr>
        </p:nvSpPr>
        <p:spPr>
          <a:xfrm>
            <a:off x="838200" y="73079"/>
            <a:ext cx="10515600" cy="966525"/>
          </a:xfrm>
        </p:spPr>
        <p:txBody>
          <a:bodyPr/>
          <a:lstStyle/>
          <a:p>
            <a:pPr algn="ctr"/>
            <a:r>
              <a:rPr lang="es-CR" dirty="0"/>
              <a:t>Neurona: biológica vs artificial </a:t>
            </a:r>
          </a:p>
        </p:txBody>
      </p:sp>
    </p:spTree>
    <p:extLst>
      <p:ext uri="{BB962C8B-B14F-4D97-AF65-F5344CB8AC3E}">
        <p14:creationId xmlns:p14="http://schemas.microsoft.com/office/powerpoint/2010/main" val="376844418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D5535AD-26CE-4EE1-A75C-C8312DD04E7F}"/>
              </a:ext>
            </a:extLst>
          </p:cNvPr>
          <p:cNvSpPr>
            <a:spLocks noGrp="1"/>
          </p:cNvSpPr>
          <p:nvPr>
            <p:ph idx="1"/>
          </p:nvPr>
        </p:nvSpPr>
        <p:spPr>
          <a:xfrm>
            <a:off x="215888" y="1210860"/>
            <a:ext cx="8872693" cy="5536304"/>
          </a:xfrm>
        </p:spPr>
        <p:txBody>
          <a:bodyPr>
            <a:normAutofit/>
          </a:bodyPr>
          <a:lstStyle/>
          <a:p>
            <a:pPr marL="0" indent="0" algn="just">
              <a:buNone/>
            </a:pPr>
            <a:r>
              <a:rPr lang="es-CR" sz="2400" dirty="0"/>
              <a:t>El conjunto de entradas corresponde a los valores que son presentados a la neurona como si se tratase de las dendritas en la versión biológica (las variables). Los pesos sinápticos corresponden a las ponderaciones de cada entrada y representan en un modelo neuronal artificial el conocimiento de la neurona. La salida corresponde a la información que es enviada desde la neurona hacia las otras neuronas con las cuales existe sinapsis, como si se tratase del axón en la versión biológica. </a:t>
            </a:r>
          </a:p>
          <a:p>
            <a:pPr algn="just"/>
            <a:endParaRPr lang="es-CR" sz="2400" dirty="0"/>
          </a:p>
          <a:p>
            <a:pPr marL="0" indent="0" algn="just">
              <a:buNone/>
            </a:pPr>
            <a:r>
              <a:rPr lang="es-CR" sz="2400" dirty="0"/>
              <a:t>El “cuerpo celular” es el encargado de realizar el procesamiento de la información que proviene del conjunto de entradas y entregarla a la salida. El “cuerpo celular” está compuesto de una función de red y una función de activación.</a:t>
            </a:r>
          </a:p>
          <a:p>
            <a:pPr marL="0" indent="0" algn="just">
              <a:buNone/>
            </a:pPr>
            <a:br>
              <a:rPr lang="es-CR" sz="2400" dirty="0"/>
            </a:br>
            <a:r>
              <a:rPr lang="es-CR" sz="2400" dirty="0"/>
              <a:t>Y esto en lenguaje de estimación…</a:t>
            </a:r>
          </a:p>
          <a:p>
            <a:pPr marL="0" indent="0" algn="just">
              <a:buNone/>
            </a:pPr>
            <a:endParaRPr lang="es-CR" sz="2400" dirty="0"/>
          </a:p>
        </p:txBody>
      </p:sp>
      <p:sp>
        <p:nvSpPr>
          <p:cNvPr id="4" name="1 Título">
            <a:extLst>
              <a:ext uri="{FF2B5EF4-FFF2-40B4-BE49-F238E27FC236}">
                <a16:creationId xmlns:a16="http://schemas.microsoft.com/office/drawing/2014/main" id="{8567A34F-CE4A-4DF8-8151-30238B68BCEA}"/>
              </a:ext>
            </a:extLst>
          </p:cNvPr>
          <p:cNvSpPr>
            <a:spLocks noGrp="1"/>
          </p:cNvSpPr>
          <p:nvPr>
            <p:ph type="title"/>
          </p:nvPr>
        </p:nvSpPr>
        <p:spPr>
          <a:xfrm>
            <a:off x="838200" y="59224"/>
            <a:ext cx="10515600" cy="966525"/>
          </a:xfrm>
        </p:spPr>
        <p:txBody>
          <a:bodyPr/>
          <a:lstStyle/>
          <a:p>
            <a:pPr algn="ctr"/>
            <a:r>
              <a:rPr lang="es-CR" dirty="0"/>
              <a:t>Neurona: biológica vs artificial </a:t>
            </a:r>
          </a:p>
        </p:txBody>
      </p:sp>
      <p:pic>
        <p:nvPicPr>
          <p:cNvPr id="23554" name="Picture 2" descr="Image result for neural network 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7185" y="4208753"/>
            <a:ext cx="2294679" cy="162791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938" y="1210860"/>
            <a:ext cx="2543174" cy="226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32883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2E61513-43CD-447E-AF61-0E7CB3B41484}"/>
                  </a:ext>
                </a:extLst>
              </p:cNvPr>
              <p:cNvSpPr>
                <a:spLocks noGrp="1"/>
              </p:cNvSpPr>
              <p:nvPr>
                <p:ph idx="1"/>
              </p:nvPr>
            </p:nvSpPr>
            <p:spPr>
              <a:xfrm>
                <a:off x="71021" y="995620"/>
                <a:ext cx="9490229" cy="5833285"/>
              </a:xfrm>
            </p:spPr>
            <p:txBody>
              <a:bodyPr>
                <a:normAutofit/>
              </a:bodyPr>
              <a:lstStyle/>
              <a:p>
                <a:pPr marL="0" indent="0">
                  <a:buNone/>
                </a:pPr>
                <a:r>
                  <a:rPr lang="es-CR" sz="2400" b="1" u="sng" dirty="0"/>
                  <a:t>Pesos sinápticos</a:t>
                </a:r>
              </a:p>
              <a:p>
                <a:pPr marL="0" indent="0" algn="just">
                  <a:buNone/>
                </a:pPr>
                <a:r>
                  <a:rPr lang="es-CR" sz="2400" dirty="0"/>
                  <a:t>Los pesos sinápticos son un conjunto de valores asociados con cada una de las entradas, y son ajustados mediante el uso de un algoritmo de aprendizaje con el objetivo de plasmar en ellos el conocimiento de un problema determinado. Los pesos sinápticos se representan matemáticamente con un vector </a:t>
                </a:r>
                <a14:m>
                  <m:oMath xmlns:m="http://schemas.openxmlformats.org/officeDocument/2006/math">
                    <m:r>
                      <a:rPr lang="es-CR" sz="2400" b="0" i="1" smtClean="0">
                        <a:latin typeface="Cambria Math" panose="02040503050406030204" pitchFamily="18" charset="0"/>
                      </a:rPr>
                      <m:t>𝑊</m:t>
                    </m:r>
                  </m:oMath>
                </a14:m>
                <a:r>
                  <a:rPr lang="es-CR" sz="2400" dirty="0"/>
                  <a:t>, donde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𝑤</m:t>
                        </m:r>
                      </m:e>
                      <m:sub>
                        <m:r>
                          <a:rPr lang="es-CR" sz="2400" b="0" i="1" smtClean="0">
                            <a:latin typeface="Cambria Math" panose="02040503050406030204" pitchFamily="18" charset="0"/>
                          </a:rPr>
                          <m:t>𝑖</m:t>
                        </m:r>
                      </m:sub>
                    </m:sSub>
                  </m:oMath>
                </a14:m>
                <a:r>
                  <a:rPr lang="es-CR" sz="2400" dirty="0"/>
                  <a:t> es el  peso correspondiente a la entrada </a:t>
                </a:r>
                <a14:m>
                  <m:oMath xmlns:m="http://schemas.openxmlformats.org/officeDocument/2006/math">
                    <m:r>
                      <a:rPr lang="es-CR" sz="2400" i="1" dirty="0" smtClean="0">
                        <a:latin typeface="Cambria Math" panose="02040503050406030204" pitchFamily="18" charset="0"/>
                      </a:rPr>
                      <m:t>𝑖</m:t>
                    </m:r>
                  </m:oMath>
                </a14:m>
                <a:r>
                  <a:rPr lang="es-CR" sz="2400" dirty="0"/>
                  <a:t>-</a:t>
                </a:r>
                <a:r>
                  <a:rPr lang="es-CR" sz="2400" dirty="0" err="1"/>
                  <a:t>ésima</a:t>
                </a:r>
                <a:r>
                  <a:rPr lang="es-CR" sz="2400" dirty="0"/>
                  <a:t> de la neurona.</a:t>
                </a:r>
                <a:endParaRPr lang="es-CR" sz="2400" b="1" u="sng" dirty="0"/>
              </a:p>
              <a:p>
                <a:pPr marL="0" indent="0">
                  <a:buNone/>
                </a:pPr>
                <a:endParaRPr lang="es-CR" sz="2400" b="1" u="sng" dirty="0"/>
              </a:p>
              <a:p>
                <a:pPr marL="0" indent="0">
                  <a:buNone/>
                </a:pPr>
                <a:r>
                  <a:rPr lang="es-CR" sz="2400" b="1" u="sng" dirty="0"/>
                  <a:t>Función de red</a:t>
                </a:r>
              </a:p>
              <a:p>
                <a:pPr marL="0" indent="0" algn="just">
                  <a:buNone/>
                </a:pPr>
                <a:r>
                  <a:rPr lang="es-CR" sz="2400" dirty="0"/>
                  <a:t>La función de red, también conocida como función de propagación, calcula el valor base en la neurona de acuerdo al conjunto de entradas y pesos sinápticos relacionados, siendo la más utilizada la Función de Base Lineal (FBL), que consiste en la sumatoria de las entradas ponderadas con los pesos sinápticos. </a:t>
                </a:r>
                <a:endParaRPr lang="es-CR" sz="2000" dirty="0"/>
              </a:p>
            </p:txBody>
          </p:sp>
        </mc:Choice>
        <mc:Fallback xmlns="">
          <p:sp>
            <p:nvSpPr>
              <p:cNvPr id="3" name="Marcador de contenido 2">
                <a:extLst>
                  <a:ext uri="{FF2B5EF4-FFF2-40B4-BE49-F238E27FC236}">
                    <a16:creationId xmlns:a16="http://schemas.microsoft.com/office/drawing/2014/main" id="{62E61513-43CD-447E-AF61-0E7CB3B41484}"/>
                  </a:ext>
                </a:extLst>
              </p:cNvPr>
              <p:cNvSpPr>
                <a:spLocks noGrp="1" noRot="1" noChangeAspect="1" noMove="1" noResize="1" noEditPoints="1" noAdjustHandles="1" noChangeArrowheads="1" noChangeShapeType="1" noTextEdit="1"/>
              </p:cNvSpPr>
              <p:nvPr>
                <p:ph idx="1"/>
              </p:nvPr>
            </p:nvSpPr>
            <p:spPr>
              <a:xfrm>
                <a:off x="71021" y="995620"/>
                <a:ext cx="9490229" cy="5833285"/>
              </a:xfrm>
              <a:blipFill>
                <a:blip r:embed="rId2"/>
                <a:stretch>
                  <a:fillRect l="-1028" t="-1463" r="-1028"/>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D4288886-D9B3-4FE8-B1F4-B1AFF3C86EC5}"/>
              </a:ext>
            </a:extLst>
          </p:cNvPr>
          <p:cNvSpPr>
            <a:spLocks noGrp="1"/>
          </p:cNvSpPr>
          <p:nvPr>
            <p:ph type="title"/>
          </p:nvPr>
        </p:nvSpPr>
        <p:spPr>
          <a:xfrm>
            <a:off x="838200" y="29095"/>
            <a:ext cx="10515600" cy="966525"/>
          </a:xfrm>
        </p:spPr>
        <p:txBody>
          <a:bodyPr/>
          <a:lstStyle/>
          <a:p>
            <a:pPr algn="ctr"/>
            <a:r>
              <a:rPr lang="es-CR" dirty="0"/>
              <a:t>Neurona: biológica vs artificial </a:t>
            </a:r>
          </a:p>
        </p:txBody>
      </p:sp>
      <p:pic>
        <p:nvPicPr>
          <p:cNvPr id="1028" name="Picture 4" descr="Resultado de imagen para artificial neural network">
            <a:extLst>
              <a:ext uri="{FF2B5EF4-FFF2-40B4-BE49-F238E27FC236}">
                <a16:creationId xmlns:a16="http://schemas.microsoft.com/office/drawing/2014/main" id="{9D90E1E7-4937-4292-8A5F-8AA84AD51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7671" y="1530478"/>
            <a:ext cx="2217285" cy="16743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e 1: Diagram of a single-layered artificial neural network.">
            <a:extLst>
              <a:ext uri="{FF2B5EF4-FFF2-40B4-BE49-F238E27FC236}">
                <a16:creationId xmlns:a16="http://schemas.microsoft.com/office/drawing/2014/main" id="{0C7EE090-1C5B-418D-BFE2-87DA1FF5E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0868" y="4518734"/>
            <a:ext cx="2050890" cy="141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60946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E2FDA9D-CFF7-4CBB-AF68-E90195540875}"/>
                  </a:ext>
                </a:extLst>
              </p:cNvPr>
              <p:cNvSpPr>
                <a:spLocks noGrp="1"/>
              </p:cNvSpPr>
              <p:nvPr>
                <p:ph idx="1"/>
              </p:nvPr>
            </p:nvSpPr>
            <p:spPr>
              <a:xfrm>
                <a:off x="230819" y="995620"/>
                <a:ext cx="11762913" cy="5751409"/>
              </a:xfrm>
            </p:spPr>
            <p:txBody>
              <a:bodyPr>
                <a:normAutofit/>
              </a:bodyPr>
              <a:lstStyle/>
              <a:p>
                <a:pPr algn="just"/>
                <a:r>
                  <a:rPr lang="es-CR" sz="2400" dirty="0"/>
                  <a:t>La función de red FBL para un procesador elemental j al que están conectadas n entradas se puede definir formalmente como:</a:t>
                </a:r>
              </a:p>
              <a:p>
                <a:pPr marL="0" indent="0" algn="ctr">
                  <a:buNone/>
                </a:pPr>
                <a14:m>
                  <m:oMathPara xmlns:m="http://schemas.openxmlformats.org/officeDocument/2006/math">
                    <m:oMathParaPr>
                      <m:jc m:val="centerGroup"/>
                    </m:oMathParaPr>
                    <m:oMath xmlns:m="http://schemas.openxmlformats.org/officeDocument/2006/math">
                      <m:r>
                        <m:rPr>
                          <m:sty m:val="p"/>
                        </m:rPr>
                        <a:rPr lang="es-CR" sz="2400">
                          <a:latin typeface="Cambria Math" panose="02040503050406030204" pitchFamily="18" charset="0"/>
                        </a:rPr>
                        <m:t>F</m:t>
                      </m:r>
                      <m:d>
                        <m:dPr>
                          <m:ctrlPr>
                            <a:rPr lang="es-CR" sz="2400" i="1">
                              <a:latin typeface="Cambria Math" panose="02040503050406030204" pitchFamily="18" charset="0"/>
                            </a:rPr>
                          </m:ctrlPr>
                        </m:dPr>
                        <m:e>
                          <m:r>
                            <m:rPr>
                              <m:sty m:val="p"/>
                            </m:rPr>
                            <a:rPr lang="es-CR" sz="2400">
                              <a:latin typeface="Cambria Math" panose="02040503050406030204" pitchFamily="18" charset="0"/>
                            </a:rPr>
                            <m:t>X</m:t>
                          </m:r>
                          <m:r>
                            <a:rPr lang="es-CR" sz="2400">
                              <a:latin typeface="Cambria Math" panose="02040503050406030204" pitchFamily="18" charset="0"/>
                            </a:rPr>
                            <m:t>,</m:t>
                          </m:r>
                          <m:sSub>
                            <m:sSubPr>
                              <m:ctrlPr>
                                <a:rPr lang="es-CR" sz="2400" i="1">
                                  <a:latin typeface="Cambria Math" panose="02040503050406030204" pitchFamily="18" charset="0"/>
                                </a:rPr>
                              </m:ctrlPr>
                            </m:sSubPr>
                            <m:e>
                              <m:r>
                                <m:rPr>
                                  <m:sty m:val="p"/>
                                </m:rPr>
                                <a:rPr lang="es-CR" sz="2400">
                                  <a:latin typeface="Cambria Math" panose="02040503050406030204" pitchFamily="18" charset="0"/>
                                </a:rPr>
                                <m:t>W</m:t>
                              </m:r>
                            </m:e>
                            <m:sub>
                              <m:r>
                                <m:rPr>
                                  <m:sty m:val="p"/>
                                </m:rPr>
                                <a:rPr lang="es-CR" sz="2400">
                                  <a:latin typeface="Cambria Math" panose="02040503050406030204" pitchFamily="18" charset="0"/>
                                </a:rPr>
                                <m:t>j</m:t>
                              </m:r>
                            </m:sub>
                          </m:sSub>
                        </m:e>
                      </m:d>
                      <m:r>
                        <a:rPr lang="es-CR" sz="2400">
                          <a:latin typeface="Cambria Math" panose="02040503050406030204" pitchFamily="18" charset="0"/>
                        </a:rPr>
                        <m:t>=</m:t>
                      </m:r>
                      <m:nary>
                        <m:naryPr>
                          <m:chr m:val="∑"/>
                          <m:ctrlPr>
                            <a:rPr lang="es-CR" sz="2400" i="1">
                              <a:latin typeface="Cambria Math" panose="02040503050406030204" pitchFamily="18" charset="0"/>
                            </a:rPr>
                          </m:ctrlPr>
                        </m:naryPr>
                        <m:sub>
                          <m:r>
                            <m:rPr>
                              <m:brk m:alnAt="23"/>
                            </m:rPr>
                            <a:rPr lang="es-CR" sz="2400" i="1">
                              <a:latin typeface="Cambria Math" panose="02040503050406030204" pitchFamily="18" charset="0"/>
                            </a:rPr>
                            <m:t>𝑖</m:t>
                          </m:r>
                          <m:r>
                            <a:rPr lang="es-CR" sz="2400" i="1">
                              <a:latin typeface="Cambria Math" panose="02040503050406030204" pitchFamily="18" charset="0"/>
                            </a:rPr>
                            <m:t>=1</m:t>
                          </m:r>
                        </m:sub>
                        <m:sup>
                          <m:r>
                            <a:rPr lang="es-CR" sz="2400" i="1">
                              <a:latin typeface="Cambria Math" panose="02040503050406030204" pitchFamily="18" charset="0"/>
                            </a:rPr>
                            <m:t>𝑛</m:t>
                          </m:r>
                        </m:sup>
                        <m:e>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𝑖</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𝑤</m:t>
                              </m:r>
                            </m:e>
                            <m:sub>
                              <m:r>
                                <a:rPr lang="es-CR" sz="2400" i="1">
                                  <a:latin typeface="Cambria Math" panose="02040503050406030204" pitchFamily="18" charset="0"/>
                                </a:rPr>
                                <m:t>𝑖𝑗</m:t>
                              </m:r>
                            </m:sub>
                          </m:sSub>
                        </m:e>
                      </m:nary>
                    </m:oMath>
                  </m:oMathPara>
                </a14:m>
                <a:endParaRPr lang="es-CR" sz="2400" dirty="0"/>
              </a:p>
              <a:p>
                <a:pPr marL="0" indent="0">
                  <a:buNone/>
                </a:pPr>
                <a:r>
                  <a:rPr lang="es-CR" sz="2400" dirty="0"/>
                  <a:t>donde X es el vector de entradas, </a:t>
                </a:r>
                <a:r>
                  <a:rPr lang="es-CR" sz="2400" dirty="0" err="1"/>
                  <a:t>Wj</a:t>
                </a:r>
                <a:r>
                  <a:rPr lang="es-CR" sz="2400" dirty="0"/>
                  <a:t> es el vector de pesos sinápticos que une a las entradas con el procesador elemental e i es el índice que identifica a cada entrada desde 1 hasta n.</a:t>
                </a:r>
              </a:p>
              <a:p>
                <a:r>
                  <a:rPr lang="es-CR" sz="2400" dirty="0"/>
                  <a:t>Otra función de red es la utilizada en Redes Función de Base Radial (FBR), y consiste en determinar el valor de red calculando la distancia a un determinado punto de referencia. La función de red FBR para un procesador elemental j al que están conectadas n entradas se puede definir formalmente como:</a:t>
                </a:r>
              </a:p>
              <a:p>
                <a:pPr marL="0" indent="0" algn="ctr">
                  <a:buNone/>
                </a:pPr>
                <a14:m>
                  <m:oMathPara xmlns:m="http://schemas.openxmlformats.org/officeDocument/2006/math">
                    <m:oMathParaPr>
                      <m:jc m:val="centerGroup"/>
                    </m:oMathParaPr>
                    <m:oMath xmlns:m="http://schemas.openxmlformats.org/officeDocument/2006/math">
                      <m:r>
                        <m:rPr>
                          <m:sty m:val="p"/>
                        </m:rPr>
                        <a:rPr lang="es-CR" sz="2000">
                          <a:latin typeface="Cambria Math" panose="02040503050406030204" pitchFamily="18" charset="0"/>
                        </a:rPr>
                        <m:t>F</m:t>
                      </m:r>
                      <m:d>
                        <m:dPr>
                          <m:ctrlPr>
                            <a:rPr lang="es-CR" sz="2000" i="1">
                              <a:latin typeface="Cambria Math" panose="02040503050406030204" pitchFamily="18" charset="0"/>
                            </a:rPr>
                          </m:ctrlPr>
                        </m:dPr>
                        <m:e>
                          <m:r>
                            <m:rPr>
                              <m:sty m:val="p"/>
                            </m:rPr>
                            <a:rPr lang="es-CR" sz="2000">
                              <a:latin typeface="Cambria Math" panose="02040503050406030204" pitchFamily="18" charset="0"/>
                            </a:rPr>
                            <m:t>X</m:t>
                          </m:r>
                          <m:r>
                            <a:rPr lang="es-CR" sz="2000">
                              <a:latin typeface="Cambria Math" panose="02040503050406030204" pitchFamily="18" charset="0"/>
                            </a:rPr>
                            <m:t>,</m:t>
                          </m:r>
                          <m:sSub>
                            <m:sSubPr>
                              <m:ctrlPr>
                                <a:rPr lang="es-CR" sz="2000" i="1">
                                  <a:latin typeface="Cambria Math" panose="02040503050406030204" pitchFamily="18" charset="0"/>
                                </a:rPr>
                              </m:ctrlPr>
                            </m:sSubPr>
                            <m:e>
                              <m:r>
                                <m:rPr>
                                  <m:sty m:val="p"/>
                                </m:rPr>
                                <a:rPr lang="es-CR" sz="2000">
                                  <a:latin typeface="Cambria Math" panose="02040503050406030204" pitchFamily="18" charset="0"/>
                                </a:rPr>
                                <m:t>W</m:t>
                              </m:r>
                            </m:e>
                            <m:sub>
                              <m:r>
                                <m:rPr>
                                  <m:sty m:val="p"/>
                                </m:rPr>
                                <a:rPr lang="es-CR" sz="2000">
                                  <a:latin typeface="Cambria Math" panose="02040503050406030204" pitchFamily="18" charset="0"/>
                                </a:rPr>
                                <m:t>j</m:t>
                              </m:r>
                            </m:sub>
                          </m:sSub>
                        </m:e>
                      </m:d>
                      <m:r>
                        <a:rPr lang="es-CR" sz="2000">
                          <a:latin typeface="Cambria Math" panose="02040503050406030204" pitchFamily="18" charset="0"/>
                        </a:rPr>
                        <m:t>=</m:t>
                      </m:r>
                      <m:rad>
                        <m:radPr>
                          <m:degHide m:val="on"/>
                          <m:ctrlPr>
                            <a:rPr lang="es-CR" sz="2000" i="1" smtClean="0">
                              <a:latin typeface="Cambria Math" panose="02040503050406030204" pitchFamily="18" charset="0"/>
                            </a:rPr>
                          </m:ctrlPr>
                        </m:radPr>
                        <m:deg/>
                        <m:e>
                          <m:nary>
                            <m:naryPr>
                              <m:chr m:val="∑"/>
                              <m:ctrlPr>
                                <a:rPr lang="es-CR" sz="2000" i="1" smtClean="0">
                                  <a:latin typeface="Cambria Math" panose="02040503050406030204" pitchFamily="18" charset="0"/>
                                </a:rPr>
                              </m:ctrlPr>
                            </m:naryPr>
                            <m:sub>
                              <m:r>
                                <m:rPr>
                                  <m:brk m:alnAt="23"/>
                                </m:rPr>
                                <a:rPr lang="es-CR" sz="2000" b="0" i="1" smtClean="0">
                                  <a:latin typeface="Cambria Math" panose="02040503050406030204" pitchFamily="18" charset="0"/>
                                </a:rPr>
                                <m:t>𝑖</m:t>
                              </m:r>
                              <m:r>
                                <a:rPr lang="es-CR" sz="2000" b="0" i="1" smtClean="0">
                                  <a:latin typeface="Cambria Math" panose="02040503050406030204" pitchFamily="18" charset="0"/>
                                </a:rPr>
                                <m:t>=1</m:t>
                              </m:r>
                            </m:sub>
                            <m:sup>
                              <m:r>
                                <a:rPr lang="es-CR" sz="2000" b="0" i="1" smtClean="0">
                                  <a:latin typeface="Cambria Math" panose="02040503050406030204" pitchFamily="18" charset="0"/>
                                </a:rPr>
                                <m:t>𝑛</m:t>
                              </m:r>
                            </m:sup>
                            <m:e>
                              <m:sSup>
                                <m:sSupPr>
                                  <m:ctrlPr>
                                    <a:rPr lang="es-CR" sz="2000" b="0" i="1" smtClean="0">
                                      <a:latin typeface="Cambria Math" panose="02040503050406030204" pitchFamily="18" charset="0"/>
                                    </a:rPr>
                                  </m:ctrlPr>
                                </m:sSupPr>
                                <m:e>
                                  <m:d>
                                    <m:dPr>
                                      <m:ctrlPr>
                                        <a:rPr lang="es-CR" sz="2000" b="0" i="1" smtClean="0">
                                          <a:latin typeface="Cambria Math" panose="02040503050406030204" pitchFamily="18" charset="0"/>
                                        </a:rPr>
                                      </m:ctrlPr>
                                    </m:dPr>
                                    <m:e>
                                      <m:sSub>
                                        <m:sSubPr>
                                          <m:ctrlPr>
                                            <a:rPr lang="es-CR" sz="2000" b="0" i="1" smtClean="0">
                                              <a:latin typeface="Cambria Math" panose="02040503050406030204" pitchFamily="18" charset="0"/>
                                            </a:rPr>
                                          </m:ctrlPr>
                                        </m:sSubPr>
                                        <m:e>
                                          <m:r>
                                            <a:rPr lang="es-CR" sz="2000" b="0" i="1" smtClean="0">
                                              <a:latin typeface="Cambria Math" panose="02040503050406030204" pitchFamily="18" charset="0"/>
                                            </a:rPr>
                                            <m:t>𝑥</m:t>
                                          </m:r>
                                        </m:e>
                                        <m:sub>
                                          <m:r>
                                            <a:rPr lang="es-CR" sz="2000" b="0" i="1" smtClean="0">
                                              <a:latin typeface="Cambria Math" panose="02040503050406030204" pitchFamily="18" charset="0"/>
                                            </a:rPr>
                                            <m:t>𝑖</m:t>
                                          </m:r>
                                        </m:sub>
                                      </m:sSub>
                                      <m:r>
                                        <a:rPr lang="es-CR" sz="2000" b="0" i="1" smtClean="0">
                                          <a:latin typeface="Cambria Math" panose="02040503050406030204" pitchFamily="18" charset="0"/>
                                        </a:rPr>
                                        <m:t>−</m:t>
                                      </m:r>
                                      <m:sSub>
                                        <m:sSubPr>
                                          <m:ctrlPr>
                                            <a:rPr lang="es-CR" sz="2000" b="0" i="1" smtClean="0">
                                              <a:latin typeface="Cambria Math" panose="02040503050406030204" pitchFamily="18" charset="0"/>
                                            </a:rPr>
                                          </m:ctrlPr>
                                        </m:sSubPr>
                                        <m:e>
                                          <m:r>
                                            <a:rPr lang="es-CR" sz="2000" b="0" i="1" smtClean="0">
                                              <a:latin typeface="Cambria Math" panose="02040503050406030204" pitchFamily="18" charset="0"/>
                                            </a:rPr>
                                            <m:t>𝑤</m:t>
                                          </m:r>
                                        </m:e>
                                        <m:sub>
                                          <m:r>
                                            <a:rPr lang="es-CR" sz="2000" b="0" i="1" smtClean="0">
                                              <a:latin typeface="Cambria Math" panose="02040503050406030204" pitchFamily="18" charset="0"/>
                                            </a:rPr>
                                            <m:t>𝑖𝑗</m:t>
                                          </m:r>
                                        </m:sub>
                                      </m:sSub>
                                    </m:e>
                                  </m:d>
                                </m:e>
                                <m:sup>
                                  <m:r>
                                    <a:rPr lang="es-CR" sz="2000" b="0" i="1" smtClean="0">
                                      <a:latin typeface="Cambria Math" panose="02040503050406030204" pitchFamily="18" charset="0"/>
                                    </a:rPr>
                                    <m:t>2</m:t>
                                  </m:r>
                                </m:sup>
                              </m:sSup>
                            </m:e>
                          </m:nary>
                        </m:e>
                      </m:rad>
                    </m:oMath>
                  </m:oMathPara>
                </a14:m>
                <a:endParaRPr lang="es-CR" sz="2000" b="0" dirty="0"/>
              </a:p>
              <a:p>
                <a:pPr marL="0" indent="0">
                  <a:buNone/>
                </a:pPr>
                <a:endParaRPr lang="es-CR" sz="2000" dirty="0"/>
              </a:p>
              <a:p>
                <a:pPr marL="0" indent="0">
                  <a:buNone/>
                </a:pPr>
                <a:r>
                  <a:rPr lang="es-CR" sz="2000" dirty="0">
                    <a:hlinkClick r:id="rId2"/>
                  </a:rPr>
                  <a:t>https://theclevermachine.wordpress.com/2014/09/11/a-gentle-introduction-to-artificial-neural-networks/</a:t>
                </a:r>
                <a:r>
                  <a:rPr lang="es-CR" sz="2000" dirty="0"/>
                  <a:t> </a:t>
                </a:r>
              </a:p>
            </p:txBody>
          </p:sp>
        </mc:Choice>
        <mc:Fallback xmlns="">
          <p:sp>
            <p:nvSpPr>
              <p:cNvPr id="3" name="Marcador de contenido 2">
                <a:extLst>
                  <a:ext uri="{FF2B5EF4-FFF2-40B4-BE49-F238E27FC236}">
                    <a16:creationId xmlns:a16="http://schemas.microsoft.com/office/drawing/2014/main" id="{2E2FDA9D-CFF7-4CBB-AF68-E90195540875}"/>
                  </a:ext>
                </a:extLst>
              </p:cNvPr>
              <p:cNvSpPr>
                <a:spLocks noGrp="1" noRot="1" noChangeAspect="1" noMove="1" noResize="1" noEditPoints="1" noAdjustHandles="1" noChangeArrowheads="1" noChangeShapeType="1" noTextEdit="1"/>
              </p:cNvSpPr>
              <p:nvPr>
                <p:ph idx="1"/>
              </p:nvPr>
            </p:nvSpPr>
            <p:spPr>
              <a:xfrm>
                <a:off x="230819" y="995620"/>
                <a:ext cx="11762913" cy="5751409"/>
              </a:xfrm>
              <a:blipFill>
                <a:blip r:embed="rId3"/>
                <a:stretch>
                  <a:fillRect l="-829" t="-1483" r="-778" b="-1801"/>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F15E2EB8-C1C2-48B4-A07D-AE767F063A90}"/>
              </a:ext>
            </a:extLst>
          </p:cNvPr>
          <p:cNvSpPr>
            <a:spLocks noGrp="1"/>
          </p:cNvSpPr>
          <p:nvPr>
            <p:ph type="title"/>
          </p:nvPr>
        </p:nvSpPr>
        <p:spPr>
          <a:xfrm>
            <a:off x="838200" y="29095"/>
            <a:ext cx="10515600" cy="966525"/>
          </a:xfrm>
        </p:spPr>
        <p:txBody>
          <a:bodyPr/>
          <a:lstStyle/>
          <a:p>
            <a:pPr algn="ctr"/>
            <a:r>
              <a:rPr lang="es-CR" dirty="0"/>
              <a:t>Neurona: biológica vs artificial </a:t>
            </a:r>
          </a:p>
        </p:txBody>
      </p:sp>
    </p:spTree>
    <p:extLst>
      <p:ext uri="{BB962C8B-B14F-4D97-AF65-F5344CB8AC3E}">
        <p14:creationId xmlns:p14="http://schemas.microsoft.com/office/powerpoint/2010/main" val="206704478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158EDF8-F9F9-4942-932A-9497AB17BB37}"/>
              </a:ext>
            </a:extLst>
          </p:cNvPr>
          <p:cNvSpPr>
            <a:spLocks noGrp="1"/>
          </p:cNvSpPr>
          <p:nvPr>
            <p:ph idx="1"/>
          </p:nvPr>
        </p:nvSpPr>
        <p:spPr>
          <a:xfrm>
            <a:off x="172373" y="995620"/>
            <a:ext cx="11510639" cy="5396044"/>
          </a:xfrm>
        </p:spPr>
        <p:txBody>
          <a:bodyPr>
            <a:normAutofit/>
          </a:bodyPr>
          <a:lstStyle/>
          <a:p>
            <a:pPr marL="0" indent="0">
              <a:buNone/>
            </a:pPr>
            <a:r>
              <a:rPr lang="es-CR" sz="2400" b="1" u="sng" dirty="0"/>
              <a:t>Función de activación</a:t>
            </a:r>
          </a:p>
          <a:p>
            <a:pPr marL="0" indent="0" algn="just">
              <a:buNone/>
            </a:pPr>
            <a:r>
              <a:rPr lang="es-CR" sz="2000" dirty="0"/>
              <a:t>La función de activación, también conocida como función de salida, es considerada como una de las características más importantes de una neurona artificial, dado que representa el comportamiento de acuerdo al resultado. </a:t>
            </a:r>
          </a:p>
          <a:p>
            <a:pPr algn="just"/>
            <a:r>
              <a:rPr lang="es-CR" sz="2000" dirty="0"/>
              <a:t>Esta función es la encargada de calcular el estado de activación de la neurona en base al resultado entregado por la función de red.</a:t>
            </a:r>
          </a:p>
          <a:p>
            <a:pPr algn="just"/>
            <a:r>
              <a:rPr lang="es-CR" sz="2000" dirty="0"/>
              <a:t> Generalmente los resultados entregados por la función de activación se encuentran en el intervalo [-1, 1] o [0, 1], donde un estado de actividad completa es representado por el valor 1 y un estado de inactividad </a:t>
            </a:r>
            <a:r>
              <a:rPr lang="pt-BR" sz="2000" dirty="0"/>
              <a:t>completa por 0 o -1. Se suelen utilizar funciones trigonometrícas como seno, cosenos, tagente, etc...</a:t>
            </a:r>
          </a:p>
          <a:p>
            <a:pPr algn="just"/>
            <a:endParaRPr lang="es-CR" sz="2000" dirty="0"/>
          </a:p>
        </p:txBody>
      </p:sp>
      <p:sp>
        <p:nvSpPr>
          <p:cNvPr id="4" name="1 Título">
            <a:extLst>
              <a:ext uri="{FF2B5EF4-FFF2-40B4-BE49-F238E27FC236}">
                <a16:creationId xmlns:a16="http://schemas.microsoft.com/office/drawing/2014/main" id="{E79495F8-9F29-4120-9E64-B5681BDBF603}"/>
              </a:ext>
            </a:extLst>
          </p:cNvPr>
          <p:cNvSpPr>
            <a:spLocks noGrp="1"/>
          </p:cNvSpPr>
          <p:nvPr>
            <p:ph type="title"/>
          </p:nvPr>
        </p:nvSpPr>
        <p:spPr>
          <a:xfrm>
            <a:off x="838200" y="29095"/>
            <a:ext cx="10515600" cy="966525"/>
          </a:xfrm>
        </p:spPr>
        <p:txBody>
          <a:bodyPr/>
          <a:lstStyle/>
          <a:p>
            <a:pPr algn="ctr"/>
            <a:r>
              <a:rPr lang="es-CR" dirty="0"/>
              <a:t>Neurona: biológica vs artificial </a:t>
            </a:r>
          </a:p>
        </p:txBody>
      </p:sp>
      <p:pic>
        <p:nvPicPr>
          <p:cNvPr id="2054" name="Picture 6" descr="Resultado de imagen para artificial neural network">
            <a:extLst>
              <a:ext uri="{FF2B5EF4-FFF2-40B4-BE49-F238E27FC236}">
                <a16:creationId xmlns:a16="http://schemas.microsoft.com/office/drawing/2014/main" id="{11C324C7-EE5C-4F09-AE30-AA894802E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31" y="4902161"/>
            <a:ext cx="3719743" cy="17668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n relacionada">
            <a:extLst>
              <a:ext uri="{FF2B5EF4-FFF2-40B4-BE49-F238E27FC236}">
                <a16:creationId xmlns:a16="http://schemas.microsoft.com/office/drawing/2014/main" id="{75B1E0AE-3357-4044-88DB-47B076042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6022" y="4902161"/>
            <a:ext cx="4457778" cy="176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43341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7" name="5 Elipse">
            <a:extLst>
              <a:ext uri="{FF2B5EF4-FFF2-40B4-BE49-F238E27FC236}">
                <a16:creationId xmlns:a16="http://schemas.microsoft.com/office/drawing/2014/main" id="{D8F8DC89-5271-4371-A0E3-29A433D033A5}"/>
              </a:ext>
            </a:extLst>
          </p:cNvPr>
          <p:cNvSpPr/>
          <p:nvPr/>
        </p:nvSpPr>
        <p:spPr>
          <a:xfrm>
            <a:off x="719403"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8" name="6 Elipse">
            <a:extLst>
              <a:ext uri="{FF2B5EF4-FFF2-40B4-BE49-F238E27FC236}">
                <a16:creationId xmlns:a16="http://schemas.microsoft.com/office/drawing/2014/main" id="{560688F9-D0A3-42CA-B12F-60658E947C04}"/>
              </a:ext>
            </a:extLst>
          </p:cNvPr>
          <p:cNvSpPr/>
          <p:nvPr/>
        </p:nvSpPr>
        <p:spPr>
          <a:xfrm>
            <a:off x="6576054"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Introducción</a:t>
            </a:r>
          </a:p>
        </p:txBody>
      </p:sp>
      <p:sp>
        <p:nvSpPr>
          <p:cNvPr id="11" name="10 Rectángulo redondeado">
            <a:extLst>
              <a:ext uri="{FF2B5EF4-FFF2-40B4-BE49-F238E27FC236}">
                <a16:creationId xmlns:a16="http://schemas.microsoft.com/office/drawing/2014/main" id="{F5751BD8-8FC5-44D8-940A-52DA5C79C80A}"/>
              </a:ext>
            </a:extLst>
          </p:cNvPr>
          <p:cNvSpPr/>
          <p:nvPr/>
        </p:nvSpPr>
        <p:spPr>
          <a:xfrm>
            <a:off x="2740343"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utilizar RNA en series de tiempo?</a:t>
            </a:r>
          </a:p>
        </p:txBody>
      </p:sp>
      <p:sp>
        <p:nvSpPr>
          <p:cNvPr id="13" name="12 Rectángulo redondeado">
            <a:extLst>
              <a:ext uri="{FF2B5EF4-FFF2-40B4-BE49-F238E27FC236}">
                <a16:creationId xmlns:a16="http://schemas.microsoft.com/office/drawing/2014/main" id="{A0FC8252-27A7-4CA1-8450-6DAE7992941C}"/>
              </a:ext>
            </a:extLst>
          </p:cNvPr>
          <p:cNvSpPr/>
          <p:nvPr/>
        </p:nvSpPr>
        <p:spPr>
          <a:xfrm>
            <a:off x="8784299"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Redes Neuronales Artificiales</a:t>
            </a:r>
          </a:p>
        </p:txBody>
      </p:sp>
      <p:sp>
        <p:nvSpPr>
          <p:cNvPr id="17" name="16 Rectángulo redondeado">
            <a:extLst>
              <a:ext uri="{FF2B5EF4-FFF2-40B4-BE49-F238E27FC236}">
                <a16:creationId xmlns:a16="http://schemas.microsoft.com/office/drawing/2014/main" id="{283EEA12-23FD-458A-BFDF-3F583992CA1A}"/>
              </a:ext>
            </a:extLst>
          </p:cNvPr>
          <p:cNvSpPr/>
          <p:nvPr/>
        </p:nvSpPr>
        <p:spPr>
          <a:xfrm>
            <a:off x="2740343" y="5409340"/>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Neurona biológica vs neurona artificial</a:t>
            </a:r>
          </a:p>
        </p:txBody>
      </p:sp>
    </p:spTree>
    <p:extLst>
      <p:ext uri="{BB962C8B-B14F-4D97-AF65-F5344CB8AC3E}">
        <p14:creationId xmlns:p14="http://schemas.microsoft.com/office/powerpoint/2010/main" val="427420135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9827" y="107674"/>
            <a:ext cx="11324208" cy="1019792"/>
          </a:xfrm>
        </p:spPr>
        <p:txBody>
          <a:bodyPr/>
          <a:lstStyle/>
          <a:p>
            <a:pPr algn="ctr"/>
            <a:r>
              <a:rPr lang="es-CR" dirty="0"/>
              <a:t>Redes Neuronales Artificiales</a:t>
            </a:r>
          </a:p>
        </p:txBody>
      </p:sp>
      <p:sp>
        <p:nvSpPr>
          <p:cNvPr id="3" name="2 Marcador de contenido"/>
          <p:cNvSpPr>
            <a:spLocks noGrp="1"/>
          </p:cNvSpPr>
          <p:nvPr>
            <p:ph idx="1"/>
          </p:nvPr>
        </p:nvSpPr>
        <p:spPr>
          <a:xfrm>
            <a:off x="101353" y="1012058"/>
            <a:ext cx="11572783" cy="5631736"/>
          </a:xfrm>
        </p:spPr>
        <p:txBody>
          <a:bodyPr>
            <a:normAutofit/>
          </a:bodyPr>
          <a:lstStyle/>
          <a:p>
            <a:pPr algn="just"/>
            <a:r>
              <a:rPr lang="es-CR" sz="2000" dirty="0"/>
              <a:t>Una Red Neuronal Artificial es un paradigma de procesamiento de la información que es inspirado en el modo en que un sistema nervioso biológico, como el cerebro, procesa la información. Una RNA está compuesta por un conjunto de neuronas artificiales o procesadores elementales, los cuales, interconectados de alguna manera, trabajan para obtener la solución de un problema específico. En la literatura existen diversas definiciones para una RNA, pero una de las más certeras con el propósito de resumir su todo es la siguiente: “Una Red Neuronal es un conjunto de procesadores elementales interconectados, no lineal </a:t>
            </a:r>
            <a:r>
              <a:rPr lang="es-CR" sz="2000" b="1" i="1" dirty="0"/>
              <a:t>ni estacionario</a:t>
            </a:r>
            <a:r>
              <a:rPr lang="es-CR" sz="2000" dirty="0"/>
              <a:t>, que realiza al menos alguna de las siguientes funciones: Aprendizaje, Memorización, Generalización o Abstracción de características esenciales, a partir de un conjunto de ejemplos”.</a:t>
            </a:r>
          </a:p>
          <a:p>
            <a:pPr algn="just"/>
            <a:r>
              <a:rPr lang="es-CR" sz="2000" dirty="0"/>
              <a:t>Las neuronas artificiales o nodos pueden clasificarse, de acuerdo a su funcionalidad, de la siguiente forma:</a:t>
            </a:r>
          </a:p>
          <a:p>
            <a:pPr marL="0" indent="0" algn="just">
              <a:buNone/>
            </a:pPr>
            <a:r>
              <a:rPr lang="es-CR" sz="2000" b="1" i="1" dirty="0"/>
              <a:t>Nodos de entrada</a:t>
            </a:r>
            <a:r>
              <a:rPr lang="es-CR" sz="2000" dirty="0"/>
              <a:t>: son los encargados de recibir las señales o informaciones desde el exterior de la red. No realizan procesamiento de la información.</a:t>
            </a:r>
          </a:p>
          <a:p>
            <a:pPr marL="0" indent="0" algn="just">
              <a:buNone/>
            </a:pPr>
            <a:r>
              <a:rPr lang="es-CR" sz="2000" b="1" i="1" dirty="0"/>
              <a:t>Nodos salida</a:t>
            </a:r>
            <a:r>
              <a:rPr lang="es-CR" sz="2000" dirty="0"/>
              <a:t>: son los encargados de enviar la salida de la red neuronal hacia el exterior de ésta. Pueden realizar procesamiento de la información.</a:t>
            </a:r>
          </a:p>
          <a:p>
            <a:pPr marL="0" indent="0" algn="just">
              <a:buNone/>
            </a:pPr>
            <a:r>
              <a:rPr lang="es-CR" sz="2000" b="1" i="1" dirty="0"/>
              <a:t>Nodos ocultos</a:t>
            </a:r>
            <a:r>
              <a:rPr lang="es-CR" sz="2000" dirty="0"/>
              <a:t>: son los encargados de realizar el procesamiento de la información de la información y, con esto, realizar el aprendizaje. Reciben la información desde los nodos de entrada y la envían a los nodos de salida.</a:t>
            </a:r>
          </a:p>
          <a:p>
            <a:pPr algn="just"/>
            <a:endParaRPr lang="es-CR" sz="2000" dirty="0"/>
          </a:p>
        </p:txBody>
      </p:sp>
    </p:spTree>
    <p:extLst>
      <p:ext uri="{BB962C8B-B14F-4D97-AF65-F5344CB8AC3E}">
        <p14:creationId xmlns:p14="http://schemas.microsoft.com/office/powerpoint/2010/main" val="287026955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9E13AA7-DD25-4FF7-880F-84D1AA5FEF8D}"/>
              </a:ext>
            </a:extLst>
          </p:cNvPr>
          <p:cNvSpPr>
            <a:spLocks noGrp="1"/>
          </p:cNvSpPr>
          <p:nvPr>
            <p:ph type="title"/>
          </p:nvPr>
        </p:nvSpPr>
        <p:spPr>
          <a:xfrm>
            <a:off x="918099" y="107674"/>
            <a:ext cx="10515600" cy="771216"/>
          </a:xfrm>
        </p:spPr>
        <p:txBody>
          <a:bodyPr/>
          <a:lstStyle/>
          <a:p>
            <a:pPr algn="ctr"/>
            <a:r>
              <a:rPr lang="es-CR" dirty="0"/>
              <a:t>Preámbulo</a:t>
            </a:r>
          </a:p>
        </p:txBody>
      </p:sp>
      <p:sp>
        <p:nvSpPr>
          <p:cNvPr id="5" name="Content Placeholder 2">
            <a:extLst>
              <a:ext uri="{FF2B5EF4-FFF2-40B4-BE49-F238E27FC236}">
                <a16:creationId xmlns:a16="http://schemas.microsoft.com/office/drawing/2014/main" id="{0F6A4453-9413-419A-B1BE-52879F82EA46}"/>
              </a:ext>
            </a:extLst>
          </p:cNvPr>
          <p:cNvSpPr>
            <a:spLocks noGrp="1"/>
          </p:cNvSpPr>
          <p:nvPr>
            <p:ph idx="1"/>
          </p:nvPr>
        </p:nvSpPr>
        <p:spPr>
          <a:xfrm>
            <a:off x="190130" y="1173432"/>
            <a:ext cx="11830235" cy="4351338"/>
          </a:xfrm>
        </p:spPr>
        <p:txBody>
          <a:bodyPr>
            <a:normAutofit/>
          </a:bodyPr>
          <a:lstStyle/>
          <a:p>
            <a:pPr marL="0" indent="0" algn="just">
              <a:buNone/>
            </a:pPr>
            <a:r>
              <a:rPr lang="es-CR" sz="2400" dirty="0"/>
              <a:t>En este capítulo se intentará dar una diferenciación en lo que se conoce como “Estadística”, “Machine Learning”, “Deep Learning” e “Inteligencia Artificial”. No entraremos a contrastar también lo que se entiende por Minería de datos… </a:t>
            </a:r>
            <a:endParaRPr lang="en-US" sz="2400" dirty="0"/>
          </a:p>
        </p:txBody>
      </p:sp>
      <p:pic>
        <p:nvPicPr>
          <p:cNvPr id="3074" name="Picture 2" descr="Resultado de imagen para answer questions">
            <a:extLst>
              <a:ext uri="{FF2B5EF4-FFF2-40B4-BE49-F238E27FC236}">
                <a16:creationId xmlns:a16="http://schemas.microsoft.com/office/drawing/2014/main" id="{2CF859BD-2A7F-47C9-86FE-F811EC9C5C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886"/>
          <a:stretch/>
        </p:blipFill>
        <p:spPr bwMode="auto">
          <a:xfrm>
            <a:off x="2251968" y="2722723"/>
            <a:ext cx="7847861" cy="4027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324790"/>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E19216-8379-4B36-8C44-07E7903F1AD4}"/>
              </a:ext>
            </a:extLst>
          </p:cNvPr>
          <p:cNvSpPr>
            <a:spLocks noGrp="1"/>
          </p:cNvSpPr>
          <p:nvPr>
            <p:ph idx="1"/>
          </p:nvPr>
        </p:nvSpPr>
        <p:spPr>
          <a:xfrm>
            <a:off x="257452" y="1150924"/>
            <a:ext cx="11789546" cy="1019792"/>
          </a:xfrm>
        </p:spPr>
        <p:txBody>
          <a:bodyPr>
            <a:normAutofit/>
          </a:bodyPr>
          <a:lstStyle/>
          <a:p>
            <a:pPr marL="0" indent="0" algn="just">
              <a:buNone/>
            </a:pPr>
            <a:r>
              <a:rPr lang="es-CR" sz="2000" dirty="0"/>
              <a:t>Se conoce como capa o nivel a un conjunto de neuronas del mismo tipo, ya sea de entrada, salida u oculta. Toda RNA incorpora una capa de entrada, una capa de salida y una o más capas ocultas.</a:t>
            </a:r>
          </a:p>
        </p:txBody>
      </p:sp>
      <p:sp>
        <p:nvSpPr>
          <p:cNvPr id="4" name="1 Título">
            <a:extLst>
              <a:ext uri="{FF2B5EF4-FFF2-40B4-BE49-F238E27FC236}">
                <a16:creationId xmlns:a16="http://schemas.microsoft.com/office/drawing/2014/main" id="{C876DDEB-2104-44D2-AB60-AA1D6610FFB4}"/>
              </a:ext>
            </a:extLst>
          </p:cNvPr>
          <p:cNvSpPr>
            <a:spLocks noGrp="1"/>
          </p:cNvSpPr>
          <p:nvPr>
            <p:ph type="title"/>
          </p:nvPr>
        </p:nvSpPr>
        <p:spPr>
          <a:xfrm>
            <a:off x="429827" y="107674"/>
            <a:ext cx="11324208" cy="1019792"/>
          </a:xfrm>
        </p:spPr>
        <p:txBody>
          <a:bodyPr/>
          <a:lstStyle/>
          <a:p>
            <a:pPr algn="ctr"/>
            <a:r>
              <a:rPr lang="es-CR" dirty="0"/>
              <a:t>Redes Neuronales Artificiales</a:t>
            </a:r>
          </a:p>
        </p:txBody>
      </p:sp>
      <p:sp>
        <p:nvSpPr>
          <p:cNvPr id="2" name="AutoShape 2" descr="Figure 3: Examples Multi-Neuron ANNs">
            <a:extLst>
              <a:ext uri="{FF2B5EF4-FFF2-40B4-BE49-F238E27FC236}">
                <a16:creationId xmlns:a16="http://schemas.microsoft.com/office/drawing/2014/main" id="{68EDB079-B87F-45E2-BB5A-8FE13273F3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Resultado de imagen para artificial neural network">
            <a:extLst>
              <a:ext uri="{FF2B5EF4-FFF2-40B4-BE49-F238E27FC236}">
                <a16:creationId xmlns:a16="http://schemas.microsoft.com/office/drawing/2014/main" id="{63F29A84-2DD2-4262-B1B5-AEF7C89A9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790" y="2194174"/>
            <a:ext cx="6113634" cy="436642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sultado de imagen para artificial neural network">
            <a:extLst>
              <a:ext uri="{FF2B5EF4-FFF2-40B4-BE49-F238E27FC236}">
                <a16:creationId xmlns:a16="http://schemas.microsoft.com/office/drawing/2014/main" id="{AD42CCEF-D97C-40D9-A975-C5DF31CF8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450" y="2170716"/>
            <a:ext cx="5091760" cy="3922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36464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1416F4C-A5F7-4AB9-B901-52044521FDE4}"/>
              </a:ext>
            </a:extLst>
          </p:cNvPr>
          <p:cNvSpPr>
            <a:spLocks noGrp="1"/>
          </p:cNvSpPr>
          <p:nvPr>
            <p:ph idx="1"/>
          </p:nvPr>
        </p:nvSpPr>
        <p:spPr>
          <a:xfrm>
            <a:off x="149177" y="1120594"/>
            <a:ext cx="9083313" cy="5589921"/>
          </a:xfrm>
        </p:spPr>
        <p:txBody>
          <a:bodyPr/>
          <a:lstStyle/>
          <a:p>
            <a:pPr marL="0" indent="0" algn="just">
              <a:buNone/>
            </a:pPr>
            <a:r>
              <a:rPr lang="es-CR" sz="2400" dirty="0"/>
              <a:t>En el estudio de las RNA deben considerarse tres aspectos fundamentales: </a:t>
            </a:r>
            <a:r>
              <a:rPr lang="es-CR" sz="2400" b="1" dirty="0"/>
              <a:t>la arquitectura</a:t>
            </a:r>
            <a:r>
              <a:rPr lang="es-CR" sz="2400" dirty="0"/>
              <a:t>, </a:t>
            </a:r>
            <a:r>
              <a:rPr lang="es-CR" sz="2400" b="1" dirty="0"/>
              <a:t>el aprendizaje </a:t>
            </a:r>
            <a:r>
              <a:rPr lang="es-CR" sz="2400" dirty="0"/>
              <a:t>y </a:t>
            </a:r>
            <a:r>
              <a:rPr lang="es-CR" sz="2400" b="1" dirty="0"/>
              <a:t>la capacidad de generalización de la red</a:t>
            </a:r>
            <a:r>
              <a:rPr lang="es-CR" sz="2400" dirty="0"/>
              <a:t>.</a:t>
            </a:r>
          </a:p>
          <a:p>
            <a:pPr marL="0" indent="0">
              <a:buNone/>
            </a:pPr>
            <a:endParaRPr lang="es-CR" sz="2400" dirty="0"/>
          </a:p>
          <a:p>
            <a:pPr marL="0" indent="0">
              <a:buNone/>
            </a:pPr>
            <a:r>
              <a:rPr lang="es-CR" sz="2400" b="1" dirty="0"/>
              <a:t>a) Arquitectura de red</a:t>
            </a:r>
          </a:p>
          <a:p>
            <a:pPr marL="0" indent="0">
              <a:buNone/>
            </a:pPr>
            <a:endParaRPr lang="es-CR" sz="2400" b="1" dirty="0"/>
          </a:p>
          <a:p>
            <a:pPr marL="0" indent="0" algn="just">
              <a:buNone/>
            </a:pPr>
            <a:r>
              <a:rPr lang="es-CR" sz="2400" dirty="0"/>
              <a:t>El término arquitectura de la red está relacionado con el diseño estructural de la red y busca determinar los siguientes elementos: la cantidad de entradas y salidas, la cantidad de nodos ocultos, la función de red y de activación asociada a cada nodo, la forma en que los nodos están interconectados, la dirección que sigue la información, y la selección de un conjunto de datos adecuado para realizar el entrenamiento y la validación del modelo obtenido.</a:t>
            </a:r>
            <a:endParaRPr lang="es-CR" sz="2400" b="1" dirty="0"/>
          </a:p>
          <a:p>
            <a:pPr marL="0" indent="0">
              <a:buNone/>
            </a:pPr>
            <a:endParaRPr lang="es-CR" dirty="0"/>
          </a:p>
        </p:txBody>
      </p:sp>
      <p:sp>
        <p:nvSpPr>
          <p:cNvPr id="5" name="1 Título">
            <a:extLst>
              <a:ext uri="{FF2B5EF4-FFF2-40B4-BE49-F238E27FC236}">
                <a16:creationId xmlns:a16="http://schemas.microsoft.com/office/drawing/2014/main" id="{E9467EA1-B900-42FF-B4D4-CDF558B37EA8}"/>
              </a:ext>
            </a:extLst>
          </p:cNvPr>
          <p:cNvSpPr>
            <a:spLocks noGrp="1"/>
          </p:cNvSpPr>
          <p:nvPr>
            <p:ph type="title"/>
          </p:nvPr>
        </p:nvSpPr>
        <p:spPr>
          <a:xfrm>
            <a:off x="429827" y="107674"/>
            <a:ext cx="11324208" cy="1019792"/>
          </a:xfrm>
        </p:spPr>
        <p:txBody>
          <a:bodyPr/>
          <a:lstStyle/>
          <a:p>
            <a:pPr algn="ctr"/>
            <a:r>
              <a:rPr lang="es-CR" dirty="0"/>
              <a:t>Redes Neuronales Artificiales</a:t>
            </a:r>
          </a:p>
        </p:txBody>
      </p:sp>
    </p:spTree>
    <p:extLst>
      <p:ext uri="{BB962C8B-B14F-4D97-AF65-F5344CB8AC3E}">
        <p14:creationId xmlns:p14="http://schemas.microsoft.com/office/powerpoint/2010/main" val="103243191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D6A12B-6E1F-47EB-9ACD-B1D2CCDBE128}"/>
              </a:ext>
            </a:extLst>
          </p:cNvPr>
          <p:cNvSpPr>
            <a:spLocks noGrp="1"/>
          </p:cNvSpPr>
          <p:nvPr>
            <p:ph idx="1"/>
          </p:nvPr>
        </p:nvSpPr>
        <p:spPr>
          <a:xfrm>
            <a:off x="106533" y="941034"/>
            <a:ext cx="11869444" cy="804639"/>
          </a:xfrm>
        </p:spPr>
        <p:txBody>
          <a:bodyPr>
            <a:normAutofit/>
          </a:bodyPr>
          <a:lstStyle/>
          <a:p>
            <a:pPr marL="0" indent="0">
              <a:buNone/>
            </a:pPr>
            <a:r>
              <a:rPr lang="es-CR" sz="2400" dirty="0"/>
              <a:t>Un ejemplo de una arquitectura, podría ser la siguiente:</a:t>
            </a:r>
          </a:p>
        </p:txBody>
      </p:sp>
      <p:sp>
        <p:nvSpPr>
          <p:cNvPr id="4" name="1 Título">
            <a:extLst>
              <a:ext uri="{FF2B5EF4-FFF2-40B4-BE49-F238E27FC236}">
                <a16:creationId xmlns:a16="http://schemas.microsoft.com/office/drawing/2014/main" id="{14BB87FF-3C4A-44F0-BC83-135BB26D4ABC}"/>
              </a:ext>
            </a:extLst>
          </p:cNvPr>
          <p:cNvSpPr>
            <a:spLocks noGrp="1"/>
          </p:cNvSpPr>
          <p:nvPr>
            <p:ph type="title"/>
          </p:nvPr>
        </p:nvSpPr>
        <p:spPr>
          <a:xfrm>
            <a:off x="429827" y="107674"/>
            <a:ext cx="11324208" cy="833359"/>
          </a:xfrm>
        </p:spPr>
        <p:txBody>
          <a:bodyPr/>
          <a:lstStyle/>
          <a:p>
            <a:pPr algn="ctr"/>
            <a:r>
              <a:rPr lang="es-CR" dirty="0"/>
              <a:t>Redes Neuronales Artificiales</a:t>
            </a:r>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78" y="1887794"/>
            <a:ext cx="6643432" cy="46604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rchitecture of a multilayer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548" y="1887792"/>
            <a:ext cx="4857136" cy="440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4392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3002107-51F8-4F23-8956-B161BCA62E5E}"/>
              </a:ext>
            </a:extLst>
          </p:cNvPr>
          <p:cNvSpPr>
            <a:spLocks noGrp="1"/>
          </p:cNvSpPr>
          <p:nvPr>
            <p:ph idx="1"/>
          </p:nvPr>
        </p:nvSpPr>
        <p:spPr>
          <a:xfrm>
            <a:off x="51812" y="1120597"/>
            <a:ext cx="9151185" cy="5634164"/>
          </a:xfrm>
        </p:spPr>
        <p:txBody>
          <a:bodyPr>
            <a:normAutofit/>
          </a:bodyPr>
          <a:lstStyle/>
          <a:p>
            <a:pPr marL="0" indent="0">
              <a:buNone/>
            </a:pPr>
            <a:r>
              <a:rPr lang="es-CR" sz="2400" i="1" dirty="0"/>
              <a:t>Cantidad de nodos de entrada y salida</a:t>
            </a:r>
          </a:p>
          <a:p>
            <a:pPr algn="just"/>
            <a:r>
              <a:rPr lang="es-CR" sz="2400" dirty="0"/>
              <a:t>La determinación del conjunto de datos de entrada y de salida de la red depende exclusivamente del problema que se busca resolver. La cantidad de entradas es una labor basta más sencilla… es identificar las variables que queremos introducir al modelo. El problema serían los nodos intermediarios y de salida.</a:t>
            </a:r>
          </a:p>
          <a:p>
            <a:pPr algn="just"/>
            <a:r>
              <a:rPr lang="es-CR" sz="2400" dirty="0"/>
              <a:t>Es una práctica común realizar un análisis de los datos tanto de entradas como de salida, para escalarlo y/o pre procesarlos. Por lo general, el escalamiento se realiza en el intervalo [0, 1] o [-1, 1] y el pre-procesamiento consiste en aplicar algún método estadístico que permita capturar la información relevante de los datos de entrada y desechar la restante.</a:t>
            </a:r>
          </a:p>
          <a:p>
            <a:pPr algn="just"/>
            <a:r>
              <a:rPr lang="es-CR" sz="2400" dirty="0"/>
              <a:t> Si se ha realizado un escalamiento de los datos de entrada, se debe realizar una operación de desnormalización con los datos de salida para volver a su estado original los datos que fueron escalados.</a:t>
            </a:r>
          </a:p>
        </p:txBody>
      </p:sp>
      <p:sp>
        <p:nvSpPr>
          <p:cNvPr id="4" name="1 Título">
            <a:extLst>
              <a:ext uri="{FF2B5EF4-FFF2-40B4-BE49-F238E27FC236}">
                <a16:creationId xmlns:a16="http://schemas.microsoft.com/office/drawing/2014/main" id="{821085FB-F02C-41C8-AA12-047FCE0EDE7B}"/>
              </a:ext>
            </a:extLst>
          </p:cNvPr>
          <p:cNvSpPr>
            <a:spLocks noGrp="1"/>
          </p:cNvSpPr>
          <p:nvPr>
            <p:ph type="title"/>
          </p:nvPr>
        </p:nvSpPr>
        <p:spPr>
          <a:xfrm>
            <a:off x="429827" y="107674"/>
            <a:ext cx="11324208" cy="865720"/>
          </a:xfrm>
        </p:spPr>
        <p:txBody>
          <a:bodyPr/>
          <a:lstStyle/>
          <a:p>
            <a:pPr algn="ctr"/>
            <a:r>
              <a:rPr lang="es-CR" dirty="0"/>
              <a:t>Redes Neuronales Artificiales</a:t>
            </a:r>
          </a:p>
        </p:txBody>
      </p:sp>
      <p:pic>
        <p:nvPicPr>
          <p:cNvPr id="2050" name="Picture 2" descr="Image result for architecture of a multilayer neural network"/>
          <p:cNvPicPr>
            <a:picLocks noChangeAspect="1" noChangeArrowheads="1"/>
          </p:cNvPicPr>
          <p:nvPr/>
        </p:nvPicPr>
        <p:blipFill rotWithShape="1">
          <a:blip r:embed="rId2">
            <a:extLst>
              <a:ext uri="{28A0092B-C50C-407E-A947-70E740481C1C}">
                <a14:useLocalDpi xmlns:a14="http://schemas.microsoft.com/office/drawing/2010/main" val="0"/>
              </a:ext>
            </a:extLst>
          </a:blip>
          <a:srcRect l="16477" r="17033"/>
          <a:stretch/>
        </p:blipFill>
        <p:spPr bwMode="auto">
          <a:xfrm>
            <a:off x="9822427" y="1332936"/>
            <a:ext cx="2162845" cy="20149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caling formula 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6809" y="4723991"/>
            <a:ext cx="2454080" cy="136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74159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B3B11C2-CBE1-4F17-BDA3-A49326348C98}"/>
                  </a:ext>
                </a:extLst>
              </p:cNvPr>
              <p:cNvSpPr>
                <a:spLocks noGrp="1"/>
              </p:cNvSpPr>
              <p:nvPr>
                <p:ph idx="1"/>
              </p:nvPr>
            </p:nvSpPr>
            <p:spPr>
              <a:xfrm>
                <a:off x="155576" y="943897"/>
                <a:ext cx="11731624" cy="5505013"/>
              </a:xfrm>
            </p:spPr>
            <p:txBody>
              <a:bodyPr>
                <a:normAutofit/>
              </a:bodyPr>
              <a:lstStyle/>
              <a:p>
                <a:pPr marL="0" indent="0">
                  <a:buNone/>
                </a:pPr>
                <a:r>
                  <a:rPr lang="es-CR" sz="2400" i="1" dirty="0"/>
                  <a:t>Cantidad de capas ocultas</a:t>
                </a:r>
              </a:p>
              <a:p>
                <a:pPr marL="0" indent="0" algn="just">
                  <a:buNone/>
                </a:pPr>
                <a:r>
                  <a:rPr lang="es-CR" sz="2400" dirty="0"/>
                  <a:t>La cantidad de capas ocultas se determina de acuerdo a la complejidad del problema. En la mayoría de los problemas basta con utilizar una sola capa oculta, pero si no se consiguen buenos resultados puede intentarse utilizando más de una. La cantidad de nodos para una capa cualquiera se determina por lo general por ensayo y error, variando la cantidad de nodos entre el </a:t>
                </a:r>
                <a14:m>
                  <m:oMath xmlns:m="http://schemas.openxmlformats.org/officeDocument/2006/math">
                    <m:r>
                      <a:rPr lang="es-CR" sz="2400" i="1" dirty="0" smtClean="0">
                        <a:latin typeface="Cambria Math"/>
                      </a:rPr>
                      <m:t>𝑛</m:t>
                    </m:r>
                    <m:r>
                      <a:rPr lang="es-CR" sz="2400" i="1" dirty="0" smtClean="0">
                        <a:latin typeface="Cambria Math"/>
                      </a:rPr>
                      <m:t>/2</m:t>
                    </m:r>
                  </m:oMath>
                </a14:m>
                <a:r>
                  <a:rPr lang="es-CR" sz="2400" dirty="0"/>
                  <a:t> y </a:t>
                </a:r>
                <a14:m>
                  <m:oMath xmlns:m="http://schemas.openxmlformats.org/officeDocument/2006/math">
                    <m:r>
                      <a:rPr lang="es-CR" sz="2400" i="1" dirty="0" smtClean="0">
                        <a:latin typeface="Cambria Math"/>
                      </a:rPr>
                      <m:t>2</m:t>
                    </m:r>
                    <m:r>
                      <a:rPr lang="es-CR" sz="2400" i="1" dirty="0" smtClean="0">
                        <a:latin typeface="Cambria Math"/>
                      </a:rPr>
                      <m:t>𝑛</m:t>
                    </m:r>
                  </m:oMath>
                </a14:m>
                <a:r>
                  <a:rPr lang="es-CR" sz="2400" dirty="0"/>
                  <a:t>, por lo general, siendo </a:t>
                </a:r>
                <a14:m>
                  <m:oMath xmlns:m="http://schemas.openxmlformats.org/officeDocument/2006/math">
                    <m:r>
                      <a:rPr lang="es-CR" sz="2400" i="1" dirty="0" smtClean="0">
                        <a:latin typeface="Cambria Math"/>
                      </a:rPr>
                      <m:t>𝑛</m:t>
                    </m:r>
                  </m:oMath>
                </a14:m>
                <a:r>
                  <a:rPr lang="es-CR" sz="2400" dirty="0"/>
                  <a:t> el número de nodos de la capa anterior.</a:t>
                </a:r>
              </a:p>
            </p:txBody>
          </p:sp>
        </mc:Choice>
        <mc:Fallback xmlns="">
          <p:sp>
            <p:nvSpPr>
              <p:cNvPr id="3" name="Marcador de contenido 2">
                <a:extLst>
                  <a:ext uri="{FF2B5EF4-FFF2-40B4-BE49-F238E27FC236}">
                    <a16:creationId xmlns:a16="http://schemas.microsoft.com/office/drawing/2014/main" xmlns="" id="{EB3B11C2-CBE1-4F17-BDA3-A49326348C98}"/>
                  </a:ext>
                </a:extLst>
              </p:cNvPr>
              <p:cNvSpPr>
                <a:spLocks noGrp="1" noRot="1" noChangeAspect="1" noMove="1" noResize="1" noEditPoints="1" noAdjustHandles="1" noChangeArrowheads="1" noChangeShapeType="1" noTextEdit="1"/>
              </p:cNvSpPr>
              <p:nvPr>
                <p:ph idx="1"/>
              </p:nvPr>
            </p:nvSpPr>
            <p:spPr>
              <a:xfrm>
                <a:off x="155576" y="943897"/>
                <a:ext cx="11731624" cy="5505013"/>
              </a:xfrm>
              <a:blipFill rotWithShape="1">
                <a:blip r:embed="rId2"/>
                <a:stretch>
                  <a:fillRect l="-832" t="-1550" r="-780"/>
                </a:stretch>
              </a:blipFill>
            </p:spPr>
            <p:txBody>
              <a:bodyPr/>
              <a:lstStyle/>
              <a:p>
                <a:r>
                  <a:rPr lang="es-CR">
                    <a:noFill/>
                  </a:rPr>
                  <a:t> </a:t>
                </a:r>
              </a:p>
            </p:txBody>
          </p:sp>
        </mc:Fallback>
      </mc:AlternateContent>
      <p:sp>
        <p:nvSpPr>
          <p:cNvPr id="4" name="1 Título">
            <a:extLst>
              <a:ext uri="{FF2B5EF4-FFF2-40B4-BE49-F238E27FC236}">
                <a16:creationId xmlns:a16="http://schemas.microsoft.com/office/drawing/2014/main" id="{C770C50B-44D3-4F33-B5BC-4E63722ED0CD}"/>
              </a:ext>
            </a:extLst>
          </p:cNvPr>
          <p:cNvSpPr>
            <a:spLocks noGrp="1"/>
          </p:cNvSpPr>
          <p:nvPr>
            <p:ph type="title"/>
          </p:nvPr>
        </p:nvSpPr>
        <p:spPr>
          <a:xfrm>
            <a:off x="429827" y="48682"/>
            <a:ext cx="11324208" cy="880468"/>
          </a:xfrm>
        </p:spPr>
        <p:txBody>
          <a:bodyPr/>
          <a:lstStyle/>
          <a:p>
            <a:pPr algn="ctr"/>
            <a:r>
              <a:rPr lang="es-CR" dirty="0"/>
              <a:t>Redes Neuronales Artificiales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96" y="3539461"/>
            <a:ext cx="5916829" cy="323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4" descr="data:image/png;base64,iVBORw0KGgoAAAANSUhEUgAABUAAAAPACAMAAADDuCPrAAABWVBMVEUAAAAAADoAAGYAOjoAOmYAOpAAZrYAv8QzMzM6AAA6OgA6Ojo6OmY6OpA6ZmY6ZpA6ZrY6kLY6kNtNTU1NTW5NTY5Nbm5Nbo5NbqtNjshmAABmOgBmOjpmZgBmZmZmZpBmkJBmkLZmkNtmtrZmtttmtv9uTU1ubk1ubm5ubo5ujqtujshuq+SOTU2Obk2Obm6Oq6uOq8iOq+SOyOSOyP+QOgCQZgCQZjqQZmaQkGaQkLaQtraQttuQ2/+rbk2rbm6rjm6ryOSr5Mir5P+2ZgC2Zjq2kDq2kGa2kJC2tma2tra2ttu229u22/+2///Ijk3Ijm7IyKvI5KvI5P/I///bkDrbkGbbtmbbtpDbtrbb25Db27bb29vb2//b///kq27kyI7kyKvk///r6+vy8vL4dm3/tmb/yI7/25D/27b/29v/5Kv/5Mj/5OT//7b//8j//9v//+T///9sTugwAAAACXBIWXMAAB2HAAAdhwGP5fFlAAAgAElEQVR4nO3d74Nc9Zmm9wIEsYAdmC45/HJmxrtGyWLwJFkTvLNAmLiNNxvbmg30woQgjVlHAqQFqf//F6mq76mqp36pq04/dZ+r+7mvF0aqUotz6xx/qOqqbo3OnXPO9Wo09AE459xVzYA651zPDKhzzvXMgDrnXM8MqHPO9cyAOudczwyoc871zIA651zPDKhzzvXMgDrnXM8MqHPO9cyAOudczwyoc871zIA651zPDKhzzvVMDei3N0eh5/7qw7vSf/0Pb46e+aj3R5+ORs/+Kfx8OuYk/Pzx+6PR20+74/5ov3/94//4s5tb/ni23Hx/tN4LB89yzvVsWEAn3ejvWY8uBejkg1ddnI6Jv90KoNvu2A/Qx79b/vE886+ffrMBdW7ABgf0Mo8ID+9SgM6wej48JpyNCTesALrtjr0Anf7i0Py32X6zAXVuwAYAdAnL4y/fukL/j58I9syLnZCt9l+Dk/grAqBb7tgL0NPJh748e5L+/ezP5+RpN99fJd05p2xQQCeynIofgl6i6aF/seJ9c3J5/GuAbt4xuf3CtSufP13++ey42YA6N2ADA7rxcgu4s8mRrn4KYHLwz90MgkVAt94x+fCVV6F2/GvWnvyfPOVmA+rcgA0N6EICfNNn8B9Nn0ifLG7qHpMubomAbr1j8s8LuTtb/QM56x7z7rjZgDo3YCRAv/tg+uL1K39c3vnFS5MbXr27YGvCxtuPfzd5HvzyR1s/4LsPXpyw9dwrf9h1S3gE+dXPVj74dErc7Dd87udbRWpU3Y/vZJqNCZ+EWAF06x2n888AbB7pvLPtnxXecbMBdW7AhgZ0+RR++S6dV7tf8N1b89fpI6Cn808vbnxAeJ/PjT9uv2UB6PI17e6Dp4DOf/XWz1O2Y1hQuBgzfXNTN2kV0G13nLUdm0e6bPq6+i82//W7bzagzg3V0C8ivT/aEG3+UGv2tstZz/4PS0Bfmr+JZ/MDTsObedrDxI1b5oAuf+85QKfz33p500rzj4yfi2xj7i+eq68Cuu2Ors0jXf0jGd3Y+AKDHTcbUOcGbFBAv//9iwv9zqYPBr+e3Pa7OTun3cPDL5bvCZr+otFf3z3//ustHzB9MDu94fz7T3feMmdw+ntPn71/9Vb8t81umj3ujdqdz49vduDxhfRuzOILlNYA3XLH4uPWjivW4f7MX/2Hry++2YA6N2DDv5H+xoyYKQ8dMd2nGae/sj1n/W7xFUBnS282PyB8lrD74eYtHaDhEwdz5E4Xv/X0dz5ZP+4FgfGTtp2T0w94YeUX7bxj5WDWfrj8d32w+MN55cMLbt54I/1VeVetc9ehwQF9pT1+ipDMXs+JtyyeC58tPz+59QNurD4d3rylA/R0+bhtDnH4OvfTLQxNjru7O7yMNH84fX+0eJF9BdDNO3Yd11rf/37xx3Tjw6febECdG7CBv5nI3628CN51f8plNGfxmDB8AnLjA5olK09wN29pgK541nF5+vRHhcu7w0PfxecjOn03AN24Y9dxbfb4y9+82P6QTp52swF1bsAG+xzo408njyYXbxha+0LvCQMrb1kPr8K/sOsDlje9/A/rXz6+uKX9riu/d/dZxPAGzy2AxhedRgvFF2O65+qbgK7fseu4tvf4y5+NRpufkI03+3Ogzg3YgC8i3b+58ztltDcBLV+fvhjQ6W8Ubuue4W7c0hfQtQd63Ucvx7Tn6puArt9xvnH08Sn6lqYvaW0RcnGzAXVuwIZ8Ff7+aOWNkpcGdPr29MUNJ+3Xrd3SE9D1f1t3fxgze66+BdC1OxZtHumOf3n3qv+Omw2oc0M26NuYzhYUbQqzx1P4zfcaTfq+fdPh8MHxli2Ani0+B3qyesvqUYc315/NX0YKY2bP1bcBunrH04902v21d4Z2x7rjZgPq3JAN++3s3l98hu90/ZFYNCd+R405bRsfED924+2V81ue+iLS/CM2AV39Th6LN0GtP5z+xRZAV++4+Einv3n8peGNV1tuNqDODdmwX4k0ZaE9sIpEte+bseNtTOGl8tUPWFdx2y1zd862vo3pZPnbrQK69s7Q6e87f1P9csz0S99f3ALoyh2Lj187ri2/+fJg5q/jb7nZgDo3ZAN/KefiSXz4tnbd8+XlG+l/eHMLoJsfcLb6mtTJtlue+kb6k+VBrQK6/n2Q5z9fGdO9UL8JaLxj8S9YO67V33z0/OIL5L+8ufy2SztuNqDODRXga+Hn36doNLrxh8ktv5/bMP9Sztn3X98AdPMDpiq2LxaffoHm/IuZVm956pdynnS/8wag6++sn3+F0eqY+zsAjXcs/hDWjmvt3zY5uD/cnb9fqbt/+80G1LkBI3w3phkF8YXuZxdf3bnsZHpTpG3zA862/frVW576zUROut95HdDw1vmu0wXQcczpDkDDHct/w9qRhh7HbzUSviXe1ps3/06kq/IN/p27Bg0N6PJJ/PJLveff4W3+7exGr/xvWwDd8gH/ZfFlTs/8Yvsti9fff5j/3uHb2Z0sD2kF0LONR4ndJ2XXxsxU3gbo8o55m0ca+yJ8uVb4bqfbbjagzg3Y4ICGV+K/mn4749HLy3eWz76h8vSG+ddtrtG28QHf/372LeleXn7Xt7VbwhuYvpy+iei5+A2VT7ofrv1bpke45X2hkxnrY+Zf+r77jqcc6UpffjC7+6Wff33BzQbUuQFTA9qrnW/6dM65AeMCGh4SXupvc3fOuSPFBTR85vHMLzU754BxAZ1+dm/6NqXzrz4YXZW/udM5VyouoCt/cZAfgDrneIEBDX+Fxav20znHCwzo4i9P/7v1v/nXOecIoQF1zjlyBtQ553pmQJ1zrmcG1DnnemZAnXOuZwbUOed6ZkCdc65nBtQ553pmQJ1zrmcG1DnnemZAnXOuZwbUOed6ZkCdc65nBtQ553pmQJ1zrmcG1DnneqYF9L8iox6XIE8vGXS71KKkDCj2clLk6SWDbpdalJQBxV5Oijy9ZNDtUouSMqDYy0mRp5cMul1qUVIGFHs5KfL0kkG3Sy1KyoBiLydFnl4y6HapRUkZUOzlpMjTSwbdLrUoKQOKvZwUeXrJoNulFiVlQLGXkyJPLxl0u9SipAwo9nJS5Oklg26XWpSUAcVeToo8vWTQ7VKLkjKg2MtJkaeXDLpdalFSBhR7OSny9JJBt0stSsqAYi8nRZ5eMuh2qUVJGVDs5aTI00sG3S61KCkDir2cFHl6yaDbpRYlZUCxl5MiTy8ZdLvUoqR6Avrkk9vj8TufxZv+/Pfj8a35TVvunzb0Gdoe9bgEeXrJoNv7WTRs/QD98b3xtJ9+vrzpn2a3jG/9dsf9s4Y+Q9ujHpcgTy8ZdHtfxIasH6B3xq9/dv7o4/Hr38xveTC+9e/OpzfN0Ny8vzX0Gdoe9bgEeXrJoNsvA9lQ9QL04e0Zkz++1x5vTnry8fjX57Obpv/cvL9r6DO0PepxCfL0kkG3X8KxweoF6L3xG90/3+1u+fG97un6nelNm/d3DX2Gtkc9LkGeXjLo9n6EDVsvQO+0h5uT5+1vbN717lPuH/oMbY96XII8vWTQ7X0sGro+gD75uHtq/vD2+ic5Z8/at9z/k9YlDtQ552glAzp78m5AnXMluiSga29UejB7G9Pu+4d+jrA96nEJ8vSSQbf3EmzgUh+BPrh969dPu5952qiXkyJPLxl0ey/BBi4T0Hvd2+gN6JXJ00sG3d5LsIFLfBX+n8bzt336VfirkqeXDLq9j0VD1/N9oO+u/HPakzvj1z5/yv2zhj5D26MelyBPLxl0ex+Lhi7pK5FmX735zdPunzX0Gdoe9bgEeXrJoNt7CTZwvQB98vH4tbWvdb8Xv+59y/2toc/Q9qjHJcjTSwbd3tOwQev3zUQehe+29PD25HFm9+2Xpr2xdn9s6DO0PepxCfL0kkG3XxazIer5/UAffTLx8Z3Z48sZoA/GK4DG+2NDn6HtUY9LkKeXDLr9MpANlb8jPfZyUuTpJYNul1qUlAHFXk6KPL1k0O1Si5IyoNjLSZGnlwy6XWpRUgYUezkpAk3//9RxpssD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tIA6tys9oM5dOj8Cxf73WBFouh7QoRcP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D0yoBW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RUT0CffHJ7PH7ns7Vbf3zvjfkPxrN++vnqLxj6DG2PelyCQNMrI1J5e6ifRcPWD9AOyHUf74w7QB/eNqBXItD0yohU3h7qZdHA9QP0zvj1z84ffTx+/Ztw45M74zmgD+Y/WGvoM7Q96nEJAk2vjEjl7aFeFg1cL0Af3p49tPzxvVu/Xd7451+NF4DeGb+79QOHPkPbox6XIND0yohU3h7qY9HQ9QL0XgflveDkvfH4l//S3f7k4yhraOgztD3qcQkCTa+MSOXtoT4WDV0vQO+Mfz37Z3ymfu+1f1z8/Mf3Xv/Pk8ej/3b9RSbmaSMpog40vTIilbeHegk2cH0AXTzAfHh75ZOgC0DnryF1zk76SesSB+queXpEOFXefsU7CqAPJk/nvzn/b5+MF8/kDai7oMqIVN5+xbskoKvvU3qw+Nxo++fGa0lDP0fYHvW4BIGm6xEZevGyyttDPSwavKM8Al3+fPV+5mkjKaIONL0yIpW3h3pYNHhHBXT9ESrztJEUUQeaXhmRyttDPSwavLRX4bf9fB1Y5mkjKaIONL0yIpW3h/pYNHQ93wf67so/53WAPvl4B7DM00ZSRB1oemVEKm8P9bFo6PK+Eul8CeadNUgXDX2Gtkc9LkGg6ZURqbw91MeioesF6ETG1za/Fn7lfaC//Ob80a/W72eeNpIi6kDTKyNSeXuoH2HD1u+biTwK343p4e3F49DFU/Z73TdjWv9SpKHP0PaoxyUINL0yIpW3h/oiNmQ9vx/oo08mPr4ze3y5DdDzR38/Ht/65TfrHzb0Gdoe9bgEgaZXRqTy9lA/i4bN35Ee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Mi3/3fq9vpjkF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0gLq3K7kiAw9OCTfLgd06D/ho+VHoKiHYepA0+WIcKb7E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XLjs64AACAASURBVE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1qGcnI7mvfTKH3tw9NUHL04+9rm/6/Ox8wwoShF1oOlyRDjTDWjrUE6WgE565e6OX/XFv9p+z+P3Fx/76o6P3fWhIQOKUkQdaLocEc50A9o6lJMVQEfPb8fudMcdwc9dH7vrQ2MGFKWIOtB0OSKc6Qa0dSgnp6Nn/zT7weOvPpgo+MKOX7RdwbPR6JlffD35wfe/vzkavX3Ih8YMKEoRdaDpckQ40w1o61BOFoCeNw8/2v6Ltio4eQD67Pxzn9/e3P5rDOh+UY9LEGi6HBHOdAPaOpSTCOj0+fzWh6A7FPzhzfDLV36jCz90JQOKUkQdaLocEc50A9o6lJMV9yYidj/76oOb0xfmfz7F76x9jvNk/fbpI9At3n43/SXPtJf044fuzoCiFFEHmi5HhDPdgLYO5WQF0ImIs+fwj383f2Xoxp+igqu3z+756/XHl2eLl+XPDej+UY9LEGi6HBHOdAPaOpST1WfeZ+2loLP2rqTv3uqe0s+fh6/fPnnEOhr91X/4+nzld5g++Pz+d01QP4XfM+pxCQJNlyPCmW5AW4dysg3Qxec2Jz+Y8dcpuHH74n1ML/28Q/Tbm/Nn9WftwawB3S/qcQkCTZcjwpluQFuHcrIB6Mn5+f35i/HTl9n/dL5QcOP28/knRadP6rtPes7v6D5BakD3i3pcgkDT5YhwphvQ1qGcbH0Kv37vhoKrnzn9599Mv5xzimt8Wal9kAHdL+pxCQJNlyPCmW5AW4dysgro6RLQ77/6T1MXNwCNty97/OnsptknRRdNf40B3S/qcQkCTZcjwpluQFuHcrL1VfjzL16MCC4VXLs9NnvwakD7Rj0uQaDpckQ40w1o61BOVgDtvpyovTT00t/8w9erT+HXb19/D+nJ6lvru9/fgO4T9bgEgabLEeFMN6CtQznZ9pVIZ4vvrbQK6PrtK58xneB7MiV247OlBnSfqMclCDRdjghnugFtHcpJBPSLxStBHXrzr0w6nT8wXb19Yubia+G7T5+eLr6avvvVBnS/qMclCDRdjghnugFtHcrJ8rsxffmz7rsxLaE8G20HdHn7aPTKH2Yf/Fb7fnbL7ylyvz08NaD7RT0uQaDpckQ40w1o61BOtn0/0O6p+ldvdW9Omr0p/vHXm7evvGbUHnpOfs2ND9ur8t3T/tmHPjUDilJEHWi6HBHOdAPaOpSTFUC7z3D+8Fb381c+bQ8j749mD043bo/fUflG99R98bXwDePuQ5+aAUUpog40XY4IZ7oBbR3KSfg7kX6+eKD4+PcvTr+h0h8Wr6p/cXOi4N3N28/Pv/vNS9NHny9/uPgdv5v9LUmLG7oPfVoGFKWIOtB0OSKc6Qa0JbUoKQOKUkQdaLocEc50A9qSWpSUAUUpog40XY4IZ7oBbUktSsqAohRRB5ouR4Qz3YC2pBYlZUBRiqgDTZcjwpluQFtSi5IyoChF1IGmyxHhTDegLalFSRlQlCLqQNPliHCmG9CW1KKkDChKEXWg6XJEONMNaEtqUVIGFKWIOtB0OSKc6Qa0JbUoKQOKUkQdaLocEc50A9qSWpSUAUUpog40XY4IZ7oBbUktSsqAohRRB5ouR4Qz3YC2DtTkLwd0FM6mrQP6+J//0/+1+tXzP/zspZfX/w6Rvh35OuwZ9bgEgabLEeFMN6CtAzX5y/57dYDOv4/z49/8zd+ufmfnjI58HfaMelyCQNOPp8WOONMNaOtATdCALtk0oNc40PTjabEjznQD2jpQEwMKiXpcgkDTj6fFjjjTDWjrQE0MKCTqcQkCTT+eFjviTDegrQM1MaCQqMclCDT9eFrsiDPdgLYO1MSAQqIelyDQ9ONpsSPOdAPaOlATAwqJelyCQNOPp8WOONMNaOtATQwoJOpxCQJNP54WO+JMN6CtAzUxoJCoxyUINP14WuyIM92Atg7UxIBCoh6XIND042mxI850A9o6UBMDCol6XIJA04+nxY440w1o60BNDCgk6nEJAk0/nhY74kw3oK0DNaECupkBva6Bph9Pix1xphvQ1oGaXGVAn3xyezx+57O1W398742n3g+6ZGPU4xIEmn48LXbEmW5AWwfa1QPQs8jaye7f+vHvX93zIDa+nd1v/mazv7279qt+fG887aefr958Z/zGU+8HXbIx6nEJAk0/nhY74kw3oK09zZp3REDvj17Y8yD6fUPlO+PXPzt/9PH49W/CjU/ujOeAbr3/HPT/1pWoxyUINP14WuyIM92Atg5UqO9T+B/evPBzkkcG9OHt2WPLH9+79dvljX/+1XgO6Nb7px35OuwZ9bgEgaYfT4sdcaYb0NaBDF1dQO91UN4bvxtuG//yXxa3b94/68jXYc+oxyUINP14WuyIM92Atg5kKAPQ7z64ORq9/Mf2459Nnte/9Ivz88fvT5/h70fodkD/3/nv/tJLf/vHzbvvjH89++eD+VP2Sfde+8fFz7fdP+vI12HPqMclCDT9eFrsiDPdgLb2EmtZAqDf3px9NvSZt5c/nsB5SUAff9C97H6243OtTz7unpo/vL36Sc4OzC33/6S11yG5kh1Pix0NPTgk3y4H9Bh/apcH9Ic3R6/ePX/86RS8iZp/fff8/Mubz3x0uafw373ZvW/p/gTP517cIqgBdfkdT4sdDT04JN9uQGeddU6eTYz74c2pnF2XAHT68PXGh+0Hz06evn+x+TbQAOTqG5U2AV17I9Nxnwj1jXpcgkDTj6fFjjjT/RS+tadZ8y4N6OP3OzO/vfn83Yl3N/4w/yWXAHTyuPP5u90Ppp8ZOD/deAja4xFo15Gvw55Rj0sQaPrxtNgRZ7oBbe1p1rwEQOPXCs0+Y3njHzr8egN62rk5+f3av2Yh6iIDem0CTT+eFjviTDegrT3NmndpQMOXXU5v+eLF2Q9fvXsZQCcot4e1kx80N7+9ufEcfter7H4V/qoFmn48LXbEmW5AW3uaNS8B0PBpzxl6//Fn7TWf/oAuvvfS5Acnq7csm7+/c/19ng/W3v/p94HSA00/nhY74kw3oK09zZqX8RT+7fXf9PGn0weOCYBOHni+vXrLsl1fafTAX4l0xQJNP54WO+JMN6CtPc2al/Eq/Pz1nufvfntzDl8OoGejxStUW16GH7+27Wvd54Duuh90ycaoxyUINP14WuyIM92AtvY0a17K+0Cfn77TaPpgcfo5y8mPv3t/auf99dd9drbzc6Cn899i80Wk8/NH4bstPby9eJy5+JznI383pqsRaPrxtNgRZ7oBbe1H1qKEr0S633310fSb182/EunGn9qP9yN026vwJ7N/yfxB7ObbmCY9+mTi4zuzx5fbAI33x458HfaMelyCQNOPp8WOONMNaGsfsEJ5Xwv/4fLHz/185uZ/udkX0Im904eg8Rn82ktVl+i4l2HfqMclCDT9eFrsiDPdgLYO1AT5HelnjzhHL92cfy39lzf3/ar6fTryddgz6nEJAk0/nhY74kw3oK0DNYEC2r09/0b3V8t1P8rpyNdhz6jHJQg0/Xha7Igz3YC2DtQECujkUefPXnqpfSZgCugre74ctU9Hvg57Rj0uQaDpx9NiR5zpBrR1oCZYQJc9/s3Pv878tx35OuwZ9bgEgaYfT4sdcaYb0NaBmlwBQLM78nXYM+pxCQJNP54WO+JMN6CtAzUxoJCoxyUINP14WuyIM92Atg7UBAzoBX+lR++OfB32jHpcgkDTj6fFjjjTDWjrQE2ogF74V3r078jXYc+oxyUINP14WuyIM92Atg7UBAroxX+lR/+Oexn2jXpcgkDTj6fFjjjTDWjrQE2YgO7xV3r078jXYc+oxyUINP14WuyIM92Atg7UhAnoHn+lR/+OfB32jHpcgkDTj6fFjjjTDWjrQE3+ckBZgm3U56/06N+Rr8OeUY9LEGi6HBHOdAPaSlJGWq+/0qN3R74Oe0Y9LkGg6XJEONMNaCtJGWm9/kqP3h35OuwZ9bgEgabLEeFMN6CtAzVBPoXf66/06N2Rr8OeUY9LEGi6HBHOdAPaOlCTv+z/rx8A0Kf9lR69O/J12DPqcQkCTZcjwpluQFsHaoIEdL+/0qNvR74Oe0Y9LkGg6XJEONMNaOtATZCA7vlXevTsyNdhz6jHJQg0XY4IZ7oBbR2oCRNQ/5UelQJNlyPCmW5AWwdqwgTUf6VHpUDT5YhwphvQ1oGaQAH1X+lRKNB0OSKc6Qa0daAmUED9V3oUCjRdjghnugFtHagJFtBl/is9rnmg6XJEONMNaOtATa4AoNkd+TrsGfW4BIGmyxHhTDegrQM1MaCQqMclCDRdjghnugFtHaiJAYVEPS5BoOlyRDjTDWjrQE0MKCTqcQkCTZcjwpluQFsHamJAIVGPSxBouhwRznQD2jpQEwMKiXpcgkDT5YhwphvQ1oGa9AC0+3syn/q3ZZ4d9KXrBhSliDrQdDkinOkGtHWgJgYUEvW4BIGmyxHhTDegrQM16fsU/oc38/6aTAP6X1GKqANNlyPCmW5AWwdqYkAhUY9LEGi6HBHOdAPaOlCTywN6f3Tyxc3RjY+mX74+eU7/3OwL2GdP4U9Hb3/x4mj0yh8vOggDilJEHWi6HBHOdAPaOlCTDED/6ubs+8X/rvu06PQbz3WAvjS74cLHqgYUpYg60HQ5IpzpBrR1oCYZgLa/beP+6JkPJ//4ovtWyCezb+r5wt3zL+Z/MdzuDChKEXWg6XJEONMNaOtATTIAnf/9RSfTfzx+f+plB+hM1tMLX5E3oChF1IGmyxHhTDegrQM1yQB0+de9ff/P//6tUQB09m3kzy78bvIGFKWIOtB0OSKc6Qa0daAmiYB+91b3SdAloCfT2w3oPlGPSxBouhwRznQD2jpQkwxAm4/f3hyNnnn57/7wvgHtE/W4BIGmyxHhTDegrQM1SQP08fvTV4zWPgd6Mr3HgO4T9bgEgabLEeFMN6CtAzVJA/SHN9trST+8aUD7RD0uQaDpckQ40w1o60BN0gG9P/v6eAN6aNTjEgSaLkeEM92Atg7UJPkp/ONPRwa0V9TjEgSaLkeEM92Atg7UJO9FpPvtJfjnP53+3IAeGvW4BIGmyxHhTDegrQM1yQP0/Mu3RqPnftHe1mRAD416XIJA0+WIcKYb0NaBmvg70kOiHpcg0HQ5IpzpBrR1oCYGFBL1uASBpssR4Uw3oK0DNTGgkKjHJQg0XY4IZ7oBbR2oiQGFRD0uQaDpckQ40w1o60BNDCgk6nEJAk2XI8KZbkBbB2piQCFRj0sQaLocEc50A9o6UBMDCol6XIJA0+WIcKYb0NaBmhhQSNTjEgSaLkeEM92Atg7UxIBCoh6XINB0OSKc6Qa0daAmBhQS9bgEgabLEeFMN6CtAzUxoJCoxyUINF2OCGe6AW0dqMlfDugonE0z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tIA6tys5IkMPDsm3ywEd+k/4aPkRKOphmDrQdDkinOl+BN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egL65JPb4/E7n+266cf3xrN++vnqhx35OuwZ9bgEgabLEeFMN6CtfhYNWz9AOyCjjys3PbxtQK9EoOlyRDjTDWirt2ID1g/QO+PXPzt/9PH49W+23/Rg/MbWjzvyddgz6nEJAk2XI8KZbkBbvSwauF6APrw9e2j543u3frv9pjvjd7d+4JGvw55Rj0sQaLocEc50A9rqY9HQ9QL0XvcA897SyZWbnny8lHWlI1+HPaMelyDQdDkinOkGtNXHoqHrBeid8a9n/wzP1Fdu+vG91//zr8bjf/vZ+gce+TrsGfW4BIGmyxHhTDegrX6EDVsfQBcPMB/enn8SdPWm+WtIHaqTftK69OG6a5sckaEHh+Tb5YAO/Sd8tI4C6IPx+JffnP+3T8aLZ/IG1F2QHJGhB4fk2w1oVpcEdP4+pdWb5p8Q3Xgt6cjPhHpGPS5BoOlyRDjT/RS+1RexITvKI9B5D+L7nKYd+TrsGfW4BIGmyxHhTDegrV6CDdxRAV0+Qu068nXYM+pxCQJNlyPCmW5AW70EG7ijvAo/b0XTaUe+DntGPS5BoOlyRDjTDWirj0VD1/N9oO+u/HPtpicfb9N02pGvw55Rj0sQaLocEc50A9rqJdjAHeUrke40OBeQLjryddgz6nEJAk2XI8KZbkBb/Rkbrl6ATmR8be1r4Vduenh7+jamR79afw0JdMnGqMclCDRdjghnugFtXY6yYer3zUQehW+99PD27HFovGnyRL79ZP1LkY58HfaMelyCQNPliHCmG9DW5Sgbpp7fD/TRJxMf35k9vuwAjTdNfvL34/GtX36z/mFHvg57Rj0uQaDpckQ40w1oqy9iQ+bvSI9SRB1ouhwRznQD2pJalJQBRSmiDjRdjghnugFtSS1KyoCiFFEHmi5HhDPdgLakFiVlQFGKqANNlyPCmW5AW1KLkjKgKEXUgabLEeFMN6AtqUVJGVCUIupA0+WIcKYb0JbUoqQMKEoRdaDpckQ40w1oS2pRUgYUpYg60HQ5IpzpBrQltSgpA4pSRB1ouhwRznQD2pJalJQBRSmiDjRdjghnugFtSS1KyoCiFFEHmi5HhDPdgLakFiVlQFGKqANNlyPCmW5AW1KLkjKgKEXUgabLEeFMN6AtqUVJGVCUIupA0+WIcKYb0JbUoqQMKEoRdaDpckQ40w1oS2pRUgYUpYg60HQ5IpzpBrQltSgpA4pSRB1ouhwRznQD2pJalJQBRSmiDjRdjghnugFtSS1KyoCiFFEHmi5HhDPdgLakFiVlQFGKqANNlyPCmW5AW1KLkjKgKEXUgabLEeFMN6AtqUVJGVCUIupA0+WIcKYb0JbUoqQMKEoRdaDpckQ40w1oS2pRUgYUpYg60HQ5IpzpBrQltSgpA4pSRB1ouhwRznQD2pJalJQBRSmiDjRdjghnugFtSS1KyoCiFFEHmi5HhDPdgLakFiVlQFGKqANNlyPCmW5AW1KLkjKgKEXUgabLEeFMN6AtqUVJGVCUIupA0+WIcKYb0JbUoqQMKEoRdaDpckQ40w1oS2pRUgYUpYg60HQ5IpzpBrQltSgpA4pSRB1oemVEKm8PSS1KyoCiFFEHml4ZkcrbQ1KLkjKgKEXUgaZXRqTy9pDUoqQMKEoRdaDplRGpvD0ktSgpA4pSRB1oemVEKm8PSS1KyoCiFFEHml4ZkcrbQ1KLkjKgKEXUgaZXRqTy9pDUoqQMKEoRdaDplRGpvD0ktSgpA4pSRB1oemVEKm8PSS1KyoCiFFEHml4ZkcrbQ1KLkjKgKEXUgaZXRqTy9pDUoqQM6OS8MS8nRaBTUhmRyttDUouSMqAGlFFlRCpvD0ktSsqAGlBGlRGpvD0ktSgpA2pAGVVGpPL2kNSipAyoAWVUGZHK20NSi5IyoAaUUWVEKm8PSS1KyoAaUEaVEam8PSS1KCkDakAZVUak8vaQ1KKkDKgBZVQZkcrbQ1KLkjKgBpRRZUQqbw9JLUrKgBpQRpURqbw9JLUoKQNqQBlVRqTy9pDUoqQMqAFlVBmRyttDUouSMqAGlFFlRCpvD0ktSsqAGlBGlRGpvD0ktSgpA2pAGVVGpPL2kNSipAyoAWVUGZHK20NSi5IyoAaUUWVEKm8PSS1KyoAaUEaVEam8PSS1KCkDakAZVUak8vaQ1KKkDKgBZVQZkcrbQ1KLkjKgBpRRZUQqbw9JLUrKgBpQRpURqbw9JLUoKQNqQBlVRqTy9pDUoqQMqAFlVBmRyttDUouSMqAGlFFlRCpvD0ktSsqAGlBGlRGpvD0ktSgpA2pAGVVGpPL2kNSipAyoAWVUGZHK20NSi5IyoAaUUWVEKm8PSS1KyoAaUEaVEam8PSS1KCkDakAZVUak8vaQ1KKkDKgBZVQZkcrbQ1KLkjKgBpRRZUQqbw9JLUrKgBpQRpURqbw9JLUoKQNqQBlVRqTy9pDUoqQMqAFlVBmRyttDUouSMqAGlFFlRCpvD0ktSsqAGlBGlRGpvD0ktSgpA2pAGVVGpPL2kNSipAyoAWVUGZHK20NSi5LSAgpNfjkNPZjY9UfE269hfgTqR6CMrj8i3n5BUouSMqAGlFFlRCpvD0ktSsqAGlBGlRGpgNTMjgAAD4tJREFUvD0ktSgpA2pAGVVGpPL2kNSipAyoAWVUGZHK20NSi5IyoAaUUWVEKm8PSS1KyoAaUEaVEam8PSS1KCkDakAZVUak8vaQ1KKkDKgBZVQZkcrbQ1KLkjKgBpRRZUQqbw9JLUrKgBpQRpURqbw9JLUoKQNqQBlVRqTy9pDUoqQMqAFlVBmRyttDUouSMqAGlFFlRCpvD0ktSsqAGlBGlRGpvD0ktSgpA2pAGVVGpPL2kNSipAyoAWVUGZHK20NSi5IyoAaUUWVEKm8PSS1KyoAaUEaVEam8PSS1KCkDakAZVUak8vaQ1KKkDKgBZVQZkcrbQ1KLkjKgBpRRZUQqbw9JLUrKgBpQRpURqbw9JLUoKQNaG1DO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kYE1JeTLANKmF56e7war2AGFHs5KTKghOmlt8er8QpmQLGXkyIDSpheenu8Gq9gBhR7OSkyoITppbfHq/EKZkCxl5MiA0qYXnp7vBqvYAYUezkpMqCE6aW3x6vxCmZAsZeTIgNKmF56e7war2AGFHs5KTKghOmlt8er8QpmQLGXkyIDSpheenu8Gq9gBhR7OSkyoITppbfHq/EKZkCxl5MiA0qYXnp7vBqvYAYUdTl5esXppbeHpBYlZUBRl5OnV5xeentIalFSBhR1OXl6xemlt4ekFiVlQFGXk6dXnF56e0hqUVIGFHU5eXrF6aW3h6QWJWVAUZeTp1ecXnp7SGpRUgYUdTl5esXppbeHpBYlZUBRl5OnV5xeentIalFSBhR1OXl6xemlt4ekFiVlQFGXk6dXnF56e0hqUVIGFHU5eXrF6aW3h6QWJWVAUZeTp1ecXnp7SGpRUgYUdTl5esXppbeHpBYlZUBRl5OnV5xeentIalFSPQF98snt8fidz3betOX+aXv9MVa+nDy94vTS20P9LBq2foD++N542k8/33HTlvtn7fXHWPly8vSK00tvD/VFbMj6AXpn/Ppn548+Hr/+zfabttw/a68/xsqXk6dXnF56e+gSjg1WL0Af3p49tvzxvVu/3XrTlvtbe/0xVr6cPL3i9NLbQ5dwbLB6AXpv/Eb3z3e33rTl/tZef4yVLydPrzi99PZQL8EGrhegd8a/nv3zQQfl+k1b7m/t9cdY+XLy9IrTS28P9RJs4PoA+uTj7qn5w9vzT3Ku3LTl/p+09vv9r//l5Ome7u3XIiKgzjl3JbokoPM3Kq3ctOX+rr0eyMujHpcgTy8ZdHtvxQZM9Ai0a+gztD3qcQny9JJBt/dWbMAMKPZyUuTpJYNu763YgBFfhVdHPS5Bnl4y6PZegg1cz/eBvrvyz/WbttzfGvoMbY96XII8vWTQ7b0EGzjiVyKpox6XIE8vGXT7JRwbrF6APvl4/Nra17qv3LTl/tbQZ2h71OMS5Oklg26/HGXD1O+biTwK323p4e3Z48x40+pPQkOfoe1Rj0uQp5cMuv1ylA1Tz+8H+uiTiY/vzB5fdoDGm9Z+smzoM7Q96nEJ8vSSQbf3RWzIiN+RXh31uAR5esmg26UWJWVAsZeTIk8vGXS71KKkDCj2clLk6SWDbpdalJQBxV5Oijy9ZNDtUouSMqDYy0mRp5cMul1qUVIGFHs5KfL0kkG3Sy1KyoBiLydFnl4y6HapRUkZUOzlpMjTSwbdLrUoKQOKvZwUeXrJoNulFiVlQLGXkyJPLxl0u9SipAwo9nJS5Oklg26XWpSUAcVeToo8vWTQ7VKLkjKg2MtJkaeXDLpdalFSBhR7OSny9JJBt0stSsqAYi8nRZ5eMuh2qUVJGVDs5aTI00sG3S61KCkDir2cFHl6yaDbpRYlZUCxl5MiTy8ZdLvUoqQMKPZyUuTpJYNul1qUlAHFXk6KPL1k0O1Si5IyoNjLSZGnlwy6XWpRUgYUezkp8vSSQbdLLUrKgGIvJ0WeXjLodqlFSRlQ7OWkyNNLBt0utSgpA4q9nBR5esmg26UWJWVAsZeTIk8vGXS71KKkDCj2clLk6SWDbpdalJQWUGY/+cnQRzBYnl6yytuTM6ClLydPL1nl7ckZ0NKXk6eXrPL25Axo6cvJ00tWeXtyBrT05eTpJau8PTkDWvpy8vSSVd6enAEtfTl5eskqb0/OgDrnXM8MqHPO9cyAOudczwyoc871zIA651zPDKhzzvXMgDrnXM8MqHPO9awWoD++N3538cOffr7lhu6HbwxwcMdtn+l//vvx+NY7nw1zgMdrr+m/mkz/X74Z5gCP2J5X/PnD269fv/GKygF667fzH3aX0+oNs+6MryWgF03/p/Gs+a3Xpj2m32vTX/t8529yRdvzin/y8diA9qocoHMbF5fT6g2TntwZX09AL5j+YHzr352fP/p4/NNrxsjF0x/enk3/1fU773td8bP/gBjQXlUD9Nb/OP5198N2Oa3d0J7MXb//I108ffIg5NftJ92t16aLz/qd9rT24e3r9t+Ova746XAD2rNqgP70/+7+TzK/nNZumP63+Jf/ci0BvWD64v9OdxafJLsm7XHWF7/w+gG6x/bJfzv/Z38OtF/lAP38XtNxcTmt3nB+77V/nDyZvZaAXjS96zoCut/0a/hKyl7b74zfuIbTNdUDtHuqurycVm6YdV0B3WP67DneNXsVad/p/3L7un3yYr/tDyZP3w1oz+oB2n2ma3k5rdww67oCusf06ecwrtv4/abfGY9v/eOwB3qE9tg++y+mAe1ZQUDbu5TC5RRvmHVtAb14+vS1+Gv2AHS/6U/+9//p9vjW/zrskea3x/bZp2wMaM8qAjr7T268nMINs64voBdPv33rWj6N3WP6+fmfr99z+Iu335u9/m5Ae1YR0NknfeLlFG6YdX0BvWj6vev3+HPvs97dMtRRHqcLtz+8PTvjBrRnJQGdPmtZuZyWN8y6xoA+ffo/XUc/9z3r59eRkQu3d1+DNe3avYdLUU1AJ89g/o+Vy2lxw6zrDOhTpj+5cw2/lvF8j+nzryG4xoDu3G5AL1dNQCdE/verL8LOb+h+cn0Bfcr0O9fuCWzr4unzb35w/b4Jwp5X/DX8T4eoooBO37Sy8S6WGoDunH7vmvq5x/SHt8e//Ob8yTX8DMaeV7wB7VtVQCf/l1m9nLobZl1vQHdMn36Xia5rtn6Ps/6g+0ZU1+1F+H2veAPat6qATh5vrV5O3Q2zrjegO6Y/GF9/QHef9UfX81uh7nvFG9C+1QLUOecSM6DOOdczA+qccz0zoM451zMD6pxzPTOgzjnXMwPqnHM9M6DOOdczA+qccz0zoM451zMD6pxzPTOgzjnXMwPqnHM9M6DOOdczA+qccz0zoM451zMD6pI6HY1OFj/54c3RC3m/9bc3w2/tHCcD6pKaAPrMR/Of7AT0i3919/Df2oA6aAbUJTUBdPT8XMddgJ4uf8kBGVAHzYC6pKaALpwzoK5EBtQlNQN0/iTegLoSGVCX1Ono2f9z8STegLoSGVCX1ATQPy1eiV8C+t0HNycPTF/54/THZ6NZf/1+x+jiV01+cLL+i88fvz96+8u3RqPnPpoDen80uvEn3SLnLsqAuqSmgE4gbE/iFzR2Zo5Gry5/cnLW/aoJjM/OQLzfbpj/4mf+9fTGCaB/M/3Zs3/qAL1/0346VgbUJTUFdPoYcfbgcg7ohMTp48nvf9cE7Z7CT0B8u7t3/oPpzZOf3vjD+flXb7VbJ4BOXf3uw+4p/Lf209EyoC6pGaDTl5Km+HWATszrnsl3DzoboBMaX2gf0p7yT35+MvuY9sx+8tPpbzUFdMZrA9R+Ol4G1CXVAO2elXeAnnVP0Rdmdi8inXW/6Jl/Hx6Rni1ew2+PODtHu5/bTwfMgLqkGqDT5+EvzAGdP9Jsd0+p7ABtn/O8P3r+/7k5/aCz7sHrXNvFR3cv2U/wfOXNxb3OYTKgLqnOv/bEuxE4+d9QQ3L+KdKTqZsn01faO2eXXnY/XPI7ATS+S985SgbUJTV/ADl7En8BoLN/zvA8nfy6yS97e8vD1VVAb9z0Q1CHy4C6pBbPwKdP4heAvrD+ixqg0+fw396cvWz//N3789eMnvII9Pm77XMDzpEyoC6pBaDTJ/H/Zu2zmMtftHgL/dv3m7HPfHQ6f01+43OgS0BPwovyzlEyoC6ppX/tU5btRff5C+udpafLdyq9cNq91P5v3ly8K7QD8v6ouysCunzbvXOUDKhLaglo+4qi7n2g3UPQ+03HxdfCn42ee3Hx1UftA7e8D3QF0HM/iXe0DKhLKgA6fba9+EqkGx9Obvh0NH8D6DMfPf76vD1Knd0y/cHizfaLr0Q6Od8C6OSG5bdsdg6QAXVJBUCDiouvhZ+/eNTROjV29iumr9SfdB+28bXwq4AuvlDUOUgG1CUVAQ3Ptr/74MUJiS9/2N3xxZTW9li0+4znaXhY2b4b06tfz36yCejq37vk3OAZUOec65kBdc65nhlQ55zrmQF1zrmeGVDnnOuZAXXOuZ4ZUOec65kBdc65nhlQ55zrmQF1zrmeGVDnnOuZAXXOuZ4ZUOec65kBdc65nv3/ZZiixNy9AA8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6" descr="data:image/png;base64,iVBORw0KGgoAAAANSUhEUgAABUAAAAPACAMAAADDuCPrAAABWVBMVEUAAAAAADoAAGYAOjoAOmYAOpAAZrYAv8QzMzM6AAA6OgA6Ojo6OmY6OpA6ZmY6ZpA6ZrY6kLY6kNtNTU1NTW5NTY5Nbm5Nbo5NbqtNjshmAABmOgBmOjpmZgBmZmZmZpBmkJBmkLZmkNtmtrZmtttmtv9uTU1ubk1ubm5ubo5ujqtujshuq+SOTU2Obk2Obm6Oq6uOq8iOq+SOyOSOyP+QOgCQZgCQZjqQZmaQkGaQkLaQtraQttuQ2/+rbk2rbm6rjm6ryOSr5Mir5P+2ZgC2Zjq2kDq2kGa2kJC2tma2tra2ttu229u22/+2///Ijk3Ijm7IyKvI5KvI5P/I///bkDrbkGbbtmbbtpDbtrbb25Db27bb29vb2//b///kq27kyI7kyKvk///r6+vy8vL4dm3/tmb/yI7/25D/27b/29v/5Kv/5Mj/5OT//7b//8j//9v//+T///9sTugwAAAACXBIWXMAAB2HAAAdhwGP5fFlAAAgAElEQVR4nO3d74Nc9Zmm9wIEsYAdmC45/HJmxrtGyWLwJFkTvLNAmLiNNxvbmg30woQgjVlHAqQFqf//F6mq76mqp36pq04/dZ+r+7mvF0aqUotz6xx/qOqqbo3OnXPO9Wo09AE459xVzYA651zPDKhzzvXMgDrnXM8MqHPO9cyAOudczwyoc871zIA651zPDKhzzvXMgDrnXM8MqHPO9cyAOudczwyoc871zIA651zPDKhzzvVMDei3N0eh5/7qw7vSf/0Pb46e+aj3R5+ORs/+Kfx8OuYk/Pzx+6PR20+74/5ov3/94//4s5tb/ni23Hx/tN4LB89yzvVsWEAn3ejvWY8uBejkg1ddnI6Jv90KoNvu2A/Qx79b/vE886+ffrMBdW7ABgf0Mo8ID+9SgM6wej48JpyNCTesALrtjr0Anf7i0Py32X6zAXVuwAYAdAnL4y/fukL/j58I9syLnZCt9l+Dk/grAqBb7tgL0NPJh748e5L+/ezP5+RpN99fJd05p2xQQCeynIofgl6i6aF/seJ9c3J5/GuAbt4xuf3CtSufP13++ey42YA6N2ADA7rxcgu4s8mRrn4KYHLwz90MgkVAt94x+fCVV6F2/GvWnvyfPOVmA+rcgA0N6EICfNNn8B9Nn0ifLG7qHpMubomAbr1j8s8LuTtb/QM56x7z7rjZgDo3YCRAv/tg+uL1K39c3vnFS5MbXr27YGvCxtuPfzd5HvzyR1s/4LsPXpyw9dwrf9h1S3gE+dXPVj74dErc7Dd87udbRWpU3Y/vZJqNCZ+EWAF06x2n888AbB7pvLPtnxXecbMBdW7AhgZ0+RR++S6dV7tf8N1b89fpI6Cn808vbnxAeJ/PjT9uv2UB6PI17e6Dp4DOf/XWz1O2Y1hQuBgzfXNTN2kV0G13nLUdm0e6bPq6+i82//W7bzagzg3V0C8ivT/aEG3+UGv2tstZz/4PS0Bfmr+JZ/MDTsObedrDxI1b5oAuf+85QKfz33p500rzj4yfi2xj7i+eq68Cuu2Ors0jXf0jGd3Y+AKDHTcbUOcGbFBAv//9iwv9zqYPBr+e3Pa7OTun3cPDL5bvCZr+otFf3z3//ustHzB9MDu94fz7T3feMmdw+ntPn71/9Vb8t81umj3ujdqdz49vduDxhfRuzOILlNYA3XLH4uPWjivW4f7MX/2Hry++2YA6N2DDv5H+xoyYKQ8dMd2nGae/sj1n/W7xFUBnS282PyB8lrD74eYtHaDhEwdz5E4Xv/X0dz5ZP+4FgfGTtp2T0w94YeUX7bxj5WDWfrj8d32w+MN55cMLbt54I/1VeVetc9ehwQF9pT1+ipDMXs+JtyyeC58tPz+59QNurD4d3rylA/R0+bhtDnH4OvfTLQxNjru7O7yMNH84fX+0eJF9BdDNO3Yd11rf/37xx3Tjw6febECdG7CBv5nI3628CN51f8plNGfxmDB8AnLjA5olK09wN29pgK541nF5+vRHhcu7w0PfxecjOn03AN24Y9dxbfb4y9+82P6QTp52swF1bsAG+xzo408njyYXbxha+0LvCQMrb1kPr8K/sOsDlje9/A/rXz6+uKX9riu/d/dZxPAGzy2AxhedRgvFF2O65+qbgK7fseu4tvf4y5+NRpufkI03+3Ogzg3YgC8i3b+58ztltDcBLV+fvhjQ6W8Ubuue4W7c0hfQtQd63Ucvx7Tn6puArt9xvnH08Sn6lqYvaW0RcnGzAXVuwIZ8Ff7+aOWNkpcGdPr29MUNJ+3Xrd3SE9D1f1t3fxgze66+BdC1OxZtHumOf3n3qv+Omw2oc0M26NuYzhYUbQqzx1P4zfcaTfq+fdPh8MHxli2Ani0+B3qyesvqUYc315/NX0YKY2bP1bcBunrH04902v21d4Z2x7rjZgPq3JAN++3s3l98hu90/ZFYNCd+R405bRsfED924+2V81ue+iLS/CM2AV39Th6LN0GtP5z+xRZAV++4+Einv3n8peGNV1tuNqDODdmwX4k0ZaE9sIpEte+bseNtTOGl8tUPWFdx2y1zd862vo3pZPnbrQK69s7Q6e87f1P9csz0S99f3ALoyh2Lj187ri2/+fJg5q/jb7nZgDo3ZAN/KefiSXz4tnbd8+XlG+l/eHMLoJsfcLb6mtTJtlue+kb6k+VBrQK6/n2Q5z9fGdO9UL8JaLxj8S9YO67V33z0/OIL5L+8ufy2SztuNqDODRXga+Hn36doNLrxh8ktv5/bMP9Sztn3X98AdPMDpiq2LxaffoHm/IuZVm956pdynnS/8wag6++sn3+F0eqY+zsAjXcs/hDWjmvt3zY5uD/cnb9fqbt/+80G1LkBI3w3phkF8YXuZxdf3bnsZHpTpG3zA862/frVW576zUROut95HdDw1vmu0wXQcczpDkDDHct/w9qRhh7HbzUSviXe1ps3/06kq/IN/p27Bg0N6PJJ/PJLveff4W3+7exGr/xvWwDd8gH/ZfFlTs/8Yvsti9fff5j/3uHb2Z0sD2kF0LONR4ndJ2XXxsxU3gbo8o55m0ca+yJ8uVb4bqfbbjagzg3Y4ICGV+K/mn4749HLy3eWz76h8vSG+ddtrtG28QHf/372LeleXn7Xt7VbwhuYvpy+iei5+A2VT7ofrv1bpke45X2hkxnrY+Zf+r77jqcc6UpffjC7+6Wff33BzQbUuQFTA9qrnW/6dM65AeMCGh4SXupvc3fOuSPFBTR85vHMLzU754BxAZ1+dm/6NqXzrz4YXZW/udM5VyouoCt/cZAfgDrneIEBDX+Fxav20znHCwzo4i9P/7v1v/nXOecIoQF1zjlyBtQ553pmQJ1zrmcG1DnnemZAnXOuZwbUOed6ZkCdc65nBtQ553pmQJ1zrmcG1DnnemZAnXOuZwbUOed6ZkCdc65nBtQ553pmQJ1zrmcG1DnneqYF9L8iox6XIE8vGXS71KKkDCj2clLk6SWDbpdalJQBxV5Oijy9ZNDtUouSMqDYy0mRp5cMul1qUVIGFHs5KfL0kkG3Sy1KyoBiLydFnl4y6HapRUkZUOzlpMjTSwbdLrUoKQOKvZwUeXrJoNulFiVlQLGXkyJPLxl0u9SipAwo9nJS5Oklg26XWpSUAcVeToo8vWTQ7VKLkjKg2MtJkaeXDLpdalFSBhR7OSny9JJBt0stSsqAYi8nRZ5eMuh2qUVJGVDs5aTI00sG3S61KCkDir2cFHl6yaDbpRYlZUCxl5MiTy8ZdLvUoqR6Avrkk9vj8TufxZv+/Pfj8a35TVvunzb0Gdoe9bgEeXrJoNv7WTRs/QD98b3xtJ9+vrzpn2a3jG/9dsf9s4Y+Q9ujHpcgTy8ZdHtfxIasH6B3xq9/dv7o4/Hr38xveTC+9e/OpzfN0Ny8vzX0Gdoe9bgEeXrJoNsvA9lQ9QL04e0Zkz++1x5vTnry8fjX57Obpv/cvL9r6DO0PepxCfL0kkG3X8KxweoF6L3xG90/3+1u+fG97un6nelNm/d3DX2Gtkc9LkGeXjLo9n6EDVsvQO+0h5uT5+1vbN717lPuH/oMbY96XII8vWTQ7X0sGro+gD75uHtq/vD2+ic5Z8/at9z/k9YlDtQ552glAzp78m5AnXMluiSga29UejB7G9Pu+4d+jrA96nEJ8vSSQbf3EmzgUh+BPrh969dPu5952qiXkyJPLxl0ey/BBi4T0Hvd2+gN6JXJ00sG3d5LsIFLfBX+n8bzt336VfirkqeXDLq9j0VD1/N9oO+u/HPakzvj1z5/yv2zhj5D26MelyBPLxl0ex+Lhi7pK5FmX735zdPunzX0Gdoe9bgEeXrJoNt7CTZwvQB98vH4tbWvdb8Xv+59y/2toc/Q9qjHJcjTSwbd3tOwQev3zUQehe+29PD25HFm9+2Xpr2xdn9s6DO0PepxCfL0kkG3XxazIer5/UAffTLx8Z3Z48sZoA/GK4DG+2NDn6HtUY9LkKeXDLr9MpANlb8jPfZyUuTpJYNul1qUlAHFXk6KPL1k0O1Si5IyoNjLSZGnlwy6XWpRUgYUezkpAk3//9RxpssD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tIA6tys9oM5dOj8Cxf73WBFouh7QoRcP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D0yoBW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RUT0CffHJ7PH7ns7Vbf3zvjfkPxrN++vnqLxj6DG2PelyCQNMrI1J5e6ifRcPWD9AOyHUf74w7QB/eNqBXItD0yohU3h7qZdHA9QP0zvj1z84ffTx+/Ztw45M74zmgD+Y/WGvoM7Q96nEJAk2vjEjl7aFeFg1cL0Af3p49tPzxvVu/Xd7451+NF4DeGb+79QOHPkPbox6XIND0yohU3h7qY9HQ9QL0XgflveDkvfH4l//S3f7k4yhraOgztD3qcQkCTa+MSOXtoT4WDV0vQO+Mfz37Z3ymfu+1f1z8/Mf3Xv/Pk8ej/3b9RSbmaSMpog40vTIilbeHegk2cH0AXTzAfHh75ZOgC0DnryF1zk76SesSB+queXpEOFXefsU7CqAPJk/nvzn/b5+MF8/kDai7oMqIVN5+xbskoKvvU3qw+Nxo++fGa0lDP0fYHvW4BIGm6xEZevGyyttDPSwavKM8Al3+fPV+5mkjKaIONL0yIpW3h3pYNHhHBXT9ESrztJEUUQeaXhmRyttDPSwavLRX4bf9fB1Y5mkjKaIONL0yIpW3h/pYNHQ93wf67so/53WAPvl4B7DM00ZSRB1oemVEKm8P9bFo6PK+Eul8CeadNUgXDX2Gtkc9LkGg6ZURqbw91MeioesF6ETG1za/Fn7lfaC//Ob80a/W72eeNpIi6kDTKyNSeXuoH2HD1u+biTwK343p4e3F49DFU/Z73TdjWv9SpKHP0PaoxyUINL0yIpW3h/oiNmQ9vx/oo08mPr4ze3y5DdDzR38/Ht/65TfrHzb0Gdoe9bgEgaZXRqTy9lA/i4bN35Ee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Mi3/3fq9vpjkF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0gLq3K7kiAw9OCTfLgd06D/ho+VHoKiHYepA0+WIcKb7E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XLjs64AACAASURBVE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1qGcnI7mvfTKH3tw9NUHL04+9rm/6/Ox8wwoShF1oOlyRDjTDWjrUE6WgE565e6OX/XFv9p+z+P3Fx/76o6P3fWhIQOKUkQdaLocEc50A9o6lJMVQEfPb8fudMcdwc9dH7vrQ2MGFKWIOtB0OSKc6Qa0dSgnp6Nn/zT7weOvPpgo+MKOX7RdwbPR6JlffD35wfe/vzkavX3Ih8YMKEoRdaDpckQ40w1o61BOFoCeNw8/2v6Ltio4eQD67Pxzn9/e3P5rDOh+UY9LEGi6HBHOdAPaOpSTCOj0+fzWh6A7FPzhzfDLV36jCz90JQOKUkQdaLocEc50A9o6lJMV9yYidj/76oOb0xfmfz7F76x9jvNk/fbpI9At3n43/SXPtJf044fuzoCiFFEHmi5HhDPdgLYO5WQF0ImIs+fwj383f2Xoxp+igqu3z+756/XHl2eLl+XPDej+UY9LEGi6HBHOdAPaOpST1WfeZ+2loLP2rqTv3uqe0s+fh6/fPnnEOhr91X/4+nzld5g++Pz+d01QP4XfM+pxCQJNlyPCmW5AW4dysg3Qxec2Jz+Y8dcpuHH74n1ML/28Q/Tbm/Nn9WftwawB3S/qcQkCTZcjwpluQFuHcrIB6Mn5+f35i/HTl9n/dL5QcOP28/knRadP6rtPes7v6D5BakD3i3pcgkDT5YhwphvQ1qGcbH0Kv37vhoKrnzn9599Mv5xzimt8Wal9kAHdL+pxCQJNlyPCmW5AW4dysgro6RLQ77/6T1MXNwCNty97/OnsptknRRdNf40B3S/qcQkCTZcjwpluQFuHcrL1VfjzL16MCC4VXLs9NnvwakD7Rj0uQaDpckQ40w1o61BOVgDtvpyovTT00t/8w9erT+HXb19/D+nJ6lvru9/fgO4T9bgEgabLEeFMN6CtQznZ9pVIZ4vvrbQK6PrtK58xneB7MiV247OlBnSfqMclCDRdjghnugFtHcpJBPSLxStBHXrzr0w6nT8wXb19Yubia+G7T5+eLr6avvvVBnS/qMclCDRdjghnugFtHcrJ8rsxffmz7rsxLaE8G20HdHn7aPTKH2Yf/Fb7fnbL7ylyvz08NaD7RT0uQaDpckQ40w1o61BOtn0/0O6p+ldvdW9Omr0p/vHXm7evvGbUHnpOfs2ND9ur8t3T/tmHPjUDilJEHWi6HBHOdAPaOpSTFUC7z3D+8Fb381c+bQ8j749mD043bo/fUflG99R98bXwDePuQ5+aAUUpog40XY4IZ7oBbR3KSfg7kX6+eKD4+PcvTr+h0h8Wr6p/cXOi4N3N28/Pv/vNS9NHny9/uPgdv5v9LUmLG7oPfVoGFKWIOtB0OSKc6Qa0JbUoKQOKUkQdaLocEc50A9qSWpSUAUUpog40XY4IZ7oBbUktSsqAohRRB5ouR4Qz3YC2pBYlZUBRiqgDTZcjwpluQFtSi5IyoChF1IGmyxHhTDegLalFSRlQlCLqQNPliHCmG9CW1KKkDChKEXWg6XJEONMNaEtqUVIGFKWIOtB0OSKc6Qa0JbUoKQOKUkQdaLocEc50A9qSWpSUAUUpog40XY4IZ7oBbUktSsqAohRRB5ouR4Qz3YC2DtTkLwd0FM6mrQP6+J//0/+1+tXzP/zspZfX/w6Rvh35OuwZ9bgEgabLEeFMN6CtAzX5y/57dYDOv4/z49/8zd+ufmfnjI58HfaMelyCQNOPp8WOONMNaOtATdCALtk0oNc40PTjabEjznQD2jpQEwMKiXpcgkDTj6fFjjjTDWjrQE0MKCTqcQkCTT+eFjviTDegrQM1MaCQqMclCDT9eFrsiDPdgLYO1MSAQqIelyDQ9ONpsSPOdAPaOlATAwqJelyCQNOPp8WOONMNaOtATQwoJOpxCQJNP54WO+JMN6CtAzUxoJCoxyUINP14WuyIM92Atg7UxIBCoh6XIND042mxI850A9o6UBMDCol6XIJA04+nxY440w1o60BNDCgk6nEJAk0/nhY74kw3oK0DNaECupkBva6Bph9Pix1xphvQ1oGaXGVAn3xyezx+57O1W398742n3g+6ZGPU4xIEmn48LXbEmW5AWwfa1QPQs8jaye7f+vHvX93zIDa+nd1v/mazv7279qt+fG887aefr958Z/zGU+8HXbIx6nEJAk0/nhY74kw3oK09zZp3REDvj17Y8yD6fUPlO+PXPzt/9PH49W/CjU/ujOeAbr3/HPT/1pWoxyUINP14WuyIM92Atg5UqO9T+B/evPBzkkcG9OHt2WPLH9+79dvljX/+1XgO6Nb7px35OuwZ9bgEgaYfT4sdcaYb0NaBDF1dQO91UN4bvxtuG//yXxa3b94/68jXYc+oxyUINP14WuyIM92Atg5kKAPQ7z64ORq9/Mf2459Nnte/9Ivz88fvT5/h70fodkD/3/nv/tJLf/vHzbvvjH89++eD+VP2Sfde+8fFz7fdP+vI12HPqMclCDT9eFrsiDPdgLb2EmtZAqDf3px9NvSZt5c/nsB5SUAff9C97H6243OtTz7unpo/vL36Sc4OzC33/6S11yG5kh1Pix0NPTgk3y4H9Bh/apcH9Ic3R6/ePX/86RS8iZp/fff8/Mubz3x0uafw373ZvW/p/gTP517cIqgBdfkdT4sdDT04JN9uQGeddU6eTYz74c2pnF2XAHT68PXGh+0Hz06evn+x+TbQAOTqG5U2AV17I9Nxnwj1jXpcgkDTj6fFjjjT/RS+tadZ8y4N6OP3OzO/vfn83Yl3N/4w/yWXAHTyuPP5u90Ppp8ZOD/deAja4xFo15Gvw55Rj0sQaPrxtNgRZ7oBbe1p1rwEQOPXCs0+Y3njHzr8egN62rk5+f3av2Yh6iIDem0CTT+eFjviTDegrT3NmndpQMOXXU5v+eLF2Q9fvXsZQCcot4e1kx80N7+9ufEcfter7H4V/qoFmn48LXbEmW5AW3uaNS8B0PBpzxl6//Fn7TWf/oAuvvfS5Acnq7csm7+/c/19ng/W3v/p94HSA00/nhY74kw3oK09zZqX8RT+7fXf9PGn0weOCYBOHni+vXrLsl1fafTAX4l0xQJNP54WO+JMN6CtPc2al/Eq/Pz1nufvfntzDl8OoGejxStUW16GH7+27Wvd54Duuh90ycaoxyUINP14WuyIM92AtvY0a17K+0Cfn77TaPpgcfo5y8mPv3t/auf99dd9drbzc6Cn899i80Wk8/NH4bstPby9eJy5+JznI383pqsRaPrxtNgRZ7oBbe1H1qKEr0S633310fSb182/EunGn9qP9yN026vwJ7N/yfxB7ObbmCY9+mTi4zuzx5fbAI33x458HfaMelyCQNOPp8WOONMNaGsfsEJ5Xwv/4fLHz/185uZ/udkX0Im904eg8Rn82ktVl+i4l2HfqMclCDT9eFrsiDPdgLYO1AT5HelnjzhHL92cfy39lzf3/ar6fTryddgz6nEJAk0/nhY74kw3oK0DNYEC2r09/0b3V8t1P8rpyNdhz6jHJQg0/Xha7Igz3YC2DtQECujkUefPXnqpfSZgCugre74ctU9Hvg57Rj0uQaDpx9NiR5zpBrR1oCZYQJc9/s3Pv878tx35OuwZ9bgEgaYfT4sdcaYb0NaBmlwBQLM78nXYM+pxCQJNP54WO+JMN6CtAzUxoJCoxyUINP14WuyIM92Atg7UBAzoBX+lR++OfB32jHpcgkDTj6fFjjjTDWjrQE2ogF74V3r078jXYc+oxyUINP14WuyIM92Atg7UBAroxX+lR/+Oexn2jXpcgkDTj6fFjjjTDWjrQE2YgO7xV3r078jXYc+oxyUINP14WuyIM92Atg7UhAnoHn+lR/+OfB32jHpcgkDTj6fFjjjTDWjrQE3+ckBZgm3U56/06N+Rr8OeUY9LEGi6HBHOdAPaSlJGWq+/0qN3R74Oe0Y9LkGg6XJEONMNaCtJGWm9/kqP3h35OuwZ9bgEgabLEeFMN6CtAzVBPoXf66/06N2Rr8OeUY9LEGi6HBHOdAPaOlCTv+z/rx8A0Kf9lR69O/J12DPqcQkCTZcjwpluQFsHaoIEdL+/0qNvR74Oe0Y9LkGg6XJEONMNaOtATZCA7vlXevTsyNdhz6jHJQg0XY4IZ7oBbR2oCRNQ/5UelQJNlyPCmW5AWwdqwgTUf6VHpUDT5YhwphvQ1oGaQAH1X+lRKNB0OSKc6Qa0daAmUED9V3oUCjRdjghnugFtHagJFtBl/is9rnmg6XJEONMNaOtATa4AoNkd+TrsGfW4BIGmyxHhTDegrQM1MaCQqMclCDRdjghnugFtHaiJAYVEPS5BoOlyRDjTDWjrQE0MKCTqcQkCTZcjwpluQFsHamJAIVGPSxBouhwRznQD2jpQEwMKiXpcgkDT5YhwphvQ1oGa9AC0+3syn/q3ZZ4d9KXrBhSliDrQdDkinOkGtHWgJgYUEvW4BIGmyxHhTDegrQM16fsU/oc38/6aTAP6X1GKqANNlyPCmW5AWwdqYkAhUY9LEGi6HBHOdAPaOlCTywN6f3Tyxc3RjY+mX74+eU7/3OwL2GdP4U9Hb3/x4mj0yh8vOggDilJEHWi6HBHOdAPaOlCTDED/6ubs+8X/rvu06PQbz3WAvjS74cLHqgYUpYg60HQ5IpzpBrR1oCYZgLa/beP+6JkPJ//4ovtWyCezb+r5wt3zL+Z/MdzuDChKEXWg6XJEONMNaOtATTIAnf/9RSfTfzx+f+plB+hM1tMLX5E3oChF1IGmyxHhTDegrQM1yQB0+de9ff/P//6tUQB09m3kzy78bvIGFKWIOtB0OSKc6Qa0daAmiYB+91b3SdAloCfT2w3oPlGPSxBouhwRznQD2jpQkwxAm4/f3hyNnnn57/7wvgHtE/W4BIGmyxHhTDegrQM1SQP08fvTV4zWPgd6Mr3HgO4T9bgEgabLEeFMN6CtAzVJA/SHN9trST+8aUD7RD0uQaDpckQ40w1o60BN0gG9P/v6eAN6aNTjEgSaLkeEM92Atg7UJPkp/ONPRwa0V9TjEgSaLkeEM92Atg7UJO9FpPvtJfjnP53+3IAeGvW4BIGmyxHhTDegrQM1yQP0/Mu3RqPnftHe1mRAD416XIJA0+WIcKYb0NaBmvg70kOiHpcg0HQ5IpzpBrR1oCYGFBL1uASBpssR4Uw3oK0DNTGgkKjHJQg0XY4IZ7oBbR2oiQGFRD0uQaDpckQ40w1o60BNDCgk6nEJAk2XI8KZbkBbB2piQCFRj0sQaLocEc50A9o6UBMDCol6XIJA0+WIcKYb0NaBmhhQSNTjEgSaLkeEM92Atg7UxIBCoh6XINB0OSKc6Qa0daAmBhQS9bgEgabLEeFMN6CtAzUxoJCoxyUINF2OCGe6AW0dqMlfDugonE0z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tIA6tys5IkMPDsm3ywEd+k/4aPkRKOphmDrQdDkinOl+BN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egL65JPb4/E7n+266cf3xrN++vnqhx35OuwZ9bgEgabLEeFMN6CtfhYNWz9AOyCjjys3PbxtQK9EoOlyRDjTDWirt2ID1g/QO+PXPzt/9PH49W+23/Rg/MbWjzvyddgz6nEJAk2XI8KZbkBbvSwauF6APrw9e2j543u3frv9pjvjd7d+4JGvw55Rj0sQaLocEc50A9rqY9HQ9QL0XvcA897SyZWbnny8lHWlI1+HPaMelyDQdDkinOkGtNXHoqHrBeid8a9n/wzP1Fdu+vG91//zr8bjf/vZ+gce+TrsGfW4BIGmyxHhTDegrX6EDVsfQBcPMB/enn8SdPWm+WtIHaqTftK69OG6a5sckaEHh+Tb5YAO/Sd8tI4C6IPx+JffnP+3T8aLZ/IG1F2QHJGhB4fk2w1oVpcEdP4+pdWb5p8Q3Xgt6cjPhHpGPS5BoOlyRDjT/RS+1RexITvKI9B5D+L7nKYd+TrsGfW4BIGmyxHhTDegrV6CDdxRAV0+Qu068nXYM+pxCQJNlyPCmW5AW70EG7ijvAo/b0XTaUe+DntGPS5BoOlyRDjTDWirj0VD1/N9oO+u/HPtpicfb9N02pGvw55Rj0sQaLocEc50A9rqJdjAHeUrke40OBeQLjryddgz6nEJAk2XI8KZbkBb/Rkbrl6ATmR8be1r4Vduenh7+jamR79afw0JdMnGqMclCDRdjghnugFtXY6yYer3zUQehW+99PD27HFovGnyRL79ZP1LkY58HfaMelyCQNPliHCmG9DW5Sgbpp7fD/TRJxMf35k9vuwAjTdNfvL34/GtX36z/mFHvg57Rj0uQaDpckQ40w1oqy9iQ+bvSI9SRB1ouhwRznQD2pJalJQBRSmiDjRdjghnugFtSS1KyoCiFFEHmi5HhDPdgLakFiVlQFGKqANNlyPCmW5AW1KLkjKgKEXUgabLEeFMN6AtqUVJGVCUIupA0+WIcKYb0JbUoqQMKEoRdaDpckQ40w1oS2pRUgYUpYg60HQ5IpzpBrQltSgpA4pSRB1ouhwRznQD2pJalJQBRSmiDjRdjghnugFtSS1KyoCiFFEHmi5HhDPdgLakFiVlQFGKqANNlyPCmW5AW1KLkjKgKEXUgabLEeFMN6AtqUVJGVCUIupA0+WIcKYb0JbUoqQMKEoRdaDpckQ40w1oS2pRUgYUpYg60HQ5IpzpBrQltSgpA4pSRB1ouhwRznQD2pJalJQBRSmiDjRdjghnugFtSS1KyoCiFFEHmi5HhDPdgLakFiVlQFGKqANNlyPCmW5AW1KLkjKgKEXUgabLEeFMN6AtqUVJGVCUIupA0+WIcKYb0JbUoqQMKEoRdaDpckQ40w1oS2pRUgYUpYg60HQ5IpzpBrQltSgpA4pSRB1ouhwRznQD2pJalJQBRSmiDjRdjghnugFtSS1KyoCiFFEHmi5HhDPdgLakFiVlQFGKqANNlyPCmW5AW1KLkjKgKEXUgabLEeFMN6AtqUVJGVCUIupA0+WIcKYb0JbUoqQMKEoRdaDpckQ40w1oS2pRUgYUpYg60HQ5IpzpBrQltSgpA4pSRB1oemVEKm8PSS1KyoCiFFEHml4ZkcrbQ1KLkjKgKEXUgaZXRqTy9pDUoqQMKEoRdaDplRGpvD0ktSgpA4pSRB1oemVEKm8PSS1KyoCiFFEHml4ZkcrbQ1KLkjKgKEXUgaZXRqTy9pDUoqQMKEoRdaDplRGpvD0ktSgpA4pSRB1oemVEKm8PSS1KyoCiFFEHml4ZkcrbQ1KLkjKgKEXUgaZXRqTy9pDUoqQM6OS8MS8nRaBTUhmRyttDUouSMqAGlFFlRCpvD0ktSsqAGlBGlRGpvD0ktSgpA2pAGVVGpPL2kNSipAyoAWVUGZHK20NSi5IyoAaUUWVEKm8PSS1KyoAaUEaVEam8PSS1KCkDakAZVUak8vaQ1KKkDKgBZVQZkcrbQ1KLkjKgBpRRZUQqbw9JLUrKgBpQRpURqbw9JLUoKQNqQBlVRqTy9pDUoqQMqAFlVBmRyttDUouSMqAGlFFlRCpvD0ktSsqAGlBGlRGpvD0ktSgpA2pAGVVGpPL2kNSipAyoAWVUGZHK20NSi5IyoAaUUWVEKm8PSS1KyoAaUEaVEam8PSS1KCkDakAZVUak8vaQ1KKkDKgBZVQZkcrbQ1KLkjKgBpRRZUQqbw9JLUrKgBpQRpURqbw9JLUoKQNqQBlVRqTy9pDUoqQMqAFlVBmRyttDUouSMqAGlFFlRCpvD0ktSsqAGlBGlRGpvD0ktSgpA2pAGVVGpPL2kNSipAyoAWVUGZHK20NSi5IyoAaUUWVEKm8PSS1KyoAaUEaVEam8PSS1KCkDakAZVUak8vaQ1KKkDKgBZVQZkcrbQ1KLkjKgBpRRZUQqbw9JLUrKgBpQRpURqbw9JLUoKQNqQBlVRqTy9pDUoqQMqAFlVBmRyttDUouSMqAGlFFlRCpvD0ktSsqAGlBGlRGpvD0ktSgpA2pAGVVGpPL2kNSipAyoAWVUGZHK20NSi5LSAgpNfjkNPZjY9UfE269hfgTqR6CMrj8i3n5BUouSMqAGlFFlRCpvD0ktSsqAGlBGlRGpgNTMjgAAD4tJREFUvD0ktSgpA2pAGVVGpPL2kNSipAyoAWVUGZHK20NSi5IyoAaUUWVEKm8PSS1KyoAaUEaVEam8PSS1KCkDakAZVUak8vaQ1KKkDKgBZVQZkcrbQ1KLkjKgBpRRZUQqbw9JLUrKgBpQRpURqbw9JLUoKQNqQBlVRqTy9pDUoqQMqAFlVBmRyttDUouSMqAGlFFlRCpvD0ktSsqAGlBGlRGpvD0ktSgpA2pAGVVGpPL2kNSipAyoAWVUGZHK20NSi5IyoAaUUWVEKm8PSS1KyoAaUEaVEam8PSS1KCkDakAZVUak8vaQ1KKkDKgBZVQZkcrbQ1KLkjKgBpRRZUQqbw9JLUrKgBpQRpURqbw9JLUoKQNaG1DO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kYE1JeTLANKmF56e7war2AGFHs5KTKghOmlt8er8QpmQLGXkyIDSpheenu8Gq9gBhR7OSkyoITppbfHq/EKZkCxl5MiA0qYXnp7vBqvYAYUezkpMqCE6aW3x6vxCmZAsZeTIgNKmF56e7war2AGFHs5KTKghOmlt8er8QpmQLGXkyIDSpheenu8Gq9gBhR7OSkyoITppbfHq/EKZkCxl5MiA0qYXnp7vBqvYAYUdTl5esXppbeHpBYlZUBRl5OnV5xeentIalFSBhR1OXl6xemlt4ekFiVlQFGXk6dXnF56e0hqUVIGFHU5eXrF6aW3h6QWJWVAUZeTp1ecXnp7SGpRUgYUdTl5esXppbeHpBYlZUBRl5OnV5xeentIalFSBhR1OXl6xemlt4ekFiVlQFGXk6dXnF56e0hqUVIGFHU5eXrF6aW3h6QWJWVAUZeTp1ecXnp7SGpRUgYUdTl5esXppbeHpBYlZUBRl5OnV5xeentIalFSPQF98snt8fidz3betOX+aXv9MVa+nDy94vTS20P9LBq2foD++N542k8/33HTlvtn7fXHWPly8vSK00tvD/VFbMj6AXpn/Ppn548+Hr/+zfabttw/a68/xsqXk6dXnF56e+gSjg1WL0Af3p49tvzxvVu/3XrTlvtbe/0xVr6cPL3i9NLbQ5dwbLB6AXpv/Eb3z3e33rTl/tZef4yVLydPrzi99PZQL8EGrhegd8a/nv3zQQfl+k1b7m/t9cdY+XLy9IrTS28P9RJs4PoA+uTj7qn5w9vzT3Ku3LTl/p+09vv9r//l5Ome7u3XIiKgzjl3JbokoPM3Kq3ctOX+rr0eyMujHpcgTy8ZdHtvxQZM9Ai0a+gztD3qcQny9JJBt/dWbMAMKPZyUuTpJYNu763YgBFfhVdHPS5Bnl4y6PZegg1cz/eBvrvyz/WbttzfGvoMbY96XII8vWTQ7b0EGzjiVyKpox6XIE8vGXT7JRwbrF6APvl4/Nra17qv3LTl/tbQZ2h71OMS5Oklg26/HGXD1O+biTwK323p4e3Z48x40+pPQkOfoe1Rj0uQp5cMuv1ylA1Tz+8H+uiTiY/vzB5fdoDGm9Z+smzoM7Q96nEJ8vSSQbf3RWzIiN+RXh31uAR5esmg26UWJWVAsZeTIk8vGXS71KKkDCj2clLk6SWDbpdalJQBxV5Oijy9ZNDtUouSMqDYy0mRp5cMul1qUVIGFHs5KfL0kkG3Sy1KyoBiLydFnl4y6HapRUkZUOzlpMjTSwbdLrUoKQOKvZwUeXrJoNulFiVlQLGXkyJPLxl0u9SipAwo9nJS5Oklg26XWpSUAcVeToo8vWTQ7VKLkjKg2MtJkaeXDLpdalFSBhR7OSny9JJBt0stSsqAYi8nRZ5eMuh2qUVJGVDs5aTI00sG3S61KCkDir2cFHl6yaDbpRYlZUCxl5MiTy8ZdLvUoqQMKPZyUuTpJYNul1qUlAHFXk6KPL1k0O1Si5IyoNjLSZGnlwy6XWpRUgYUezkp8vSSQbdLLUrKgGIvJ0WeXjLodqlFSRlQ7OWkyNNLBt0utSgpA4q9nBR5esmg26UWJWVAsZeTIk8vGXS71KKkDCj2clLk6SWDbpdalJQWUGY/+cnQRzBYnl6yytuTM6ClLydPL1nl7ckZ0NKXk6eXrPL25Axo6cvJ00tWeXtyBrT05eTpJau8PTkDWvpy8vSSVd6enAEtfTl5eskqb0/OgDrnXM8MqHPO9cyAOudczwyoc871zIA651zPDKhzzvXMgDrnXM8MqHPO9awWoD++N3538cOffr7lhu6HbwxwcMdtn+l//vvx+NY7nw1zgMdrr+m/mkz/X74Z5gCP2J5X/PnD269fv/GKygF667fzH3aX0+oNs+6MryWgF03/p/Gs+a3Xpj2m32vTX/t8529yRdvzin/y8diA9qocoHMbF5fT6g2TntwZX09AL5j+YHzr352fP/p4/NNrxsjF0x/enk3/1fU773td8bP/gBjQXlUD9Nb/OP5198N2Oa3d0J7MXb//I108ffIg5NftJ92t16aLz/qd9rT24e3r9t+Ova746XAD2rNqgP70/+7+TzK/nNZumP63+Jf/ci0BvWD64v9OdxafJLsm7XHWF7/w+gG6x/bJfzv/Z38OtF/lAP38XtNxcTmt3nB+77V/nDyZvZaAXjS96zoCut/0a/hKyl7b74zfuIbTNdUDtHuqurycVm6YdV0B3WP67DneNXsVad/p/3L7un3yYr/tDyZP3w1oz+oB2n2ma3k5rdww67oCusf06ecwrtv4/abfGY9v/eOwB3qE9tg++y+mAe1ZQUDbu5TC5RRvmHVtAb14+vS1+Gv2AHS/6U/+9//p9vjW/zrskea3x/bZp2wMaM8qAjr7T268nMINs64voBdPv33rWj6N3WP6+fmfr99z+Iu335u9/m5Ae1YR0NknfeLlFG6YdX0BvWj6vev3+HPvs97dMtRRHqcLtz+8PTvjBrRnJQGdPmtZuZyWN8y6xoA+ffo/XUc/9z3r59eRkQu3d1+DNe3avYdLUU1AJ89g/o+Vy2lxw6zrDOhTpj+5cw2/lvF8j+nzryG4xoDu3G5AL1dNQCdE/verL8LOb+h+cn0Bfcr0O9fuCWzr4unzb35w/b4Jwp5X/DX8T4eoooBO37Sy8S6WGoDunH7vmvq5x/SHt8e//Ob8yTX8DMaeV7wB7VtVQCf/l1m9nLobZl1vQHdMn36Xia5rtn6Ps/6g+0ZU1+1F+H2veAPat6qATh5vrV5O3Q2zrjegO6Y/GF9/QHef9UfX81uh7nvFG9C+1QLUOecSM6DOOdczA+qccz0zoM451zMD6pxzPTOgzjnXMwPqnHM9M6DOOdczA+qccz0zoM451zMD6pxzPTOgzjnXMwPqnHM9M6DOOdczA+qccz0zoM451zMD6pI6HY1OFj/54c3RC3m/9bc3w2/tHCcD6pKaAPrMR/Of7AT0i3919/Df2oA6aAbUJTUBdPT8XMddgJ4uf8kBGVAHzYC6pKaALpwzoK5EBtQlNQN0/iTegLoSGVCX1Ono2f9z8STegLoSGVCX1ATQPy1eiV8C+t0HNycPTF/54/THZ6NZf/1+x+jiV01+cLL+i88fvz96+8u3RqPnPpoDen80uvEn3SLnLsqAuqSmgE4gbE/iFzR2Zo5Gry5/cnLW/aoJjM/OQLzfbpj/4mf+9fTGCaB/M/3Zs3/qAL1/0346VgbUJTUFdPoYcfbgcg7ohMTp48nvf9cE7Z7CT0B8u7t3/oPpzZOf3vjD+flXb7VbJ4BOXf3uw+4p/Lf209EyoC6pGaDTl5Km+HWATszrnsl3DzoboBMaX2gf0p7yT35+MvuY9sx+8tPpbzUFdMZrA9R+Ol4G1CXVAO2elXeAnnVP0Rdmdi8inXW/6Jl/Hx6Rni1ew2+PODtHu5/bTwfMgLqkGqDT5+EvzAGdP9Jsd0+p7ABtn/O8P3r+/7k5/aCz7sHrXNvFR3cv2U/wfOXNxb3OYTKgLqnOv/bEuxE4+d9QQ3L+KdKTqZsn01faO2eXXnY/XPI7ATS+S985SgbUJTV/ADl7En8BoLN/zvA8nfy6yS97e8vD1VVAb9z0Q1CHy4C6pBbPwKdP4heAvrD+ixqg0+fw396cvWz//N3789eMnvII9Pm77XMDzpEyoC6pBaDTJ/H/Zu2zmMtftHgL/dv3m7HPfHQ6f01+43OgS0BPwovyzlEyoC6ppX/tU5btRff5C+udpafLdyq9cNq91P5v3ly8K7QD8v6ouysCunzbvXOUDKhLaglo+4qi7n2g3UPQ+03HxdfCn42ee3Hx1UftA7e8D3QF0HM/iXe0DKhLKgA6fba9+EqkGx9Obvh0NH8D6DMfPf76vD1Knd0y/cHizfaLr0Q6Od8C6OSG5bdsdg6QAXVJBUCDiouvhZ+/eNTROjV29iumr9SfdB+28bXwq4AuvlDUOUgG1CUVAQ3Ptr/74MUJiS9/2N3xxZTW9li0+4znaXhY2b4b06tfz36yCejq37vk3OAZUOec65kBdc65nhlQ55zrmQF1zrmeGVDnnOuZAXXOuZ4ZUOec65kBdc65nhlQ55zrmQF1zrmeGVDnnOuZAXXOuZ4ZUOec65kBdc65nv3/ZZiixNy9AA8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8" descr="data:image/png;base64,iVBORw0KGgoAAAANSUhEUgAABUAAAAPACAMAAADDuCPrAAABWVBMVEUAAAAAADoAAGYAOjoAOmYAOpAAZrYAv8QzMzM6AAA6OgA6Ojo6OmY6OpA6ZmY6ZpA6ZrY6kLY6kNtNTU1NTW5NTY5Nbm5Nbo5NbqtNjshmAABmOgBmOjpmZgBmZmZmZpBmkJBmkLZmkNtmtrZmtttmtv9uTU1ubk1ubm5ubo5ujqtujshuq+SOTU2Obk2Obm6Oq6uOq8iOq+SOyOSOyP+QOgCQZgCQZjqQZmaQkGaQkLaQtraQttuQ2/+rbk2rbm6rjm6ryOSr5Mir5P+2ZgC2Zjq2kDq2kGa2kJC2tma2tra2ttu229u22/+2///Ijk3Ijm7IyKvI5KvI5P/I///bkDrbkGbbtmbbtpDbtrbb25Db27bb29vb2//b///kq27kyI7kyKvk///r6+vy8vL4dm3/tmb/yI7/25D/27b/29v/5Kv/5Mj/5OT//7b//8j//9v//+T///9sTugwAAAACXBIWXMAAB2HAAAdhwGP5fFlAAAgAElEQVR4nO3d74Nc9Zmm9wIEsYAdmC45/HJmxrtGyWLwJFkTvLNAmLiNNxvbmg30woQgjVlHAqQFqf//F6mq76mqp36pq04/dZ+r+7mvF0aqUotz6xx/qOqqbo3OnXPO9Wo09AE459xVzYA651zPDKhzzvXMgDrnXM8MqHPO9cyAOudczwyoc871zIA651zPDKhzzvXMgDrnXM8MqHPO9cyAOudczwyoc871zIA651zPDKhzzvVMDei3N0eh5/7qw7vSf/0Pb46e+aj3R5+ORs/+Kfx8OuYk/Pzx+6PR20+74/5ov3/94//4s5tb/ni23Hx/tN4LB89yzvVsWEAn3ejvWY8uBejkg1ddnI6Jv90KoNvu2A/Qx79b/vE886+ffrMBdW7ABgf0Mo8ID+9SgM6wej48JpyNCTesALrtjr0Anf7i0Py32X6zAXVuwAYAdAnL4y/fukL/j58I9syLnZCt9l+Dk/grAqBb7tgL0NPJh748e5L+/ezP5+RpN99fJd05p2xQQCeynIofgl6i6aF/seJ9c3J5/GuAbt4xuf3CtSufP13++ey42YA6N2ADA7rxcgu4s8mRrn4KYHLwz90MgkVAt94x+fCVV6F2/GvWnvyfPOVmA+rcgA0N6EICfNNn8B9Nn0ifLG7qHpMubomAbr1j8s8LuTtb/QM56x7z7rjZgDo3YCRAv/tg+uL1K39c3vnFS5MbXr27YGvCxtuPfzd5HvzyR1s/4LsPXpyw9dwrf9h1S3gE+dXPVj74dErc7Dd87udbRWpU3Y/vZJqNCZ+EWAF06x2n888AbB7pvLPtnxXecbMBdW7AhgZ0+RR++S6dV7tf8N1b89fpI6Cn808vbnxAeJ/PjT9uv2UB6PI17e6Dp4DOf/XWz1O2Y1hQuBgzfXNTN2kV0G13nLUdm0e6bPq6+i82//W7bzagzg3V0C8ivT/aEG3+UGv2tstZz/4PS0Bfmr+JZ/MDTsObedrDxI1b5oAuf+85QKfz33p500rzj4yfi2xj7i+eq68Cuu2Ors0jXf0jGd3Y+AKDHTcbUOcGbFBAv//9iwv9zqYPBr+e3Pa7OTun3cPDL5bvCZr+otFf3z3//ustHzB9MDu94fz7T3feMmdw+ntPn71/9Vb8t81umj3ujdqdz49vduDxhfRuzOILlNYA3XLH4uPWjivW4f7MX/2Hry++2YA6N2DDv5H+xoyYKQ8dMd2nGae/sj1n/W7xFUBnS282PyB8lrD74eYtHaDhEwdz5E4Xv/X0dz5ZP+4FgfGTtp2T0w94YeUX7bxj5WDWfrj8d32w+MN55cMLbt54I/1VeVetc9ehwQF9pT1+ipDMXs+JtyyeC58tPz+59QNurD4d3rylA/R0+bhtDnH4OvfTLQxNjru7O7yMNH84fX+0eJF9BdDNO3Yd11rf/37xx3Tjw6febECdG7CBv5nI3628CN51f8plNGfxmDB8AnLjA5olK09wN29pgK541nF5+vRHhcu7w0PfxecjOn03AN24Y9dxbfb4y9+82P6QTp52swF1bsAG+xzo408njyYXbxha+0LvCQMrb1kPr8K/sOsDlje9/A/rXz6+uKX9riu/d/dZxPAGzy2AxhedRgvFF2O65+qbgK7fseu4tvf4y5+NRpufkI03+3Ogzg3YgC8i3b+58ztltDcBLV+fvhjQ6W8Ubuue4W7c0hfQtQd63Ucvx7Tn6puArt9xvnH08Sn6lqYvaW0RcnGzAXVuwIZ8Ff7+aOWNkpcGdPr29MUNJ+3Xrd3SE9D1f1t3fxgze66+BdC1OxZtHumOf3n3qv+Omw2oc0M26NuYzhYUbQqzx1P4zfcaTfq+fdPh8MHxli2Ani0+B3qyesvqUYc315/NX0YKY2bP1bcBunrH04902v21d4Z2x7rjZgPq3JAN++3s3l98hu90/ZFYNCd+R405bRsfED924+2V81ue+iLS/CM2AV39Th6LN0GtP5z+xRZAV++4+Einv3n8peGNV1tuNqDODdmwX4k0ZaE9sIpEte+bseNtTOGl8tUPWFdx2y1zd862vo3pZPnbrQK69s7Q6e87f1P9csz0S99f3ALoyh2Lj187ri2/+fJg5q/jb7nZgDo3ZAN/KefiSXz4tnbd8+XlG+l/eHMLoJsfcLb6mtTJtlue+kb6k+VBrQK6/n2Q5z9fGdO9UL8JaLxj8S9YO67V33z0/OIL5L+8ufy2SztuNqDODRXga+Hn36doNLrxh8ktv5/bMP9Sztn3X98AdPMDpiq2LxaffoHm/IuZVm956pdynnS/8wag6++sn3+F0eqY+zsAjXcs/hDWjmvt3zY5uD/cnb9fqbt/+80G1LkBI3w3phkF8YXuZxdf3bnsZHpTpG3zA862/frVW576zUROut95HdDw1vmu0wXQcczpDkDDHct/w9qRhh7HbzUSviXe1ps3/06kq/IN/p27Bg0N6PJJ/PJLveff4W3+7exGr/xvWwDd8gH/ZfFlTs/8Yvsti9fff5j/3uHb2Z0sD2kF0LONR4ndJ2XXxsxU3gbo8o55m0ca+yJ8uVb4bqfbbjagzg3Y4ICGV+K/mn4749HLy3eWz76h8vSG+ddtrtG28QHf/372LeleXn7Xt7VbwhuYvpy+iei5+A2VT7ofrv1bpke45X2hkxnrY+Zf+r77jqcc6UpffjC7+6Wff33BzQbUuQFTA9qrnW/6dM65AeMCGh4SXupvc3fOuSPFBTR85vHMLzU754BxAZ1+dm/6NqXzrz4YXZW/udM5VyouoCt/cZAfgDrneIEBDX+Fxav20znHCwzo4i9P/7v1v/nXOecIoQF1zjlyBtQ553pmQJ1zrmcG1DnnemZAnXOuZwbUOed6ZkCdc65nBtQ553pmQJ1zrmcG1DnnemZAnXOuZwbUOed6ZkCdc65nBtQ553pmQJ1zrmcG1DnneqYF9L8iox6XIE8vGXS71KKkDCj2clLk6SWDbpdalJQBxV5Oijy9ZNDtUouSMqDYy0mRp5cMul1qUVIGFHs5KfL0kkG3Sy1KyoBiLydFnl4y6HapRUkZUOzlpMjTSwbdLrUoKQOKvZwUeXrJoNulFiVlQLGXkyJPLxl0u9SipAwo9nJS5Oklg26XWpSUAcVeToo8vWTQ7VKLkjKg2MtJkaeXDLpdalFSBhR7OSny9JJBt0stSsqAYi8nRZ5eMuh2qUVJGVDs5aTI00sG3S61KCkDir2cFHl6yaDbpRYlZUCxl5MiTy8ZdLvUoqR6Avrkk9vj8TufxZv+/Pfj8a35TVvunzb0Gdoe9bgEeXrJoNv7WTRs/QD98b3xtJ9+vrzpn2a3jG/9dsf9s4Y+Q9ujHpcgTy8ZdHtfxIasH6B3xq9/dv7o4/Hr38xveTC+9e/OpzfN0Ny8vzX0Gdoe9bgEeXrJoNsvA9lQ9QL04e0Zkz++1x5vTnry8fjX57Obpv/cvL9r6DO0PepxCfL0kkG3X8KxweoF6L3xG90/3+1u+fG97un6nelNm/d3DX2Gtkc9LkGeXjLo9n6EDVsvQO+0h5uT5+1vbN717lPuH/oMbY96XII8vWTQ7X0sGro+gD75uHtq/vD2+ic5Z8/at9z/k9YlDtQ552glAzp78m5AnXMluiSga29UejB7G9Pu+4d+jrA96nEJ8vSSQbf3EmzgUh+BPrh969dPu5952qiXkyJPLxl0ey/BBi4T0Hvd2+gN6JXJ00sG3d5LsIFLfBX+n8bzt336VfirkqeXDLq9j0VD1/N9oO+u/HPakzvj1z5/yv2zhj5D26MelyBPLxl0ex+Lhi7pK5FmX735zdPunzX0Gdoe9bgEeXrJoNt7CTZwvQB98vH4tbWvdb8Xv+59y/2toc/Q9qjHJcjTSwbd3tOwQev3zUQehe+29PD25HFm9+2Xpr2xdn9s6DO0PepxCfL0kkG3XxazIer5/UAffTLx8Z3Z48sZoA/GK4DG+2NDn6HtUY9LkKeXDLr9MpANlb8jPfZyUuTpJYNul1qUlAHFXk6KPL1k0O1Si5IyoNjLSZGnlwy6XWpRUgYUezkpAk3//9RxpssD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DCj2clIEmm5AdYFOe0xqUVIGFHs5KQJNN6C6QKc9JrUoKQOKvZwUgaYbUF2g0x6TWpSUAcVeTopA0w2oLtBpj0ktSsqAYi8nRaDpBlQX6LTHpBYlZUCxl5Mi0HQDqgt02mNSi5IyoNjLSRFougHVBTrtMalFSRlQ7OWkCDTdgOoCnfaY1KKktIA6tys9oM5dOj8Cxf73WBFouh7QoRcP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B0A6oLdNpjUouSMqDYy0kRaLoB1QU67TGpRUkZUOzlpAg03YDqAp32mNSipAwo9nJSBJpuQHWBTntMalFSBhR7OSkCTTegukCnPSa1KCkDir2cFIGmG1BdoNMek1qUlAHFXk6KQNMNqC7QaY9JLUrKgGIvJ0Wg6QZUF+i0x6QWJWVAsZeTItD0yoBW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SUAUUpog40vTIilbeHpBYlZUBRiqgDTa+MSOXtIalFSRlQlCLqQNMrI1J5e0hqUVIGFKWIOtD0yohU3h6SWpRUT0CffHJ7PH7ns7Vbf3zvjfkPxrN++vnqLxj6DG2PelyCQNMrI1J5e6ifRcPWD9AOyHUf74w7QB/eNqBXItD0yohU3h7qZdHA9QP0zvj1z84ffTx+/Ztw45M74zmgD+Y/WGvoM7Q96nEJAk2vjEjl7aFeFg1cL0Af3p49tPzxvVu/Xd7451+NF4DeGb+79QOHPkPbox6XIND0yohU3h7qY9HQ9QL0XgflveDkvfH4l//S3f7k4yhraOgztD3qcQkCTa+MSOXtoT4WDV0vQO+Mfz37Z3ymfu+1f1z8/Mf3Xv/Pk8ej/3b9RSbmaSMpog40vTIilbeHegk2cH0AXTzAfHh75ZOgC0DnryF1zk76SesSB+queXpEOFXefsU7CqAPJk/nvzn/b5+MF8/kDai7oMqIVN5+xbskoKvvU3qw+Nxo++fGa0lDP0fYHvW4BIGm6xEZevGyyttDPSwavKM8Al3+fPV+5mkjKaIONL0yIpW3h3pYNHhHBXT9ESrztJEUUQeaXhmRyttDPSwavLRX4bf9fB1Y5mkjKaIONL0yIpW3h/pYNHQ93wf67so/53WAPvl4B7DM00ZSRB1oemVEKm8P9bFo6PK+Eul8CeadNUgXDX2Gtkc9LkGg6ZURqbw91MeioesF6ETG1za/Fn7lfaC//Ob80a/W72eeNpIi6kDTKyNSeXuoH2HD1u+biTwK343p4e3F49DFU/Z73TdjWv9SpKHP0PaoxyUINL0yIpW3h/oiNmQ9vx/oo08mPr4ze3y5DdDzR38/Ht/65TfrHzb0Gdoe9bgEgaZXRqTy9lA/i4bN35Ee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FTeHpJalJQBRSmiDjS9MiKVt4ekFiVlQFGKqANNr4xI5e0hqUVJGVCUIupA0ysjUnl7SGpRUgYUpYg60PTKiMi3/3fq9vpjkF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0gLq3K7kiAw9OCTfLgd06D/ho+VHoKiHYepA0+WIcKb7E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XLjs64AACAASURBVEw3oC2pRUkZUJQi6kDT5YhwphvQltSipAwoShF1oOlyRDjTDWhLalFSBhSliDrQdDkinOkGtCW1KCkDilJEHWi6HBHOdAPaklqUlAFFKaIONF2OCGe6AW1JLUrKgKIUUQeaLkeEM92AtqQWJWVAUYqoA02XI8KZbkBbUouSMqAoRdSBpssR4Uw3oC2pRUkZUJQi6kDT5YhwphvQltSipAwoShF1oOlyRDjTDWhLalFSBhSliDrQdDkinOkGtCW1KCkDilJEHWi6HBHOdAPaklqUlAFFKaIONF2OCGe6AW1JLUrKgKIUUQeaLkeEM92AtqQWJWVAUYqoA02XI8KZbkBbUouSMqAoRdSBpssR4Uw3oC2pRUkZUJQi6kDT5YhwphvQ1qGcnI7mvfTKH3tw9NUHL04+9rm/6/Ox8wwoShF1oOlyRDjTDWjrUE6WgE565e6OX/XFv9p+z+P3Fx/76o6P3fWhIQOKUkQdaLocEc50A9o6lJMVQEfPb8fudMcdwc9dH7vrQ2MGFKWIOtB0OSKc6Qa0dSgnp6Nn/zT7weOvPpgo+MKOX7RdwbPR6JlffD35wfe/vzkavX3Ih8YMKEoRdaDpckQ40w1o61BOFoCeNw8/2v6Ltio4eQD67Pxzn9/e3P5rDOh+UY9LEGi6HBHOdAPaOpSTCOj0+fzWh6A7FPzhzfDLV36jCz90JQOKUkQdaLocEc50A9o6lJMV9yYidj/76oOb0xfmfz7F76x9jvNk/fbpI9At3n43/SXPtJf044fuzoCiFFEHmi5HhDPdgLYO5WQF0ImIs+fwj383f2Xoxp+igqu3z+756/XHl2eLl+XPDej+UY9LEGi6HBHOdAPaOpST1WfeZ+2loLP2rqTv3uqe0s+fh6/fPnnEOhr91X/4+nzld5g++Pz+d01QP4XfM+pxCQJNlyPCmW5AW4dysg3Qxec2Jz+Y8dcpuHH74n1ML/28Q/Tbm/Nn9WftwawB3S/qcQkCTZcjwpluQFuHcrIB6Mn5+f35i/HTl9n/dL5QcOP28/knRadP6rtPes7v6D5BakD3i3pcgkDT5YhwphvQ1qGcbH0Kv37vhoKrnzn9599Mv5xzimt8Wal9kAHdL+pxCQJNlyPCmW5AW4dysgro6RLQ77/6T1MXNwCNty97/OnsptknRRdNf40B3S/qcQkCTZcjwpluQFuHcrL1VfjzL16MCC4VXLs9NnvwakD7Rj0uQaDpckQ40w1o61BOVgDtvpyovTT00t/8w9erT+HXb19/D+nJ6lvru9/fgO4T9bgEgabLEeFMN6CtQznZ9pVIZ4vvrbQK6PrtK58xneB7MiV247OlBnSfqMclCDRdjghnugFtHcpJBPSLxStBHXrzr0w6nT8wXb19Yubia+G7T5+eLr6avvvVBnS/qMclCDRdjghnugFtHcrJ8rsxffmz7rsxLaE8G20HdHn7aPTKH2Yf/Fb7fnbL7ylyvz08NaD7RT0uQaDpckQ40w1o61BOtn0/0O6p+ldvdW9Omr0p/vHXm7evvGbUHnpOfs2ND9ur8t3T/tmHPjUDilJEHWi6HBHOdAPaOpSTFUC7z3D+8Fb381c+bQ8j749mD043bo/fUflG99R98bXwDePuQ5+aAUUpog40XY4IZ7oBbR3KSfg7kX6+eKD4+PcvTr+h0h8Wr6p/cXOi4N3N28/Pv/vNS9NHny9/uPgdv5v9LUmLG7oPfVoGFKWIOtB0OSKc6Qa0JbUoKQOKUkQdaLocEc50A9qSWpSUAUUpog40XY4IZ7oBbUktSsqAohRRB5ouR4Qz3YC2pBYlZUBRiqgDTZcjwpluQFtSi5IyoChF1IGmyxHhTDegLalFSRlQlCLqQNPliHCmG9CW1KKkDChKEXWg6XJEONMNaEtqUVIGFKWIOtB0OSKc6Qa0JbUoKQOKUkQdaLocEc50A9qSWpSUAUUpog40XY4IZ7oBbUktSsqAohRRB5ouR4Qz3YC2DtTkLwd0FM6mrQP6+J//0/+1+tXzP/zspZfX/w6Rvh35OuwZ9bgEgabLEeFMN6CtAzX5y/57dYDOv4/z49/8zd+ufmfnjI58HfaMelyCQNOPp8WOONMNaOtATdCALtk0oNc40PTjabEjznQD2jpQEwMKiXpcgkDTj6fFjjjTDWjrQE0MKCTqcQkCTT+eFjviTDegrQM1MaCQqMclCDT9eFrsiDPdgLYO1MSAQqIelyDQ9ONpsSPOdAPaOlATAwqJelyCQNOPp8WOONMNaOtATQwoJOpxCQJNP54WO+JMN6CtAzUxoJCoxyUINP14WuyIM92Atg7UxIBCoh6XIND042mxI850A9o6UBMDCol6XIJA04+nxY440w1o60BNDCgk6nEJAk0/nhY74kw3oK0DNaECupkBva6Bph9Pix1xphvQ1oGaXGVAn3xyezx+57O1W398742n3g+6ZGPU4xIEmn48LXbEmW5AWwfa1QPQs8jaye7f+vHvX93zIDa+nd1v/mazv7279qt+fG887aefr958Z/zGU+8HXbIx6nEJAk0/nhY74kw3oK09zZp3REDvj17Y8yD6fUPlO+PXPzt/9PH49W/CjU/ujOeAbr3/HPT/1pWoxyUINP14WuyIM92Atg5UqO9T+B/evPBzkkcG9OHt2WPLH9+79dvljX/+1XgO6Nb7px35OuwZ9bgEgaYfT4sdcaYb0NaBDF1dQO91UN4bvxtuG//yXxa3b94/68jXYc+oxyUINP14WuyIM92Atg5kKAPQ7z64ORq9/Mf2459Nnte/9Ivz88fvT5/h70fodkD/3/nv/tJLf/vHzbvvjH89++eD+VP2Sfde+8fFz7fdP+vI12HPqMclCDT9eFrsiDPdgLb2EmtZAqDf3px9NvSZt5c/nsB5SUAff9C97H6243OtTz7unpo/vL36Sc4OzC33/6S11yG5kh1Pix0NPTgk3y4H9Bh/apcH9Ic3R6/ePX/86RS8iZp/fff8/Mubz3x0uafw373ZvW/p/gTP517cIqgBdfkdT4sdDT04JN9uQGeddU6eTYz74c2pnF2XAHT68PXGh+0Hz06evn+x+TbQAOTqG5U2AV17I9Nxnwj1jXpcgkDTj6fFjjjT/RS+tadZ8y4N6OP3OzO/vfn83Yl3N/4w/yWXAHTyuPP5u90Ppp8ZOD/deAja4xFo15Gvw55Rj0sQaPrxtNgRZ7oBbe1p1rwEQOPXCs0+Y3njHzr8egN62rk5+f3av2Yh6iIDem0CTT+eFjviTDegrT3NmndpQMOXXU5v+eLF2Q9fvXsZQCcot4e1kx80N7+9ufEcfter7H4V/qoFmn48LXbEmW5AW3uaNS8B0PBpzxl6//Fn7TWf/oAuvvfS5Acnq7csm7+/c/19ng/W3v/p94HSA00/nhY74kw3oK09zZqX8RT+7fXf9PGn0weOCYBOHni+vXrLsl1fafTAX4l0xQJNP54WO+JMN6CtPc2al/Eq/Pz1nufvfntzDl8OoGejxStUW16GH7+27Wvd54Duuh90ycaoxyUINP14WuyIM92AtvY0a17K+0Cfn77TaPpgcfo5y8mPv3t/auf99dd9drbzc6Cn899i80Wk8/NH4bstPby9eJy5+JznI383pqsRaPrxtNgRZ7oBbe1H1qKEr0S633310fSb182/EunGn9qP9yN026vwJ7N/yfxB7ObbmCY9+mTi4zuzx5fbAI33x458HfaMelyCQNOPp8WOONMNaGsfsEJ5Xwv/4fLHz/185uZ/udkX0Im904eg8Rn82ktVl+i4l2HfqMclCDT9eFrsiDPdgLYO1AT5HelnjzhHL92cfy39lzf3/ar6fTryddgz6nEJAk0/nhY74kw3oK0DNYEC2r09/0b3V8t1P8rpyNdhz6jHJQg0/Xha7Igz3YC2DtQECujkUefPXnqpfSZgCugre74ctU9Hvg57Rj0uQaDpx9NiR5zpBrR1oCZYQJc9/s3Pv878tx35OuwZ9bgEgaYfT4sdcaYb0NaBmlwBQLM78nXYM+pxCQJNP54WO+JMN6CtAzUxoJCoxyUINP14WuyIM92Atg7UBAzoBX+lR++OfB32jHpcgkDTj6fFjjjTDWjrQE2ogF74V3r078jXYc+oxyUINP14WuyIM92Atg7UBAroxX+lR/+Oexn2jXpcgkDTj6fFjjjTDWjrQE2YgO7xV3r078jXYc+oxyUINP14WuyIM92Atg7UhAnoHn+lR/+OfB32jHpcgkDTj6fFjjjTDWjrQE3+ckBZgm3U56/06N+Rr8OeUY9LEGi6HBHOdAPaSlJGWq+/0qN3R74Oe0Y9LkGg6XJEONMNaCtJGWm9/kqP3h35OuwZ9bgEgabLEeFMN6CtAzVBPoXf66/06N2Rr8OeUY9LEGi6HBHOdAPaOlCTv+z/rx8A0Kf9lR69O/J12DPqcQkCTZcjwpluQFsHaoIEdL+/0qNvR74Oe0Y9LkGg6XJEONMNaOtATZCA7vlXevTsyNdhz6jHJQg0XY4IZ7oBbR2oCRNQ/5UelQJNlyPCmW5AWwdqwgTUf6VHpUDT5YhwphvQ1oGaQAH1X+lRKNB0OSKc6Qa0daAmUED9V3oUCjRdjghnugFtHagJFtBl/is9rnmg6XJEONMNaOtATa4AoNkd+TrsGfW4BIGmyxHhTDegrQM1MaCQqMclCDRdjghnugFtHaiJAYVEPS5BoOlyRDjTDWjrQE0MKCTqcQkCTZcjwpluQFsHamJAIVGPSxBouhwRznQD2jpQEwMKiXpcgkDT5YhwphvQ1oGa9AC0+3syn/q3ZZ4d9KXrBhSliDrQdDkinOkGtHWgJgYUEvW4BIGmyxHhTDegrQM16fsU/oc38/6aTAP6X1GKqANNlyPCmW5AWwdqYkAhUY9LEGi6HBHOdAPaOlCTywN6f3Tyxc3RjY+mX74+eU7/3OwL2GdP4U9Hb3/x4mj0yh8vOggDilJEHWi6HBHOdAPaOlCTDED/6ubs+8X/rvu06PQbz3WAvjS74cLHqgYUpYg60HQ5IpzpBrR1oCYZgLa/beP+6JkPJ//4ovtWyCezb+r5wt3zL+Z/MdzuDChKEXWg6XJEONMNaOtATTIAnf/9RSfTfzx+f+plB+hM1tMLX5E3oChF1IGmyxHhTDegrQM1yQB0+de9ff/P//6tUQB09m3kzy78bvIGFKWIOtB0OSKc6Qa0daAmiYB+91b3SdAloCfT2w3oPlGPSxBouhwRznQD2jpQkwxAm4/f3hyNnnn57/7wvgHtE/W4BIGmyxHhTDegrQM1SQP08fvTV4zWPgd6Mr3HgO4T9bgEgabLEeFMN6CtAzVJA/SHN9trST+8aUD7RD0uQaDpckQ40w1o60BN0gG9P/v6eAN6aNTjEgSaLkeEM92Atg7UJPkp/ONPRwa0V9TjEgSaLkeEM92Atg7UJO9FpPvtJfjnP53+3IAeGvW4BIGmyxHhTDegrQM1yQP0/Mu3RqPnftHe1mRAD416XIJA0+WIcKYb0NaBmvg70kOiHpcg0HQ5IpzpBrR1oCYGFBL1uASBpssR4Uw3oK0DNTGgkKjHJQg0XY4IZ7oBbR2oiQGFRD0uQaDpckQ40w1o60BNDCgk6nEJAk2XI8KZbkBbB2piQCFRj0sQaLocEc50A9o6UBMDCol6XIJA0+WIcKYb0NaBmhhQSNTjEgSaLkeEM92Atg7UxIBCoh6XINB0OSKc6Qa0daAmBhQS9bgEgabLEeFMN6CtAzUxoJCoxyUINF2OCGe6AW0dqMlfDugonE0z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tIA6tys5IkMPDsm3ywEd+k/4aPkRKOphmDrQdDkinOl+BN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DChKEXWg6XJEONMNaEtqUVIGFKWIOtB0OSKc6Qa0JbUoKQOKUkQdaLocEc50A9qSWpSUAUUpog40XY4IZ7oBbUktSsqAohRRB5ouR4Qz3YC2pBYlZUBRiqgDTZcjwpluQFtSi5IyoChF1IGmyxHhTDegLalFSRlQlCLqQNPliHCmG9CW1KKkegL65JPb4/E7n+266cf3xrN++vnqhx35OuwZ9bgEgabLEeFMN6CtfhYNWz9AOyCjjys3PbxtQK9EoOlyRDjTDWirt2ID1g/QO+PXPzt/9PH49W+23/Rg/MbWjzvyddgz6nEJAk2XI8KZbkBbvSwauF6APrw9e2j543u3frv9pjvjd7d+4JGvw55Rj0sQaLocEc50A9rqY9HQ9QL0XvcA897SyZWbnny8lHWlI1+HPaMelyDQdDkinOkGtNXHoqHrBeid8a9n/wzP1Fdu+vG91//zr8bjf/vZ+gce+TrsGfW4BIGmyxHhTDegrX6EDVsfQBcPMB/enn8SdPWm+WtIHaqTftK69OG6a5sckaEHh+Tb5YAO/Sd8tI4C6IPx+JffnP+3T8aLZ/IG1F2QHJGhB4fk2w1oVpcEdP4+pdWb5p8Q3Xgt6cjPhHpGPS5BoOlyRDjT/RS+1RexITvKI9B5D+L7nKYd+TrsGfW4BIGmyxHhTDegrV6CDdxRAV0+Qu068nXYM+pxCQJNlyPCmW5AW70EG7ijvAo/b0XTaUe+DntGPS5BoOlyRDjTDWirj0VD1/N9oO+u/HPtpicfb9N02pGvw55Rj0sQaLocEc50A9rqJdjAHeUrke40OBeQLjryddgz6nEJAk2XI8KZbkBb/Rkbrl6ATmR8be1r4Vduenh7+jamR79afw0JdMnGqMclCDRdjghnugFtXY6yYer3zUQehW+99PD27HFovGnyRL79ZP1LkY58HfaMelyCQNPliHCmG9DW5Sgbpp7fD/TRJxMf35k9vuwAjTdNfvL34/GtX36z/mFHvg57Rj0uQaDpckQ40w1oqy9iQ+bvSI9SRB1ouhwRznQD2pJalJQBRSmiDjRdjghnugFtSS1KyoCiFFEHmi5HhDPdgLakFiVlQFGKqANNlyPCmW5AW1KLkjKgKEXUgabLEeFMN6AtqUVJGVCUIupA0+WIcKYb0JbUoqQMKEoRdaDpckQ40w1oS2pRUgYUpYg60HQ5IpzpBrQltSgpA4pSRB1ouhwRznQD2pJalJQBRSmiDjRdjghnugFtSS1KyoCiFFEHmi5HhDPdgLakFiVlQFGKqANNlyPCmW5AW1KLkjKgKEXUgabLEeFMN6AtqUVJGVCUIupA0+WIcKYb0JbUoqQMKEoRdaDpckQ40w1oS2pRUgYUpYg60HQ5IpzpBrQltSgpA4pSRB1ouhwRznQD2pJalJQBRSmiDjRdjghnugFtSS1KyoCiFFEHmi5HhDPdgLakFiVlQFGKqANNlyPCmW5AW1KLkjKgKEXUgabLEeFMN6AtqUVJGVCUIupA0+WIcKYb0JbUoqQMKEoRdaDpckQ40w1oS2pRUgYUpYg60HQ5IpzpBrQltSgpA4pSRB1ouhwRznQD2pJalJQBRSmiDjRdjghnugFtSS1KyoCiFFEHmi5HhDPdgLakFiVlQFGKqANNlyPCmW5AW1KLkjKgKEXUgabLEeFMN6AtqUVJGVCUIupA0+WIcKYb0JbUoqQMKEoRdaDpckQ40w1oS2pRUgYUpYg60HQ5IpzpBrQltSgpA4pSRB1oemVEKm8PSS1KyoCiFFEHml4ZkcrbQ1KLkjKgKEXUgaZXRqTy9pDUoqQMKEoRdaDplRGpvD0ktSgpA4pSRB1oemVEKm8PSS1KyoCiFFEHml4ZkcrbQ1KLkjKgKEXUgaZXRqTy9pDUoqQMKEoRdaDplRGpvD0ktSgpA4pSRB1oemVEKm8PSS1KyoCiFFEHml4ZkcrbQ1KLkjKgKEXUgaZXRqTy9pDUoqQM6OS8MS8nRaBTUhmRyttDUouSMqAGlFFlRCpvD0ktSsqAGlBGlRGpvD0ktSgpA2pAGVVGpPL2kNSipAyoAWVUGZHK20NSi5IyoAaUUWVEKm8PSS1KyoAaUEaVEam8PSS1KCkDakAZVUak8vaQ1KKkDKgBZVQZkcrbQ1KLkjKgBpRRZUQqbw9JLUrKgBpQRpURqbw9JLUoKQNqQBlVRqTy9pDUoqQMqAFlVBmRyttDUouSMqAGlFFlRCpvD0ktSsqAGlBGlRGpvD0ktSgpA2pAGVVGpPL2kNSipAyoAWVUGZHK20NSi5IyoAaUUWVEKm8PSS1KyoAaUEaVEam8PSS1KCkDakAZVUak8vaQ1KKkDKgBZVQZkcrbQ1KLkjKgBpRRZUQqbw9JLUrKgBpQRpURqbw9JLUoKQNqQBlVRqTy9pDUoqQMqAFlVBmRyttDUouSMqAGlFFlRCpvD0ktSsqAGlBGlRGpvD0ktSgpA2pAGVVGpPL2kNSipAyoAWVUGZHK20NSi5IyoAaUUWVEKm8PSS1KyoAaUEaVEam8PSS1KCkDakAZVUak8vaQ1KKkDKgBZVQZkcrbQ1KLkjKgBpRRZUQqbw9JLUrKgBpQRpURqbw9JLUoKQNqQBlVRqTy9pDUoqQMqAFlVBmRyttDUouSMqAGlFFlRCpvD0ktSsqAGlBGlRGpvD0ktSgpA2pAGVVGpPL2kNSipAyoAWVUGZHK20NSi5LSAgpNfjkNPZjY9UfE269hfgTqR6CMrj8i3n5BUouSMqAGlFFlRCpvD0ktSsqAGlBGlRGpgNTMjgAAD4tJREFUvD0ktSgpA2pAGVVGpPL2kNSipAyoAWVUGZHK20NSi5IyoAaUUWVEKm8PSS1KyoAaUEaVEam8PSS1KCkDakAZVUak8vaQ1KKkDKgBZVQZkcrbQ1KLkjKgBpRRZUQqbw9JLUrKgBpQRpURqbw9JLUoKQNqQBlVRqTy9pDUoqQMqAFlVBmRyttDUouSMqAGlFFlRCpvD0ktSsqAGlBGlRGpvD0ktSgpA2pAGVVGpPL2kNSipAyoAWVUGZHK20NSi5IyoAaUUWVEKm8PSS1KyoAaUEaVEam8PSS1KCkDakAZVUak8vaQ1KKkDKgBZVQZkcrbQ1KLkjKgBpRRZUQqbw9JLUrKgBpQRpURqbw9JLUoKQNaG1DO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mZAUYqoA02vjEjl7fFqvIIZUJQi6kDTKyNSeXu8Gq9gBhSliDrQ9MqIVN4er8YrmAFFKaIONL0yIpW3x6vxCkYE1JeTLANKmF56e7war2AGFHs5KTKghOmlt8er8QpmQLGXkyIDSpheenu8Gq9gBhR7OSkyoITppbfHq/EKZkCxl5MiA0qYXnp7vBqvYAYUezkpMqCE6aW3x6vxCmZAsZeTIgNKmF56e7war2AGFHs5KTKghOmlt8er8QpmQLGXkyIDSpheenu8Gq9gBhR7OSkyoITppbfHq/EKZkCxl5MiA0qYXnp7vBqvYAYUdTl5esXppbeHpBYlZUBRl5OnV5xeentIalFSBhR1OXl6xemlt4ekFiVlQFGXk6dXnF56e0hqUVIGFHU5eXrF6aW3h6QWJWVAUZeTp1ecXnp7SGpRUgYUdTl5esXppbeHpBYlZUBRl5OnV5xeentIalFSBhR1OXl6xemlt4ekFiVlQFGXk6dXnF56e0hqUVIGFHU5eXrF6aW3h6QWJWVAUZeTp1ecXnp7SGpRUgYUdTl5esXppbeHpBYlZUBRl5OnV5xeentIalFSPQF98snt8fidz3betOX+aXv9MVa+nDy94vTS20P9LBq2foD++N542k8/33HTlvtn7fXHWPly8vSK00tvD/VFbMj6AXpn/Ppn548+Hr/+zfabttw/a68/xsqXk6dXnF56e+gSjg1WL0Af3p49tvzxvVu/3XrTlvtbe/0xVr6cPL3i9NLbQ5dwbLB6AXpv/Eb3z3e33rTl/tZef4yVLydPrzi99PZQL8EGrhegd8a/nv3zQQfl+k1b7m/t9cdY+XLy9IrTS28P9RJs4PoA+uTj7qn5w9vzT3Ku3LTl/p+09vv9r//l5Ome7u3XIiKgzjl3JbokoPM3Kq3ctOX+rr0eyMujHpcgTy8ZdHtvxQZM9Ai0a+gztD3qcQny9JJBt/dWbMAMKPZyUuTpJYNu763YgBFfhVdHPS5Bnl4y6PZegg1cz/eBvrvyz/WbttzfGvoMbY96XII8vWTQ7b0EGzjiVyKpox6XIE8vGXT7JRwbrF6APvl4/Nra17qv3LTl/tbQZ2h71OMS5Oklg26/HGXD1O+biTwK323p4e3Z48x40+pPQkOfoe1Rj0uQp5cMuv1ylA1Tz+8H+uiTiY/vzB5fdoDGm9Z+smzoM7Q96nEJ8vSSQbf3RWzIiN+RXh31uAR5esmg26UWJWVAsZeTIk8vGXS71KKkDCj2clLk6SWDbpdalJQBxV5Oijy9ZNDtUouSMqDYy0mRp5cMul1qUVIGFHs5KfL0kkG3Sy1KyoBiLydFnl4y6HapRUkZUOzlpMjTSwbdLrUoKQOKvZwUeXrJoNulFiVlQLGXkyJPLxl0u9SipAwo9nJS5Oklg26XWpSUAcVeToo8vWTQ7VKLkjKg2MtJkaeXDLpdalFSBhR7OSny9JJBt0stSsqAYi8nRZ5eMuh2qUVJGVDs5aTI00sG3S61KCkDir2cFHl6yaDbpRYlZUCxl5MiTy8ZdLvUoqQMKPZyUuTpJYNul1qUlAHFXk6KPL1k0O1Si5IyoNjLSZGnlwy6XWpRUgYUezkp8vSSQbdLLUrKgGIvJ0WeXjLodqlFSRlQ7OWkyNNLBt0utSgpA4q9nBR5esmg26UWJWVAsZeTIk8vGXS71KKkDCj2clLk6SWDbpdalJQWUGY/+cnQRzBYnl6yytuTM6ClLydPL1nl7ckZ0NKXk6eXrPL25Axo6cvJ00tWeXtyBrT05eTpJau8PTkDWvpy8vSSVd6enAEtfTl5eskqb0/OgDrnXM8MqHPO9cyAOudczwyoc871zIA651zPDKhzzvXMgDrnXM8MqHPO9awWoD++N3538cOffr7lhu6HbwxwcMdtn+l//vvx+NY7nw1zgMdrr+m/mkz/X74Z5gCP2J5X/PnD269fv/GKygF667fzH3aX0+oNs+6MryWgF03/p/Gs+a3Xpj2m32vTX/t8529yRdvzin/y8diA9qocoHMbF5fT6g2TntwZX09AL5j+YHzr352fP/p4/NNrxsjF0x/enk3/1fU773td8bP/gBjQXlUD9Nb/OP5198N2Oa3d0J7MXb//I108ffIg5NftJ92t16aLz/qd9rT24e3r9t+Ova746XAD2rNqgP70/+7+TzK/nNZumP63+Jf/ci0BvWD64v9OdxafJLsm7XHWF7/w+gG6x/bJfzv/Z38OtF/lAP38XtNxcTmt3nB+77V/nDyZvZaAXjS96zoCut/0a/hKyl7b74zfuIbTNdUDtHuqurycVm6YdV0B3WP67DneNXsVad/p/3L7un3yYr/tDyZP3w1oz+oB2n2ma3k5rdww67oCusf06ecwrtv4/abfGY9v/eOwB3qE9tg++y+mAe1ZQUDbu5TC5RRvmHVtAb14+vS1+Gv2AHS/6U/+9//p9vjW/zrskea3x/bZp2wMaM8qAjr7T268nMINs64voBdPv33rWj6N3WP6+fmfr99z+Iu335u9/m5Ae1YR0NknfeLlFG6YdX0BvWj6vev3+HPvs97dMtRRHqcLtz+8PTvjBrRnJQGdPmtZuZyWN8y6xoA+ffo/XUc/9z3r59eRkQu3d1+DNe3avYdLUU1AJ89g/o+Vy2lxw6zrDOhTpj+5cw2/lvF8j+nzryG4xoDu3G5AL1dNQCdE/verL8LOb+h+cn0Bfcr0O9fuCWzr4unzb35w/b4Jwp5X/DX8T4eoooBO37Sy8S6WGoDunH7vmvq5x/SHt8e//Ob8yTX8DMaeV7wB7VtVQCf/l1m9nLobZl1vQHdMn36Xia5rtn6Ps/6g+0ZU1+1F+H2veAPat6qATh5vrV5O3Q2zrjegO6Y/GF9/QHef9UfX81uh7nvFG9C+1QLUOecSM6DOOdczA+qccz0zoM451zMD6pxzPTOgzjnXMwPqnHM9M6DOOdczA+qccz0zoM451zMD6pxzPTOgzjnXMwPqnHM9M6DOOdczA+qccz0zoM451zMD6pI6HY1OFj/54c3RC3m/9bc3w2/tHCcD6pKaAPrMR/Of7AT0i3919/Df2oA6aAbUJTUBdPT8XMddgJ4uf8kBGVAHzYC6pKaALpwzoK5EBtQlNQN0/iTegLoSGVCX1Ono2f9z8STegLoSGVCX1ATQPy1eiV8C+t0HNycPTF/54/THZ6NZf/1+x+jiV01+cLL+i88fvz96+8u3RqPnPpoDen80uvEn3SLnLsqAuqSmgE4gbE/iFzR2Zo5Gry5/cnLW/aoJjM/OQLzfbpj/4mf+9fTGCaB/M/3Zs3/qAL1/0346VgbUJTUFdPoYcfbgcg7ohMTp48nvf9cE7Z7CT0B8u7t3/oPpzZOf3vjD+flXb7VbJ4BOXf3uw+4p/Lf209EyoC6pGaDTl5Km+HWATszrnsl3DzoboBMaX2gf0p7yT35+MvuY9sx+8tPpbzUFdMZrA9R+Ol4G1CXVAO2elXeAnnVP0Rdmdi8inXW/6Jl/Hx6Rni1ew2+PODtHu5/bTwfMgLqkGqDT5+EvzAGdP9Jsd0+p7ABtn/O8P3r+/7k5/aCz7sHrXNvFR3cv2U/wfOXNxb3OYTKgLqnOv/bEuxE4+d9QQ3L+KdKTqZsn01faO2eXXnY/XPI7ATS+S985SgbUJTV/ADl7En8BoLN/zvA8nfy6yS97e8vD1VVAb9z0Q1CHy4C6pBbPwKdP4heAvrD+ixqg0+fw396cvWz//N3789eMnvII9Pm77XMDzpEyoC6pBaDTJ/H/Zu2zmMtftHgL/dv3m7HPfHQ6f01+43OgS0BPwovyzlEyoC6ppX/tU5btRff5C+udpafLdyq9cNq91P5v3ly8K7QD8v6ouysCunzbvXOUDKhLaglo+4qi7n2g3UPQ+03HxdfCn42ee3Hx1UftA7e8D3QF0HM/iXe0DKhLKgA6fba9+EqkGx9Obvh0NH8D6DMfPf76vD1Knd0y/cHizfaLr0Q6Od8C6OSG5bdsdg6QAXVJBUCDiouvhZ+/eNTROjV29iumr9SfdB+28bXwq4AuvlDUOUgG1CUVAQ3Ptr/74MUJiS9/2N3xxZTW9li0+4znaXhY2b4b06tfz36yCejq37vk3OAZUOec65kBdc65nhlQ55zrmQF1zrmeGVDnnOuZAXXOuZ4ZUOec65kBdc65nhlQ55zrmQF1zrmeGVDnnOuZAXXOuZ4ZUOec65kBdc65nv3/ZZiixNy9AA8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308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5882" y="3539461"/>
            <a:ext cx="5135060" cy="2979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954633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5575" y="1043960"/>
            <a:ext cx="11879108" cy="1109305"/>
          </a:xfrm>
        </p:spPr>
        <p:txBody>
          <a:bodyPr>
            <a:normAutofit/>
          </a:bodyPr>
          <a:lstStyle/>
          <a:p>
            <a:pPr marL="0" indent="0" algn="just">
              <a:buNone/>
            </a:pPr>
            <a:r>
              <a:rPr lang="es-CR" sz="2400" dirty="0"/>
              <a:t>Veamos ahora dos funciones imprescindibles de las RNA: función de red o transferencia y la función de activación.   </a:t>
            </a:r>
          </a:p>
        </p:txBody>
      </p:sp>
      <p:sp>
        <p:nvSpPr>
          <p:cNvPr id="4" name="AutoShape 2" descr="data:image/png;base64,iVBORw0KGgoAAAANSUhEUgAABpIAAAMfCAYAAADVCERWAAAABHNCSVQICAgIfAhkiAAAABl0RVh0U29mdHdhcmUAd3d3Lmlua3NjYXBlLm9yZ5vuPBoAACAASURBVHic7N13mF1Vvf/x9zcJNYHQSwBBlCog3UuXpqJXmgoWUOy9XwUV6wUvXq/eay8gP0VRFEWwoSJFUEA6gtJ7ryGEGpJ8f3/sPWbPnjMz55w5ZWbyfj3PPNl77bX2+mZKfJwPa63ITCRJkiRJkiRJkqS6Kf0uQJIkSZIkSZIkSeOTQZIkSZIkSZIkSZIaMkiSJEmSJEmSJElSQwZJkiRJkiRJkiRJasggSZIkSZIkSZIkSQ0ZJEmSJEmSJEmSJKkhgyRJkiRJkiRJkiQ1ZJAkSZIkSZIkSZKkhgySJEmSJEmSJEmS1NC0fhcgSZ0WEesCK1aa7s3Me/tVz3AiYm1glUrTA5l5V7/qkSRJkiRJkqQ6VyRJmoyOAS6vfLyjv+UM62MMrvPw/pYjSZIkSZIkSYMZJEmSJEmSJEmSJKkht7aTpMVIRKwEfLTW/KnMnNePeiRJkiRJkiSNbwZJkrR4WYGhW+gdDRgkSZIkSZIkSRrCre0kSZIkSZIkSZLUkCuSJE1G7wA+WLl/rF+FSJIkSZIkSdJEZpAkadLJzDnAnH7XIUmSJEmSJEkTnVvbSZIkSZIkSZIkqSGDJEmSJEmSJEmSJDXk1nbSBBcRzwW2rTTdl5lnNzn2VcDUSlMCJ2fmwibG7gysXWm6MjOvaWbecvwawIHArsBGwGrAUsATwD3AZcBvgd9n5vxm31u+ewdg3UrT1Zl5dYvvWBV4LbBXWd+KwDPA3cAlwKnAHzIzy/7LAS+rvCIz86etzNmghhWAQ4C9gecBMyk+Pw8CFwCnZOZZTbxneeCl5e1qDbq8IiKeGuEVN2fmRSO8fwqwB/ASYAtgnbLWJYHHgUeBO4BbKL6uF2TmP0erW5IkSZIkSVL/Rfk7UEkTVBnonFdpegBYPUf54Y6IDYDrGzzaLjMvaWLem4D1K00vy8zfNTFuFnA0RUDSTJh9K3B4Zv6sib4Dc/wEeHWl6bOZ+Zkmx04BjgA+ASw7Svergbdk5t8iYmNgUJCWmTHKXN8A3lVp+lpmvi8iAvgA8FlguVFqOBt4c2beMsI8mwL/GOU9Izk+M988zLv3B77E4O+FZlwHHNBK+ChJkiRJkiSp99zaTpr4/kax6mPAqhSrQkazxzDte442MCLWZXBwMB84t4lx+1GELYfR/IrI9YCfRsS3y5CnayJiKeCXFEHXaCESwGbAnyNi3w7WMA34CfBlRg+RAHYH/hIRG3WqhmZFxBcoPl+thkhQrPJao7MVSZIkSZIkSeo0t7aTJrjMfCYizgX2qTTvBVw5ytDhAqO9gC+0OPZvmfnYSAMi4jDgewwNsBdS1HoTxRZoKwJbUQRIVW+n+DfrLaPUNhY/ABqFQndTrPq6B5hBEYLsRPF3WQo4CWi4YqcN3wAOrtw/A/ydYqXZtHLudWpjZgEnRcT2mflMg3fOB+4rr6cCq9Se30+xreFw5tQbIuKtwEcb9L2bYvu62ym24VsWWKmsexNg6RHmkSRJkiRJkjTOGCRJk8OZDA6S9qTYbqyhcuu03Yd5vFNELJWZT48wXz1IOnOk4iJiV+BYBodIj1EEVt/OzAcbjNkB+D9g+0rzmyPiwsw8bqT52hERb2NwgANFKPI+4Jf1c6MiYi2Kz/HBwDLAVzpQxr8Dzy6v7wE+DfykHtJFxB7At4ANK81bUoRtX6+/NDOvp1z9ExHrU4R2Vc/NzLnNFlmu3KqHjdcC7xrpfK6IWBLYDTgAOLTZ+SRJkiRJkiT1j1vbSZNDPcjZNSKWGKH/8xm8KuWGyvUyFKttRlLfFm/YICkipgMnMDi4vh14QWYe1ShEAsjMC4Bdgd/WHv1PRKwwSn0tiYgVgWNqzbcDO2TmL+ohUlnfXZn5ahYFKqt2oJSBEOlyYOvMPLbRSq/MPIvic3Nn7VE3V2tV7UmxcmzAg8AuI4VIAJk5LzPPyMx3AWsz+qo5SZIkSZIkSX1mkCRNDlcCD1XupwP/NkL/ehD0ydr9sOckRcSmDD7b5gngwhHmei+wbq3/Ppn5zxHGAFCuinotcFuleSbwztHGtugdDA5GAF6XmbePNjAzjwD+3MFaHgL2zcx7R5n3PuDwWvPzy/Oruu15tfuThwsEh5OZczLz4Q7WJEmSJEmSJKkLDJKkSSAzEzir1rzXCEOqQdEc4OfAzW2MBfhLZs5r1DEipgLvqTV/uZkQaUBmPgocXWt+Q7Pjm/Ta2v1vMvMvLYz/jw7W8l+ZWV9pNJxTgPqWdNt2sJbhrFy7H3KGkiRJkiRJkqTJwSBJmjzqQVLDVUURMY1iW7QBZ2fmAgZvT7fNCNvHtXI+0s7AWpX7BL45Qv/hnATMr9xvFBGz2njPEBGxJrBZrfn4Vt6RmZcAV3WgnAWtzJ2ZTwFX1Jo36UAdo5ldu9+lB3NKkiRJkiRJ6gODJGnyqAc6L4iI5Rr0ewEwo8G46vipwAvrA8sVRruNMm/Vi2r3l2XmPSP0bygz5wJ/rzVv0+p7hrFD7X4h8Mc23vP7DtRyZWbWQ5rR3FK7X74DdYymfrbRThHx+YhYqgdzS5IkSZIkSeohgyRpksjMG4A7Kk31lUcD6ucj/an88yyKFUMDGq1o2hqorlR6GLh8hLLq26zVw6BW1M8MetYY3lVVP+/npsx8vI331MOVdtzQxpj6tnKNwsNO+zNwX63tY8DNEfGZiNixXPkmSZIkSZIkaYIzSJIml/rqoEZnHVUDorsz81qAzHyAwduzjTYW4JzMXDhCPc+u3R8UEfdGxH3lx/3lxwPlx4Plx0Plx8MRMTsiZgN719614gjztmL12n2z5xPVtTuu6uE2xjxTu5/agTpGlJlPAh9u8GgW8Gngr8BDEfHbiPiEwZIkSZIkSZI0cfmLPWlyORM4rHI/KAyKiGUZvJXbnxjsTGCL8nrjiFgrM++qPG/lfCSAlWr308uPTlimS++pr/BpVrvjquaP3mV8yMwTI2Im8L/Akg26LA+8tPwAmBMRvwC+m5l/61GZkiRJkiRJksbIFUnS5FIPdjaLiOqKm50Y/Ev/ev/6/b+Co/L8m51G6V83EcPqHL1LR8dNWJn5TYqtAU8Enhql+0zgTcCFEXFaRKzW7fokSZIkSZIkjd1E/CWvpGFk5j0RcQ2wSaV5T+DHleuqehB0LsWqmIF/G/YCTiivd2Dw6p27MvO6UUp6iiJAGHACcPooY5r1jw69px6AzGzYa3TtjpvQMvNG4JCIeDfF9oN7ALtRfA/GMMP2BbaKiJ0y845h+kiSJEmSJEkaBwySpMnnTJoLkq6tbVtHZs6NiIuAHRv0b3VbO4CHGHwG0X2ZeVIT43rp/tr9Wm2+Z9ZYC5nIMnMO8PPyg4hYmeL76EXA/sDatSHrAD8EXti7KiVJkiRJkiS1yq3tpMmnHvDsBRARKwBbj9CvUfusiBgIpdoJkm6p3W/axJheu6Z2v0FEtHP+0vM7UcxkkZkPZeavM/O9wHrAq4B7a912i4ithwyWJEmSJEmSNG4YJEmTzznAwsr9syLiuRQrP6o/838aZvyQc5IiYjlgu1r7WU3UcnHtfveIWLqJcb10Ye1+CsX2bK3auwO1TEqZuSAzfw4cQLF1YpWfN0mSJEmSJGkcM0iSJpnMfAS4tNa8F4NXFC2gCJwauQB4ojZ2VwZvhXldZt7ZRDm/r90vCxzUxLieyczbgWtrzW9s5R0RsTmwTceK6q7HGrS1swKrZZl5IXBVrXmx3hJQkiRJkiRJGu8MkqTJaciqIgYHSZeWgdMQmTkPOK/S9EKKc26qmlmNBHARQ7eOO3Icrkr6ae3+wIjYtoXx/93JYrpsToO21Xo4/221+/oKJUmSJEmSJEnjiEGSNDnVg6SXAJuM8Hyk8TOBN43y/oYyM4Fjas0bAN+LiGjmHY2UW+110jeAudUpgBMjYvUmavkYxed3QsjMp4H6arItW3lHu5//8mteP0vqrnbeJUmSJEmSJKk3DJKkyemvwNOV+xm158OdjzSgHhRVxy8Ezm6hlh8Bf6m1vRY4LSJWbPYlETE1IvaJiLOAI1qYf1SZ+QDw6VrzhsBfI2LPBkOIiBUi4tvA58umhztZU5ddUrv/QEQs38L4X0TEzyJixxbn/STw7Frb71p8hyRJkiRJkqQemjZ6F0kTTWY+GREXUGxLV/cUcP4or7iCIhhZqdGzzGw6NMnMhRHxGopw61mVRy8HbouIY4HTgAvLbfUAiIhpwEbAVuXfYz9glfLxBc3O34L/o9j+72WVtucAf4qIa4E/A/dQhGobAXsDA1v0PQN8GPh/XairG34K7F+53wa4JSL+BNzA0HOUrszM0yv304BXAa+KiJuAkyg+P5dl5kPVgRGxJLAz8H5g39p7f5WZ9fOpJEmSJEmSJI0jBknS5HUmjYOkv2TmUyMNLMOfs4FXDPPelmTmnRGxB8VKqPUqj5YDPlR+LIyIR4HHgeXLZz2TmRkRBwO/AvaoPd64/GhkAfBG4LJa+9MN+o4XpwCXUgRIA1YCDhqm//HA6cM8ew7wifKDiHiEIoR8guJruDYwtcG4m4G3tVq4JEmSJEmSpN5yaztp8hou8Gk2CBrr+EEy8yaK4OLHw3SZAqwArMXIIdJC4N52ahhNZj5Ocd7RFylWGY3mVuDFmXkiQ2uur+oZN8qVX/sz+sq0dqwArA9sBqxL4xDpfGDnzLyvC/NLkiRJkiRJ6iCDJGnyuhiY26B9tPORBjQKjOYB57VbUGY+nJmvA3YEfkGxzV4zBub9GLBuZn6t3RpGk5nPZOZHKc5I+gzF+U4PAPOBJ4GbKLaGew2wYWYOfJ5Wrr3qgW7V2AmZeSfFlnN7A9+m2HrwLpoLwN4EvJfifKNHWpj2YuD1FCHSPS0VLEmSJEmSJKkvIjP7XYOkxVRELAvsQHEO0jrATIoVLHMpAoobgWspzmV6ol91NiMijgT+s9J0ema+tF/19EpEBMWZUZsDGwCzKM6RmkLxdXwIuBq4JDNv7ledkiRJkiRJktrjGUmS+qYMh86kze3yxpm9a/dX9KWKHsviv0a4tvyQJEmSJEmSNMm4tZ0kjVFEbAbsWms+qx+1SJIkSZIkSVInubWdJI1BREwFzqU492nAvcDambmgP1VJkiRJkiRJUme4IkmSShFxSETsOHrPf/WfAZzM4BAJ4MuGSJIkSZIkSZImA4MkSVpkZ+CvEXFxRHwkIp4fEUPOkouIjSPicOB64IDa46uBr/SgVkmSJEmSJEnqOre2k6RSRHwbeHut+UngPuAxYFlgFWD5YV5xP7BLZl7ftSIlSZIkSZIkqYeG/Jf2kqRBlgHWa6Lf5cBBmXljd8uRJEmSJEmSpN5xaztJWuTE8uOBFsZcTbGKaTtDJEmSJEmSJEmTjVvbSVIDEbE+sCWwATALWBpYAphHsdXd9cAFmXlz34qUJEmSJEmSpC7reZAUEVOALWrN/8jMZ3paiCRJkiRJkiRJkkbUjyBpOsWh9VXrZOadPS1EkiRJkiRJkiRJI/KMJEmSJEmSJEmSJDU0rd8FqP8iYmXgI7XmT7rdoCRJkiRJkiRJize3thMR8VzghlrzjMx8vB/1SJIkSZIkSZKk8cGt7SRJkiRJkiRJktRQP7a2ewJYs9Z2fx/qkCRJkiRJkiRJ0gh6HiRlsZfevb2eV5IkSZIkSZIkSa1xaztJkiRJkiRJkiQ1ZJAkSZIkSZIkSZKkhnq+tV1ETANeWWs+LTOfHGHMusAOlaaHMvOMyvMlgFcALwe2BFYB5gMPAVcBvwJOycxnWqz1IAaHbadn5pzyWQB7AwcC2wKzgCWA2cB1wOnAiQP9W5jz34EZlaZzMrOlrQAj4qXA8pWm8zLzrlqfmcA+5e0aDV7zyoh4eoRpbsrMi0eoYQqwRznH5sA6wExgSeBx4FHgDuAW4DLg/My8ZqS/lyRJkiRJkiRJ6q0ojizq4YQR04HHas3rZOadI4w5FDih0nRxZm5fPnsZ8E3gWaNMfT3wtsz8cwu1zqMIhwZskZlXRcS2wPeALUZ5xWzgI5n5vRbmvAVYr9K0T2b+vtnx5TuuATauNB2QmafW+mxGEbK167jMfOsw8x8AfAl4dovvvJai1mvHUJckSZIkSZIkSeqQCb21XUT8B/BrRg+RADYE/lCu+BnLnPsA5zF6iASwInBcRHy3XKEz6UXEF4FTaD1EgiL8Wr2zFUmSJEmSJEmSpHb1fGu7TomINwJfrDQlcA1wN8W2ds8CNq0NWwr4UURsNtIKqBFsQrESaelK26UUK3sepdi+bTdgpdq4twJPAu9vY85umQ/cV15PpdgOsOp+is/pcIZs2RcRbwf+o0Hfuyk+T3cATwDLUnyONqL4Gi3VSuGSJEmSJEmSJKk3JmqQtA7wjfL6CYpt1L5ZP0soIjYCvg7sVWmeCXwBeF0b836NRecXnQO8NTNvrM25BHBYWdNylUfvi4gzMvM3bczbceX2cWsARMRzgRtqXdbPzMebfV9ELA0cU2u+BnhXZp4zwrglKcK3A4FDmp1PkiRJkiRJkiR130Tdbm0NYBngAWC3zPxUPUQCyMzrgJcCZ9UevSIiVmxj3tXKP38G7FkPkco5n8nMY4HdGXoW1NciYrKuvtkLWKFy/wCwy0ghEkBmzsvMMzLznRQB4VjObZIkSZIkSZIkSR00UYMkgIXAazLzkpE6ZeYzwNsYvE3bUsCL2pz3WuCQzFw4yryXAu+pNa8HHNrmvOPd82r3P8vMh1p5QWY+kpkPd7AmSZIkSZIkSZI0BhM5SDolM89spmNm3gT8pda8XZvzHlGGU804AagHXYe1Oe94t3LtfsgZSpIkSZIkSZIkaWKZyEHSsS32v7B2v0kbc94LNH3GUWYmcFyteYc2t9Ub72bX7nfpSxWSJEmSJEmSJKljJmqQNJ+hK4xGc3Ptfvk25v1NZi5occxptfspwI5tzD3eXVm73yUijp7EZ0JJkiRJkiRJkjTpTdQg6a7MfKLFMY/W7me0MW89LBlVZt4L3F9r3qKNuce7sxn69/w4cHNEfCYidoiIqX2oS5IkSZIkSZIktWmiBkn1bdSaUT/XqJ1Q46Y2xjQat1ab7xm3MvNJ4D8aPJoFfBo4H3goIn4bER8vg6VpPS1SkiRJkiRJkiS1ZKL+Ir8eCvXKnDbHPVK7b2c11LiXmT+MiOWB/wWWaNBlJvDS8gNgTkT8HPhuZl7UozIlSZIkSZIkSVKTJuqKpH55ss1xT9XuJ2qAN6rM/AbwPODHDP17180E3gz8LSJOjYhVu12fJEmSJEmSJElqnkFSa5br0Lh+rajqicy8ITNfB6wBHAR8G7gGyBGG7QdcEhFr96BESZIkSZIkSZLUBIOk1qzUoXEPj7WQUSzT5fc3JTPnZObJmfnOzNwUWJUiMPo6cFeDIc8CTuhljZIkSZIkSZIkaXgGSa3ZpNUBERHARrXm20YYMq92304otHIbY7ouMx/KzF9l5nuBdSlWK91X67Z7RGzZ++okSZIkSZIkSVKdQVJrtm1jzCbA9FrbpSP0n1u7b2kVVESsB8xoZUw/ZOaCzDwZOBBYUHu8dx9KkiRJkiRJkiRJNQZJrdknIlo9J+mg2v0TwMUj9H+odl9fzTSadkKYxxq09WR7vMw8H7i61jyrF3NLkiRJkiRJkqSRGSS1Zhng7c12jogZwNtqzb/NzPr2dVVX1O73amG+qcAHmu1fMadB22ptvKdd9a3+5vdwbkmSJEmSJEmSNAyDpNYdGRHrNNn3P4E1a23fHmXMBbX7rSJilybnOwrYtMm+/5KZTwJ315pbOqeojZVaA+MC2KLWfFc775IkSZIkSZIkSZ1lkNS6mcAfIqIeEA0SEe9g6OqgszPzrFHefzrwcK3texGxxghzRUR8GjhilHeP5JLa/QdbDId+GRE/jYgdWpz308B6tbbftfgOSZIkSZIkSZLUBdP6XcAEcwGwA7AJcFUZ3vwsMx+Af62u2QH4IPDK2tgngXeMNkFmPh0R3wE+VmneALgsIo4CTgXuofjazQL2BN7LohVE1wDLAuu2+Hf7KbBv5X5b4JaI+BNwI0PPUboiM39fuZ9GcR7UQRFxE3AS8GfgsswcdO5TRCwJ7AK8H3h57b2nZub1LdYuSZIkSZIkSZK6IDKztxNGTGdoKLFOZt45wphDgRMqTRdn5vYtzvsq4GeVpqsys76lWn3MPGCJStPOwLEUQdKABO4DHgXWpghx6hYCr87Mk5usdVngKmD9YbospPFqstnATsApwMaV9gMy89RR5lwSuBDYqpkageMy862V8ecAuw3T9xGKVVZPAMtRfJ6mNuh3E7BjZt7fZA2SJEmSJEmSJKmL3NquNY8CLwGurbQFsAawIY1DpCeAg5sNkQAy8wngxcCtw3Rp9HW7G9grM69pdp7anPOA/Rh6RlMnrEARim1GsVKqUYj0V2BnQyRJkiRJkiRJksYPg6QWZebtFNu+fRGYO0r33wFbZebP25jnRmB74LvAghG6zgOOA7bIzMtanac25x0Uq65eBHyHIty5i6EryBo5jGKLvd9RrEBq1kXAocAumXlvK/VKkiRJkiRJkqTu6vnWdhNJg63ttsjMqyrPpwN7UwRLs8q+s4HrgN9n5k0dqmMVipVQWwCrUKzoeQC4vJznoRGG91x5VtTGwOYU5zutCcygCC7nAg8C/wAuycyb+1WnJEmSJEmSJEkamUHSCEYLkiRJkiRJkiRJkiazaf0uQJL6JSKWBzYqP9YAlgeWK/8cuJ5KsZLu0fJj4PohitWH13m2lyRJkiRJkqTJyiBJ0mIhImYBewA7UWy9uBHFtoudePcjFKHStRTnfp2Vmdd24t2SJEmSJEmS1E9ubTcCt7aTJq6IWBHYnSI82pMiPOqlu4GzgDMpgqXbezy/JEmSJEmSJI2ZQdIIDJKkiSUilgJeDrweeAmDf36H8zBwPXALMIdFW9gNfCxg0VZ31Y+1KVY1zWqyvAuAE4CfZubsJsdIkiRJkiRJUl8ZJI3AIEmaGCJiR4rw6CBgxWG6JXA1cDZwBcVWdNdn5oNjnHsGsGH5sRnwQmB7hg+x5gG/pgiVfpeZ88cyvyRJkiRJkiR1k0HSCAySpPErIgLYD/g4sN0w3W4F/kixxdzZmXl/j2qbDuxKsa3eXsCWw3S9Dfgi8L3MfKoXtUmSJEmSJElSKwySRmCQJI0/ETEVeDXwMeB5DbrMBn4GnJCZ5/eytuFExIbAocAhwHoNutwHfBn4VmbO7WFpkiRJkiRJkjQig6QRRMRxwLRK05GZeWe/6pEWdxGxP/AlYP3ao6TYLu4HwG8yc16va2tGuYpqZ4pt+F4HLFPrMhs4GviKW95JkiRJkiRJGg8MkiSNexHxHOBrwD61R/OBHwPHZOY1PS9sDCJiNeADwLuB5WuPrwbelZnn9bwwSZIkSZIkSaowSJI0bkXE0sARwOHA0pVHTwHHA1/MzFv7UFrHRMRM4D3A+4FVa49/CHwkM+/reWGSJEmSJEmShEGSpHEqIl4AnAg8p/boZ8AHM/Pu3lfVPRGxLPBJ4MMMPpttDvCezPxRXwqTJEmSJEmStFgzSJI07kTEB4EvMDhQuQl4d2b+oT9V9UZEbAp8C9i19ug44H2Z+WTvq5IkSZIkSZK0uDJIkjRuRMQKwPeB/SrN8yhCpc9n5lP9qKsfIuIw4IvAKpXmvwMHZeZ1fSlKkiRJkiRJ0mLHIEnSuBAR21FsW7depflm4ODMvKQvRfVZRKwJ/Bh4YaX5MeBtmfmTvhQlSZIkSZIkabEypd8FSFJEvBz4M4NDpJ8DWy+uIRJAZt4D7AV8DlhYNs8AfhwRH+9bYZIkSZIkSZIWG65IktRXEfFm4DvA1LLpaeBDmfnN/lU1/kTEnsCJwOqV5q8B70//IZckSZIkSZLUJQZJkvomIo4E/rPS9CDwssy8qE8ljWvlVnenA8+vNJ8EvCEz5/WnKkmSJEmSJEmTmUGSpL6IiC8DH6w03Qa8ODOv61NJE0JEzAROA3arNJ8B7JuZT/WnKkmSJEmSJEmTlWckSeq5iPgEg0OkfwA7GSKNLjPnAC8BTq007w2cFBFTG4+SJEmSJEmSpPYYJEnqqYh4C3BUpekCYJfMvKtPJU045cqjVwLHV5r3A77dn4okSZIkSZIkTVZubSepZyJiP+AXwMDKmSuA3TLz0f5VNXFFRAAnAq+pNB+dmUf2qSRJkiRJkiRJk4xBkqSeiIhdgD8CS5dNNwI7Z+Z9/atq4ouIJYDfAC+qNL8vM7/Wp5IkSZIkSZIkTSIGSZK6LiLWpFh9tFrZdA/FmUi39K+qySMipgNnAduXTQuAPTLz3P5VJUmSJEmSJGkyMEiS1FURMRX4E/DCsulRipVIV/WtqEkoIlYBzgc2KJvuBrbMzAf6V5UkSZIkSZKkiW5KvwuQNOl9ikUhEsDbDZE6LzMfBF4FPFU2zQJOKM9RkiRJkiRJkqS2GCRJ6pqI2BM4stJ0bGae1K96JrvMvBL4QKXpJcDhfSpHkiRJkiRJ0iTg1naSuiIilgOupVgZA3A1sH1mPtm/qhYPEXEScHB5Ox/YtgyZJEmSJEmSJKklrkiS1C2fZVGI9ARwsCFSz7wVuLG8ngZ80y3uJEmSJEmSJLXDIElSx0XE5sB7K02fyMx/9quexU1mzgXeAAwsOd0ROKxvBUmSJEmSJEmasNzaTlJHlStfzgV2LpuuBLbJzAX9q2rxFBHHAm8pbx8ANsrM2X0sSZIkSZIkSdIE44okSZ32ehaFSAm80xCpb44AHiqvVwU+38daJEmSJEmSJE1ArkiS1DERsSxwK0VoAXBcZr61fxUpIt4MHFfeLgS2zswr+1iSJEmSJEmSpAnEFUmSOuntLAqRZgOH97EWFY4HLiyvpwAf72MtkiRJkiRJkiYYgyRJHRERSwIfrjR9JTMf7lc9KmSx7PQzlaZXRsSGfSpHkiRJkiRJh6qM4AAAIABJREFU0gRjkCSpU94ArFVePwZ8tY+1qCIz/wBcWt5OwZVikiRJkiRJkppkkCRpzCJiKoPDiW9l5ux+1aOGPl+5PjQi1ulbJZIkSZIkSZImDIMkSZ3wCuA55fVTwJf6WIsa+yXwz/J6CeCDfaxFkiRJkiRJ0gRhkCSpEw6rXH8/M+/rVyFqrDwr6b8rTYdExLR+1SNJkiRJkiRpYjBI6rCI2Dgi3h8RP4+IWyPi8Yg4NSKWa2Ls6yPi4oh4IiJuiYi39KJmaSwiYg3gRZWm4/tVi0Z1MjC3vF4VeEkfa5EkSZIkSZI0AUTxH6mrXRERwC7A/uXHs4fp+o3MfM8w71gG+BFwYO3RAmC9zLyzQ+VKHRcRH2LRVnbXZOamXZxreWBD4NJs8x+viFgpMx9uof/6wFLAte3OOZ5ExP9j0QqykzPzoD6WI0mSJEmSJGmcc0XS2O0MfAuYCXwZOJTiv/qve2MZGA0SEUsDpzE0RAKYyqJzZ6Tx6vWV6xM69dKImBIRG0TEqyLiSxFxCfAwcDHQ1mq9iDgAuLHJvtMi4ufATRRnC/0jIjZoZ95x5geV630jYoW+VSJJkiRJkiRp3HNFUhdExBTg78Dzao/2zcxfV/oFcAqwL3Aq8AiwH7By2eVh4DmZ+UjXi5baEBGbAVeVtwuBdTuxgi4i/kAR0i47TJfzMnPXFt85E7gGWBNYITPnjNL/UIYGYy3PO96U/+7cAqxbNr01M4/rY0mSJEmSJEmSxjFXJHVBZi4EGv1idpfa/ZEUwdGbM/MVmflmYB2KVU1HANsYImmce3Hl+pwObsP4KmB1ii3l3kARUlXt0GiF3yi+QBEiAazRRP/HGrTtHBHTW5x3XCm35zux0vTi4fpKkiRJkiRJkkFS9/ymQdsOAxcRsQ/wGeDjmfn9gfbMfDIzf5SZX8jMW7tdpDRGe1au/9Cpl2bmo5n5WGbOy8wTgNNrXaYB2zT7vojYGXhbpWn1JoadxtC/U5RzT3TVv9fu5SolSZIkSZIkSRrCIKlLMvNGoL46Y6uImBoRKwPHA+dQrJKQJpyIWAKobvN2Vhen+22Dts2aGRgRSwLfpQiBBowaJJUrC18DXFdpvne0LfEmiAuBJ8rrlYEt+1iLJEmSJEmSpHHMIKm7zqvdTwc2Br4OLA28IT2kShPXCyi+p6E43+uyLs51cYO2jZscewSwSa2tmRVJZOZsim32BnRs1VU/ZeY84K+Vpj2H6ytJkiRJkiRp8WaQ1F1/adB2NPBq4GMdPE9G6odq+PDncgVPt/yDoeckPWe0QRGxEfBxiqCrqqkgCSAzrwLuLm9/1Oy4CaC6gswgSZIkSZIkSVJDBknd1ShI2g+4iGKrLWki69W2dmTmk8CNteb1RxpTnvvzHeAMhtbXdJBUbuG3InADcGaz4yaA6udkZ89JkiRJkiRJktSIQVJ3XQ3Uz1NZALyjy6s3pF7YtHLdaOu5TvtH7X7dUfq/CdgR+DBwX+3ZGi3MuyewDPBfk2wryiuA+eX1DOBZfaxFkiRJkiRJ0jhlkNRFZVh0fq15AXBlH8qROiYilmdwGHNdD6a9qXY/PSJmNuoYEasDXwS+kZnXA/fWujS9Ign4BMVqqMm0rd3AOUm3Vpo26lMpkiRJkiRJksYxg6Tuq29vtyTw7H4UInVQNXR4MDMf7sGc9a3tANYcpu//UZyp9Nnyvr4iqakgKSJeBuwMHJ6ZzzQzZoKpBoAGSZIkSZIkSZKGMEjqvkbnJG3XjYkiYpmIeEFEvK4b79f4FxGrR8Q6PZiqGjr0YjUSDF2RBA2CpIjYB3g18KnMfKRsbjlIiojpwNeBczLzlBZrnSiur1wbJEmSJEmSJEkaYlq/C1gMNFox8QLgpLG8tPwl95bA1sA25Z+bAlMpzmY6cSzvH2XumcD25ZxrAlcBlwFXTLIzZCai+4HvRMROwOnlx3nlNmadVA0drh+2V2fd1aBtUCBU/lx8i+I8pe9UHtWDpKUjYvnMfHSE+Y4BZgH7tFHrROGKJEmSJEmSJEkjMkjqooiYBXyzwaOdx/jetwGHAk8BmzN0dUWjVVAdERGvBb4BrFA2JRDl9TkR8abMvKVb82tkmZkR8XaK77sPlx9PRMQZlMFSZt7egameVbnuVZB0f4O21Wr3nwPWBV6cmQsq7fUgCYoznhoGSRGxK/Bu4KjMvLaNWgfeszSwBYvC3qMz89Z239cF1e0CnzVsL0mSJEmSJEmLLYOkLomIAL4PrARcQbF6aMBWETEjMx9r592Z+V3gu+U8SwHnU/ySesAf23nvaCLiB8DrKc6e+Vdz5XpX4B8RsV9mntGNGjS6Mkx6F0XI905gWeDfgf0AIuIa4LfA74C/tHn2z/KV64fGVnHTHgbmM/jfrX8FSRGxNfB+4DeZWf8ZaBQkrU6DECwiVgJ+RLHS7qhmiytDo22ArRi8SnCg3gQ+0uz7ynduCXyG4nP8ucy8rZXxTZhduV5+2F6SJEmSJEmSFluekdQ97wP2pjhj5TO1Z1OBHToxSWY+TREkDZgPnNWJd1dFxKEUIRIM/30zBVgKOCEiVhimj3qg3GLw3RTbvEHxPTdgI4qVSmcBsyPilIh4a0Ss3cIUy1Wu546p2CaVf6cHas2rAETEVOBYipDzww3GPg7Ug9vhzkn6AcVqpde3uCXgs4GXU4THjwPPYXDodWXlzKZmnUYRAL4J+EWLY5tRXZH1r69pRHwqIp7XhfkkSZIkSZIkTTAGSV1Q/gL2GOBy4D+Acxm8igdgtw5O+W+V679l5pwOvntghcbXGPp3aGQKxS/oj+lkDWpdgzBpwBQWrSSbDuxLscLtjoi4OiK+EBEvjIglRnh9dfVKT4KkUv17eyCwfD/FCqBvZeZwW+3VVyUNCZIi4kMUq7c+nZlXtlJYZl6TmUdk5ucy8z3AB2pdWlopWJ5FVt1ubpuIWLGVdzShGiRNj4ipEbE/8Fngsog4MiJcuSpJkiRJkiQtxvwFYYdFxJLAicAzwMHliqGnI+LvDN7eriNBUkSszOBt7f7QiffW7ADMbKF/AK+IiO93oRa17ocUocmBwzyvrlbahGI7to8Cj0XEH1l0ttJdlX79CpLqZxqtGBHrUpyNNKf8czj3UawSGjAoSIqIF1AEoOcAXxhzpUM/Ly39bGbmnIi4nUVh0s2ZOXukMW2ofz5XplhFCbAk8J/AgeXZZ1d0eG5JkiRJkiRJE4BBUucdBTwfeG1m3lBp/zODg6TtI2KZzHyy/oKIeCPw68x8sIn59mLwyrJunI+09ehdhlgFuKDThajrqt9LMyi2VTsQICKuZtHZSj3f2m6YuVagWHE1HfhYZo50XtOwK5IiYlXgZIrt7w7NzGZW341mp8r1E8Bf2njHqynCsbm0eL5SMzLzqYh4BhhYfbYU8CrgeGDjsm0r4KKIOAY4qsXt/iRJkiRJkiRNcG5t10ERsTvF+Sxfzcyf1B6fU7tfksFb0g2844MUvzie3+S0L6lcPwxc3OS4VqxNc9vaaWLIFvpWVyttBhwO/JTiHKABT3eiqCbVV9BsDewD3AH83yhj60HSGvCv85V+AqwDvDEz7+xAnQAvqlyf004Ak5kXZObemXlgZt7UobrqnqpcL52ZF1CE3scAC8r2JYBPApdGxHZdqkOSJEmSJEnSOOSKpA6JiDUotrQ7n+JcpLpzKX6BH5W2lwFnV96xP/BF4GWZ+UiTU1d/Wf2nDq2kqLuK9kLH22kttFD3TKUITqYx+HtwJAspvu4LKFaX/Y5ii7srIuI2Fm25NqPDtY7ksdr9wL9hn8zMp+qda4ZbkXQUsCfw5cw8bYz1ARAR6wEbVZq6seXkmEVEUKzmGvAYQLkl58ci4hcUq5M2L59vBlwQEf8DfKaJz7kkSZIkSZKkCc4gqQURsSnFaqGZwKnADzLzsYiYRfGL4gRelZnP1Mdm5sPlOUnPrzS/ISI+l5mPRsTOFEHUtzKzqV86R8QWwKxKUze2tQO4rMX+C4F/Zubmo/ZU15Xfn+cxehi4sNLnAeA3FOcjndEg2KyuDFqO3qkHSQBXUpwDNZp7a/erl+Ht4RRB2RFjrK3qxbX7bv1sjtUMBn9fDFrxlZmXRMS2wCeAj1GsTJpK8Tnbvzw76fxeFStJkiRJkiSp99zarjU/BF5BcS7R14F7I+JPFCt2ngW8NDPrv6yu+k3tfhXgrIj4CsUv7K8APtRCPfVfVndr1cPfKLbMa3a10xTgq12qRS2IiDUpVsOtR+Of94WVPy+kCAy2BlbPzDdl5snDrI4bT0HSR5tciVdfkTQL+AFFaHZQowB4DKpbTt6emdd28N2dtHzlemFmPl7vkJnzMvPTwHbA5ZVHGwHnRcT/RsSyXa5TkiRJkiRJUp8YJLVm/dr9dIotsWYA+2fmlaOMP6VB2zbA+4AHgVe2+Mvs6i+rr+ng2S6DZOYC4DCKc5tG+4V9UqxgObYbtah5lRBpfRb9rFe/fg9ShKMHA6tk5k6Z+fnMvDwzR9uScG7lupdb29WDjj9mZrOrfepB0pLAMhQ/dx372YmIacAelaa2ViNFxLIRsXVEHBoRb+pMdUNUg6S5w/YCyn/ftgeOZNG5WFOADwB/j4jdulKhJEmSJEmSpL4ySGrN6Q3aHgf2y8yzGzwbJDMvozhnpu5OYO/MvKfZQiJiOrBzpamrZ7Bk5j8pAodHaHzu0UDb2cDru1mLRlee2XUu8FwWnYm0kGJ12SeBbYHVMvOwzPxZZs5ucYrxsCJpIfDRFsbWgySA92fmeWMraYgdGRzQNLtV5Ssj4rsR8fuIuIki2LkUOIHBW2J2UrXOR4ftVcrM+Zl5NMWqtYsqj54DnB0R34iIXgaLkiRJkiRJkrrMIKk17wCOA24F7gB+Aeycmb9v4R2vBr5HER7dQLFF3vMz88YWa3khxYqKAV0NkgAy81RgE+DHFIHSvx4BNwPvBPYaZXs/dVm5EukcihDpQYog4jXAqpm5Y2YelZmXNrHqaCTVr/9aY3hPq6pB0g+bWAVYVQ+SvpSZ3+pATXXVLScXAGc2Oe4K4HiKfxOq51VBEdB2w+qV60ZbGDZUBss7Ah8BniqbA3gXcHVE7N2xCiVJkiRJkiT11bR+FzCRZOajwFvH+I65wFs6UE51W7unKVafdF1m3g8cAhAR6wJrAldnZqOza9Rj5UqkzwMnUqygG2tgNJxq8LlRF94/nDnln7MptlhrWmY+FhGPUWzF9yOKEKQbqkHSxc2u9irD5BsBImJb4NPlo4V07+d7w8p1S2F2ueXl/0TEryjC8YEVkusCf4yI7wEfzsw5w71DkiRJkiRJ0vhnkDRxVX9ZfV5mPtHrAjLzNuC2Xs+rEd2XmW/swTzXVa57GSRdSBEiva7Nc42uBi6h2NKu4wFbRKxKse3bgHZXCq5Wuf57Zj7cflUjqn7trhu21wgy8/ryfKT3UISY08tHbwZeEhFvz8zfjq1MSZIkSZIkSf3i1nYTUESsD2xQafpjv2rR+NKl1UeNVEOHDSKiJ/+WZOatwOqZ2ei8sma8MDPfm5kLO1hW1YtYdCYVtP+zuV3lulvb2sHgFUltBUkAmbkwM78KbMHgetcCfhMRJ0TESu2+X5IkSZIkSVL/GCRNTC+u3Xf9fCSp5iZgfnm9NLBOrybOzGfGMPbpTtbSQHXLyUeAv7X6goiYAWxVaepmkFRdkXTtWF+WmTcDe1Kclza38uhQ4B8RccBY55AkSZIkSZLUWwZJE1M1SLo3M//et0q0WCrDnJsrTZv2q5bxIiKCYkXSgDPLc4RatSMwtbxeQJfOR4qIFYHVK01tr0iqysK3gc0YHHKvAZwSESeVWwBKkiRJkiRJmgAMkiaYiFgC2KPS5LZ26pcrK9c7962K8WMrBp9t1O7P5m6V68szc077JY2o+jW7IzNnd/LlmXl7Zr4EeBPF6qwBBwP/jIiDOzmfJEmSJEmSpO4wSJp4dgSWq9y7rZ365azK9R7D9lp8dGrLyWqQ1M1t7apfs7OG7TVGmfn/gOcBv640rwKcFBG/jIg1ujW3JEmSJEmSpLEzSJp4qmewJHBGvwrRYu/MyvW2EbHcsD0XD9Ug6frMvK3VF0TEMsB2laZeBUlnDturAzLz7szcFzgEeKjyaH+K1Umv7+b8kiRJkiRJktpnkDTxVH9ZfXlmPtC3SrRYy8wbgDvK22nArn0sp6/KEG3HSlO7q5H+DViyvJ4P/GUsdQ0nIlYBNq80dW1FUlVmnkixOukXleYVgR9ExG8jYu1e1CFJkiRJkiSpeQZJE0hErA5sWWnyfCT1W3Uly+K8vd0ewBKV+05sa3dJZs5tv6QR7Q5EeX1tZt7VpXmGyMz7MvOVwEHA/ZVHLwWujoi39KoWSZIkSZIkSaMzSJpYXsSiX/5Cj1YRSCOofg/u27cq+q+65eQ84Jw239Or85H2q1z35d+RzDwZ2BT4SaV5JnBsRJwREev2oy5JkiRJkiRJgxkkTSz1X1b/tV+FSKXfAc+U18+NiB1H6jyJVbecvCAzH2/1BRGxJMXWdgPOGWtRw8yzHHBApem0bszTjMx8KDNfSxFs3VN5tBfF6qR3R0Q0Hi1JkiRJkiSpFwySJoiIWAt4RaXpn5n5RL/qkaAIAijCpAFv6Fct/RIRGwDPrjS1u8Jne2Dp8voZunQ+EvBKYNny+m7gT12ap2mZ+SuKs5O+X2meAXwdODsintuPuiRJkiRJkiQZJI1rUdgwIt5L8UvlpSqPN4mIAyNiqWGGS71yQuX6oMXwe/Lltft2t6Srbmt3UReD4tdXrk/MzIVdmqclmTk7M98I7APcUXm0G3BlRHwwIvzfLEmSJEmSJKnHIjP7XYMaiIhDgNcBy4zSdQHwCPCjzPxl1wuTasot2e4BViqbDirPv5n0ImIl4Epg7Urz2pl5Vxvv+iOwd3l7VGZ+sgMl1udYF7iFRWetbZ6ZV3d6nrGKiOWBLwJvqz26AHhTZl7b+6okSZIkSZKkxZNBkqQxi4hvAu8sb8/JzN37WU+3RMTSwMbAhhQrZV7NogBtwFnAN4BbgQcz8/Ym3juNIhCeXjbtkZntrmwaaZ7/Ao4oby/PzK07PUcnRcSewLEM3jrwKeAzwP9k5oJ+1CVJkiRJkiQtTgySJI1ZRGwJXF5p2jEzL+hXPd1SntVzSAtD7sjM7zXx3n+jWG0D8DiwUmbOa6PEkeZYAbgNWL5semdmfruTc3RDREwHjgHezaKVVACXAG8cjyuqJEmSJC1+yv/vskGlab7/f6UzImJVYK1K06OZeXO/6pGkxZFBkqSOiIjfUZxvA/DbzPz3ftYzkUTEp4DPlre/zsx9uzDHkcB/lrf3AM/OzKc7PU+3RMQuwPcY/H/M5gFHA/+Vmc/0pTBJkiRJ4l//n+XcStMDmblav+qZTCLiA8D/Vpp+n5n7DNdfktR5HlwuqVOOrly/rFylpOa8uHL9o06/vPwv495fafrSRAqRADLzPOD5wJeBhWXzkhQB3MURsVW/apMkSZIkSZIms2n9LkDS5JCZf42Ic4Fdy6aPAwf1saQJISJWBF5Q3j4EnNaFad4OrFJePwx8pwtzdF1mPgl8OCJOBo4HNikfPR+4KCK+AHyu09sCSpIkSZq8ImIvYK9K09WZ2fH/wG9xFBGHUZwzPOAP3TgPWJLUfQZJkjrpaBYFSa+IiO0z86J+FjQBHABMLa+/0umVQmVQdUSl6SuZ+Vgn5+i1zLywXIH0aeAjFP9bNg34BHBARLzR7ztJkiRJTdoFOLxy/0u6sFPEYuqVwMsq93MBgyRJmoDc2k5Sx2TmH4G/lrdTgG9FxNQRhiw2IuILETE3In4ZEUtWHr2m/PMe4KtdmPq/gFXL6weBr3Vhjp7LzKcz8+PAvwFXVR5tCpwfEf8dEUv3pzpJkiRJkiRp8jBIktRp7wTml9dbA+/qYy3jQkSsRLFyZgawP7B72b45sGfZ7Z2ZOafD874AeFul6aOZObuTc/RbZl4KbENxVtIzZfNUis/3lRGxU79qkyRJkrRYuRBYs/KxWX/LmVS+y+DP7Wv7W44kLX4MkiR1VGZexeBVL0dFxBr9qmeceAwY2LJuNnBuRCwDHPv/2bvvOEmqco3jvwdYYMkZBREwkySoiCJBFBOgohIkiAEVURGzYMTAFS8qiogIKgZQMIK4YkQEVBBEogQFSZLjgqTdfe4fp+ZuTW3PTHfvzNSE5/v59MetU3XOeadnXbr6rfMeQMBHbY/q3kjVSrCjq/EB/gQcP5pzTBS2H7X9CeCZwN9qp55Cea+/JGnpVoKLiIiIiIhpobovuaX2uq3tmKYK2/9tvLdT6gHJiIjJIImkiBgLH6eUagNYDvhSi7G0zvYjwLuBucASwBeAi4B1gNfb/vQYTHsAsGn157nA/rY9BvNMGLYvBp5N2StpIHG3COW9uFjS89uKLSIiIiIiIiIiYrJKIikiRp3t2cB7a027SnpDW/FMBLa/BjyZUvrvEkrJv3Vsf3u055K0GWVvpAFH2b5otOeZiGzPsX0oJYl2bu3UE4DfSTpa0rLtRBcRERERERERETH5aIo/oB4RLZL0K+BF1eF/gWfa/keLIU15kpYDLgCeVDXdAGw02vsvTQaSFqGsBPsUMLN26nrgLbZ/1UpgERERERGTnKSlgC2BrSh7AT0ZWIHyufs+4E7gGuAs4HTb/xzFuWdS7jO3AzYGHkephGFgNuXz/iXAOcDvbd/RYYyNgfWqw12AV9VO/5VSRWI4v7N9e2PMVZm/By7AQ7Z/1mHutSjvXd1PqkoWPav25H1Ro/l02/cM02cRYBNgW8p7uB6wGrA0pbrDncB/gD8DZ9g+q4d4tgUGytt/gPmVMgBOAhZ4Txp+aHtuY8ynUPZgHnCz7TO7jak2zuOBV1P+3j4FWBlYjPl/b84DfgGcZXtej2M/jfKeDrip/r5Vf293B14KPB1YCXgEuINSov0U4Oe9zhsRMV6SSIqIMSNpdeDvzP8QeQnwbNsPthfV1CbpJGDX6nAOsK3tc1oMqXWSngx8E3he49S3gPcMd4MVERERERFFlXzYm5J42R5YvMuupnxJfvDCPFhYJa8+BLwDWLHLbnOqud9n+9+1sQ6jJDn6tY3tPzbi2wqot91ue7VmR0mPpTzwt2it+VW2f9pPIJI+ABxWa7oDWMP2ox2ufR7wOmBnYJUeprkY+EQ3MUr6LYMTar1axvYDjTEPBL5Yazrd9ku7HbBK3h0G7EZ31ZkuB95ve1YPc7wP+N9a02m2d6rO7UGJf4G/Dw1/B95k+28jXBcRMe5S2i4ixoztW4E9gYEnajYCjmgvoqlN0n7MTyIBfGS6J5EAbF8NbE3ZK6l+Q/IG4DJJO7USWERERETE5LI0cDywA90nkQAEvBI4T9Ir+plY0qaUZMZH6T6JBGW1yaspK0AmBNs3A83qCPssxJCvbxyf0CmJVPk08GZ6SyJBef9+IunwKqE4aUh6CXAp8Fq6/x50feAXko5c2J9X0ueAExg5iQRlRdMZkpor1iIiWrdY2wFExNRm+/eSPgV8vGp6i6RLbR/ZZlxTjaQXAF+qNZ0OfK6lcCYcl+W3R0o6DTiOUgYDYA3gVEknAO+yfWdbMUZERERETEIPA/8ArgPupawAWgF4WvWqfwm/DPBDSc+zfV63E0jaBjit6t80m1KK7lbgIUqS6cmUUm3DJQBmV30G4lq68TONVLWgrzJ0NccDL6sdv0zSqs1yeSOR9Czml+irj90tA9cCV1J+5gco78falKTGzMb176WULvzkMGPezfz3dgVgidq5+xn8cN9QMY0KSdtTVqR1Snz+HbgKeJByX7glsFTjmncAS1KSb/3M/yHg/bWmeZSk1i3V8bqUv691ywEnS9og1TMiYiJJIikixsMnKStCnl8df0nSnbZPbDGmKUPSM4CfMv/D8U3A3k7t0gXYvlbSC4G3UMoOLFud2hN4oaS32/5xawFGREREREx8twAnAj8GzrM9p9NF1X407wHeyfykzgzg+5LWt/3wSBNJehJlT51mEuki4GDgN0OUcFuOkqh5LbBj87ztT1NW5yDpEOBjtdOzbL+q2WeUnUpJuAysrpoB7MHghwO78frG8UW2/z5Cn4eBn1B+f7+2PbvTRZKWBvYCPkPZS2jAxyTNsn1+p362d6mNcRplBduAz9r+zAjxjQpJj6PsydRMIv0SeLftKxvXLwO8HfgEJXk0YF9Jf7N9dI8hbEzZDwlKkvVQ4BvNhxclbQYcDWxea16DsvruvT3OGRExZibVctSImJyqzSJfTXnyBkppg+MldV3TODqrbqxmMT8hcg/w0k4bykbh4hhgA8rKrQGrAz+SdLKkbsoORERERERMJ49SHshax/Z7bf9pqCQSgO3rbR9ISeTUk0ZPoCRNuvFNyqqWumOBzWzPGqqEm+37bP/A9ison/sv73K+cVEl0b7faO6pvJ2kJYDdG83Hj9DtOGBd23vY/vFQSaQqxgeq+6anA1fXTi0KHNRLrC35PAuWQTzC9suaSSQA2/fbPoyy/1dzX+fPVXtb9WItynt1HWWv6M91qoBR7Ye0HXBh49TrJPVSQjIiYkwlkRQR48L23cBLgOurphmUL+2f215Uk1v1QfbXzK+1/BDwctuXtBfV5GH7hmqD1jcwuHTFLsDlkl7bTmQREREREROP7YdsH9vNSqJGv19SVnnU7T9SP0k7A1s1mk+y/ZbqYcVu57/C9j+7vX4cHd843lTSRj303wlYqXb8KGUvniHZ/l61R1PXbP8HeA0wt9b8Sklr9DLOeJK0HuW+ru63lBVyw7J9NmVlUt0ywPv6COVhYOdOiavGnA90mHMVIN+XRMSEkURSRIwb2zcBLwIGnsJZCvhVVWoseiDpicBZlJrKUD7U7277rPaimpxsH095SvHUWvPKwImSTunjybOIiIiIiBjsSAavStrdOcCtAAAgAElEQVSsKiU2nHc1jm8D9hvVqFpk+68suFKql1VJzWtn9brHUrdsX0xJxAxYhLKn0ES1L6USyoB5wDt7KP9+PGXvrbp9JM3oMY7jbDdXGnVk+8+UPZvqntnjfBERYyaJpIgYV9WTOC9j/gabywC/kLRre1FNLpI2Ac4Bnlhr3s/2KS2FNOnZ/k9V9mJP5ic6AV5OWZ30+lYCi4iIiIiYAqoVF/W9exYBnjHU9VWp6a0bzcfZvqfT9ZPY8Y3jPSUtOlInSatTKn4MN9ZoO7txvHnHqyaGZhn9P9q+otvOVcLpqEbzyvT+Mx/b4/V/aRyv12P/iIgxk0RSRIw72+dRvqAfqMe8OGXD1RHLG0x3krYBzqTs5wPlyar9bR/XXlRTh+0TgfWBH9WaVwC+JemXktZqJ7KIiIiIiEnv1sbxcJ+tt2bwihIYoWzbJPU9BpeMewzw4i767QksVju+A/jFKMbVSS+/v9ZIWp4FEzA/62Oon1Dut+u26KH/XcDFPc55TeN4uR77R0SMmSSSIqIVtn8PbMP8D6OLAEdJOrSbJ7Cmo2rPntOZ/2HyYWA320e3F9XUY/s227tQamrfVjv1EuBSSW9pJ7KIiIiIiIlD0hqS9pd0nKS/SLpe0j2S5kly80V5mLBu+WGGb+4VdC/wj1H9ASaAar+iXzWauylv9/rG8Ym2H+1lbklLSXqNpC9K+q2kf0m6Q9KjQ/z+vt4YYrjfX5s26NDWLFM3ItuzgX81mjfsYYh/9lBKb8B9jeNle+wfETFmkkiKiNZUtYKfC9Q3Pj0I+G32pZlP0pKSjgFOBJasmu8DXmr7R0P3jIVRvbfrU973AcsBx0j6naR1O/eMiIiIiJi6JK0naRZwA6X815uAZ1NWqCzPgiuJhjLcl+RPahxf2ceX8pPF8Y3jV0haYaiLJW3Kgom25hhDkrScpC9QHpr7IXAg8ALgCZTybYsN071uoiY5Oq2UurLPsa7uYuyh3NXHfM1kYB6yjYgJI4mkiGiV7WsoyaTza83bAn+X9KJWgppAJD0VOBeor4K5BdjG9hntRDV92L7T9p6Upyf/Uzu1HXCJpHdI6vZGOSIiIiJiUpP0BuAiyh40C/ud0nD9m6td7ux41dRwKnB37XgJYPdhrn994/ji6iHNEUlan7Ky693A0j3E2MlETXJ0SnD1u7fWvY3jXkrNzelzzoiICanbpwwiIsaM7dslbQUcAby1al4NOF3S/wCf6HWZ/lQgaW/gq8AyteY/AHtUJRBinNj+uaSzgC8Ab6ialwaOBHaV9CbbzafVIiIiIiKmDEmvAb7BgiuObgTOoSQobqB8+f4wC36R/hFgyy6nayYpHugp2EnE9sOSvg/U9wzeB/ha81pJM4A9Gs3HdzOPpDUp95OrNk7NBv4MXAhcD9xO+f090rhue+A93czVsubfnUdtz+145cgeHGHsiIhpI4mkiJgQbD8E7CfpD5Tay8tSblAOBl4paT/bZ7UY4riR9ETgK5Q9eQbMAz4DHLIQH4JjIdi+B3ijpJMpf0cHyhpsBVwk6aPAF203N2SNiIiIiJjUJC0DfJnBSaQbKA8Cnt5N2TlJ+490TU3zQcIhS71NEcczOJG0haSn2L6qcd0OwCq14znACV3OcTiDk0iPUu63j7Y9YqJO0uO7nKdtzQTmDElL2H64j7Gaq5um3QOuEREDUtouIiYU2z8AnglcXGteHzhT0rckrdK55+QnaXFJHwEuZXAS6TbgJbY/liRS+2yfTtnA9Rhg4IZ5JuXG7BxJ67UVW0RERETEGNkZqO9jez+l3PYve9i7qJdk0B2N49V66Dvp2P4rcHmjeZ8OlzbbZtm+baTxq/voXRvNb7V9eDdJpMpkSeZ1KoO4cp9jNftN5RKLERHDSiIpIiac6qmrZ1PKiA08TSRKLegrJe0vaYmWwht1KnaiJM8+BSxZO/0zYFPbv2kluOjI9mzb+wEvBK6tndoCuFDSQZKy6jciIiIipoqXNY6/bfvajlcObd0erv1n43i9qXQPOIRvN473lvT/39tVyaAdGtcc3+XYL2bwd4D/tv2tHuPr5ffXpk5/L/t92G/9LsaOiJgWkkiKiAnJ9kO23wtsCtRL2q0EHAVcK+m9VYmFSUnSopJ2p2xWeyrw1NrpfwE72N7Z9n9aCTBGZPv3wEaUvZIGnsRcAjgUOFfS09uKLSIiIiJiFD2xcdxT2XFJawOP66HLeY3jGZSHtsZCtyuqxtp3gXoFirWA59eO96C8DwPuAE7rcuwnNI7P6Tk6eF4ffdp4b//Bgvs7bd7rIFUpv8c0mi/qN6iIiMkuiaSImNBsX2p7a8oS/vqS/cdSSoldJ+njklZqJcA+VCXs9gWuAL5PSUQMeAg4BNjQ9qw24ove2H7A9gHA1sDVtVObAedL+kS1KW5ERERExGTVLDF+X4/99+jx+rMo5fPq3tTjGN1qlnabOUbzDMv2zcCvG831Unavb5w70Xa3e/as2ji+t4fQkLQRsGEvfSrj/t7afoQFE5F79THU3h3apsW+zRERnSSRFBGTgu3vUFbsfA6YXTu1EvAJ4CZJJ0vaaaJ+aS9pC0lHAf8BjgWeVDs9l7JJ6ka2P2H7oTZijP7ZPhvYGPg8MK9qngF8nJJQekZbsUVERERELKTZjeO1uu0oaVngHb1MZvth4ORG825VQmO0NZMqbe7HdHzj+FWSlql+7k1HuHY4zcRf17+/ysE9Xj+grff2J43j9SU1ywIOqap88vZG8z9sX7HQkUVETFJJJEXEpGH7HtsfBNamfDlf3+hySWAXSom4myR9uUrctPrvnKSnSvqYpKuBPwP7M3jDzoeBrwNPsb2X7WYt8JhEbD9o+33Acxm8We7Tgb9IOnQa1HaPiIiIiKnn343jXXro+xVgjT7mPJz5D2gBLA6cKGmFPsYaztWN4zb3YzoFuLt2vDTwGhZcjXSx7Qt7GPe6xvF2klbueGWDpF2A3XuYq6753m7S5zi9+g4Lrmg7QtLyXfb/LKUKSt1RCx1VRMQklkRSREw6tu+2/UlKQul9LPiheFXgnZTEzZ2SfirpnZKaG2WOOkmPk/Q6Sd+WdAOlfN0hDF59BHAP8AXgCbbfavuasY4txo/tcyml7Q4F5lTNiwEHARdKGqv67hERERERY+HMxvELJb1huA7VnrBfBl7Xz4S2/wF8tdG8IXCmpHW7GUPSUpIOkPTcYS77O4MTVjOB9/cU7CipVmL9oNH8JmDPRtvxPQ79h8bx0sDXRnrwUtIrKXs39euCxvEze1kZ1C/bdwL/22h+EnCqpBWH6qfiIyy4Gukq4LjRjTIiYnKRPVH2FIyI6I8kAdtQblBeAyw7zOW3Um4UrgKurL1udA//IEpaFXgKpdzewGtDFtyEtm4O8EvK01E/r24SYoqTtBnwLcqqpAHzgC8CH7X9YCuBRURERER0qbr/+ReD77VMKdl9RJX0Gbh2WWBHSjm0gX11ZlNWp2xW6/9h24eOMO9SlCTWMxunBio7/Bj4c7UvzkCfNYBnAC+n3B+uALzC9qnDzDMLeGmj+RLgHOBm4JHGuRNs39AYYyvgj7Wm2233XMpN0ubAucNcMgdY0/Ztw1zTadzfAC9sNP+JUu3jzIH9liQtCjyP8nDmq2vX/gHYtnb8F9vPGWHORYEbGLy6Z1417/mUKiNzGt0+39z7SdKBlPunAafbbv6+mnMvXs3TLDF+C/AZ4CTbt1fXzqC8N+8Hnt+4/hFgK9vNfZea872Pwcmr02zvNFyfDmO8Aziy1vRb29v3MkZExFhJIikiphRJM4GdKZu5bkt50qobj1DqN89uvOYBy1BumAZeywFLdTnuHMpGnycB3x/4oBrTS3VjcjDwYcq+SQOuBt5kO5u2RkRERMSE1uFL7rq7KA/tLQs8hrIaf8A8YFfKPdqrau0jJpKqeVcBfsPQZdFMqfjwELAipex500iJpM2Bsxn8WX0429iuJ41GLZFUjXU5sN4Qp0+1/Yo+xtyAkqDqdI/8IHAjpXLRY1nwfvcblKTaN2ttIyaSqnn3pSQcu7WM7QcaY/ScSKr6PQ44C1hniEvuo/zsq9K5atM84HW2T+hiriSSImJKS2m7iJhSqj1qTrS9I+UmYivgE5QP9M2nyOoWp3x4fAKwMeUJrJcCO1BWO20GPJlyUzRcEsnARZSydTsCK9ne0vaXk0Savmw/avsQytNw9fIOT6aU5jhSUrdJz4iIiIiIcWf7K8Dnhzi9EiXx8TgGJ5EeAva0/eOFmPcOyn3dd4a4RJR7v8fSOYnUzRznAbtRElITwfF9nhuS7csoex090OH0TMq9yRNZ8H73GGA/yr1uP/MeRynx3Vx5NOZs3wg8hwVL+w1YDlidzt+P3g7s1E0SKSJiOkgiKSKmrOrL+7NtH2J7G8rNxbaUD8FfpJSZu4bB9bB78R/gDOBrwLspiafVbG9i+722f2F79sL+HDF12L4E2IKyOmmgtKGAdwCXSHpBW7FFRERERIzE9vsoq4quGOHSucBPgY1tN/f86Wfe+23vQ0konUZ3SYlHKfdrewG/6mKOn1JWrrwNOBm4lJJMaKMk+Xcp72HTHZSfvy+2T6OUCZzVxeUXUlZy7Wd7oZJAtj8LrEu5D/o5pTLDXYxDcsn2LcB2wD7AZV10uRc4AljPdjfvU0TEtJDSdhEx7UlagrIaaTnml64b+POilBJ391WvgT/fafv+VgKOKUHSepTSEFs0Tn0deL/t+8Y/qoiIiIiIkUlahPI5divg8cDylAoQt1AqNPx+LCsySFqZUjliI8pKpGWq+e8HrqUkDP6Ue7ahSXoSJcGyPuWhS4C7gX9Q9kwaKVk4KVX3YVtR9jxembKCbjZwPaUs/dn1PbciIqJIIikiIqIl1Q34gcCnKeUkBtwAvNX2L1sJLCIiIiIiIiIiopJEUkRERMuqpwG/SXkyru7bwLtt3z3+UUVERERERERERGSPpIiIiNbZ/ielNMc7Gbz57T7AZZJe0UpgEREREREREREx7WVFUkRExAQiaR3gOOAFjVPfBw6wfcd4xxQREREREREREdNXViRFRERMILb/bfuFwFuB+2qnXktZnbRLO5FFRERERERERMR0lBVJERERE5SktYBjgJc2Tv0YeLvtW8c/qoiIiIiIiIiImE6yIikiImKCsn2D7ZcBrwfurp16NXC5pD1bCSwiIiIiIiIiIqaNrEiKiIiYBCQ9FjgaeEXj1GnAW23/Z/yjioiIiIiIiIiIqS4rkiIiIiYB2zfbfiWwB3BH7dSOlL2T3thOZBERERERERERMZVlRVJERMQkI2k14CvALo1TvwbebPv68Y8qIiIiIiIiIiKmoiSSIiIiJilJrwaOAlavNc8GPgAc4/xHPiIiIiKmAElrAvsAWwBPAlYAZgIauMb2Cu1EFxERMfUlkRQRETGJSVoJ+DKwZ+PUGcC+tq8Z/6giIiIiIhaepEWBTwAfBGYMd61tDXc+IiIi+pdEUkRExBQgaSfga8Aateb/AgcBX7E9r5XAIiIiIiL6JOlLwAHdXJtE0tiR9Fhg41rTbNvntBVPRESMvySSIiIipghJKwCfB97YOHUO8EbbV41/VBERERERvZP0LOC8RvNs4FfAv4G59RO2PzQ+kU0/kvYEvldrusz2hm3FExER42+xtgOIiIiI0WH7HuBNkk4Gvg48vjq1JXCRpI8BX7A9d6gxIiIiIiImiLc3ji8HtrV9exvBRERETGeLtB1AREREjC7bvwI2pJS6G1h6vCTwOeBPkjZoK7aIiIiIiC5t2zg+JEmkiIiIdiSRFBERMQXZnm37bcALgGtqpzYH/ibpw5KyMjkiIiIiJhxJSwNrN5rPbSOWiIiISCIpIiJiSrN9BvB04MvAvKp5ceDTwHmSNh6qb0RERERES1bs0HbnuEcRERERQBJJERERU57tB2y/C9gauKp2alPgr5I+KWnxdqKLiIiIiFjAUh3a5ox7FBEREQFAStpERERME7bPqVYgfQp4N7AoMAP4KLCzpDfYPr/NGCMiIiJi+pG0CLBarWnVDpetLunhDu1zm3snSVodUK3pDts9JaIkrcbgB7DvtP3oMNcvweCVVHNs39EhrpcBm1F+3nnAHcDlwGm2b+glxuFU5QG3ruZ6PLA85fP/bOA/wKXAn21fN0T/mVUfgBUapxeT9JgRQrjX9oNdxroC8Pwq1rWAZYBHgNuBK4AzbF/RzVgdxh7291g9ULcdsCWwLrAEcDdwI/Br4Dzb84iImOZke+SrIiIiYkqRtDnwLWD9WvNc4HDgE7YfaiWwiIiIiJh2JK0N/LvP7tfZXqcx3kOUhMCATWxf1GNM9zA/kQKwhe0h92mS9HLglFrTVbafWp1bDTgM2IvhH+r+AfCBhUkoSdoE+CDwSmDJLrr8E/g2cEw9ISfpTcBx/cYBvNn2sP0lPRn4OLALpfz2cC4GPm37h70EIek+YNla0+a2/1olL98GfAQYLin2D+A9tk/vZd6IiKkmpe0iIiKmIdvnUUrbfYb5ZUIWpdx0XijpOW3FFhERERExVVQPcF0MvJ6RKwPtTtnHdIM+5llc0ueBC6pxukkiATyJUrFgn17nXBiSDgAuAfZk5CQSlH1fT5Y0S1KnPbR6mXsZ4DTgKwyfRAJYD5gl6V0LM2dExGSXRFJERMQ0ZfsR2x8BNgfqT2g+DThb0hckdapPHxERERERI5C0IfArYPXGqTnAUBUAHgOcLmm5HuZZBjgdeA+dv+ubC9wGXAPcBbRankjSJ4EvMXjV2IAHKavT7qBznC8F/rAQyaQZwE+rcZoeGGJOAUdI2qnPOSMiJr0kkiIiIqY52xcCz6KUlXikal6Eso/SxZK2aSu2iIiIiJgWbqKs/Bh4vazDNZs0rhl4vWCcYuzVUsCPmb+/0HmU0naPBRa3PRNYGXgjcH2j7+OAQ7uZRNKiwI8oewzVzaWUptsOWMr26rafaHvlKqYXUMpad9wjqRpz4D3+QOPc1XT+XdRfHUvQSdqTskdr0w+A59peyva6tlelvFfvBe5pXPt04CRJag7ShU8BL6z+fCeltN1GwAzby1BWR20DzOrQ95hq76iIiGkneyRFRETE/5O0EfBN4Jm1ZgNHAx+0fX8rgUVERETEtCHpqcAVjeaZ3e7jOUH2SBpg4CDbhw3TdxXgTAbvX3o/8NiRPn9Lej/wuUbz9cBOti8erm/VfxHgVcAjtk8d4po9ge/Vmi6zveFIY3cYZxXgKqC+mmgusKftk4bptybwW0rlhLr9bR89wpzNPZIGnAnsbPvuYfp+gfJwXd1etk8Ybs6IiKkoK5IiIiLi/9m+BNgCOAh4uGoWsD9wqaQXDtU3IiIiIiIWcMhwSSQA23ew4B5FywA7DNdP0urAxxrNNwNbdpNEquaeZ/tHQyWRRtn7GJxEAjhwuCQSgO2bgBcBzaTPx/tcIXQJ8JLhkkiVDwCXNtp262O+iIhJL4mkiIiIGMT2XNufpZQP+XPt1NrAbyQdK2n5zr0jIiIiIqJyOaWU2ohsnw80Vzw9e4Rub6MknOreYPvG7sIbP5IWB97caD4XOKqb/rZvYMGk2erAa/oI543drG6zPQc4ptE80u8kImJKSiIpIiIiOrJ9BfA8yqa9D9ZO7QtcJqlT7fqIiIiIiCi+anteD9f/vnG88QjX79U4Psf2r3qYbzxtDazUaDvCve25cSwLrkp6ZY9x/LlK2nWr+TtZTdJjepwzImLSSyIpIiIihlSVuvgiZUPbP9ZOrQn8QtJ3JDXLU0REREREBPSa1LmycTzk52xJ6wJPbDR/s8f5xtOWjeOHgJ7K6dl+GPjRCOOOpNffyVWUfa7qmgmxiIgpL4mkiIiIGJHtfwLbAu+gbPw7YG/gckk7txFXRERERMQE9UD1GboXzdU2yw5z7SYd2s7ucb7x1FxddbHt//YxznmN49WrvaK6dVEvk1Xl7e5vNA/3e4mImJKSSIqIiIiuuDgK2Aj4be3UY4CfSPqBpFXbiS4iIiIiYkK5s48+zX17Fh/m2qc0jh8Aru5jzvGyTuP44j7HubxD27o99B/r30tExJSURFJERET0xPa/bW8PvAW4r3ZqN8reSbu1E1lERERExITRTD6MttUax3f0uN/QeFu5cXxXn+N0SgT1UmpurH8vERFTUhJJERER0RfbxwIbALNqzasCP5D0k2xCGxERERExZmY0ju9tJYruNeOd3ec4zTJzncaOiIhRlkRSRERE9M32jbZ3APZhcE33nSmrk/ZuJ7KIiIiIiCltTuN46Vai6F4z3pl9jtOpX3PsiIgYZUkkRURExEKz/R1gfeBnteaVgO9IOk3Smu1EFhERERHRl4m+yqW5AqlZOm6iua9xvEKf43Tq1xw7IiJGWRJJERERMSps32J7Z+C1wB21UztQVift205kERERETHNzG0cL95LZ0lLAEuNXjhj4rrG8QqS1mglku7c0Dh+cp/jPKWLsSMiYpQlkRQRERGjyvYPKKuTTq41Lw8cK+nXktZuJ7KIiIiImCaa++8s12P/J41WIGPogg5tW4x7FN27pHG8sST1Mc6mjePZLJhUi4iIUZZEUkRERIw627fb3g14NXBr7dT2wKWS9u/zxjEiIiIiYiTNUmdP7LH/VqMVyBi6FLil0bbXGM31UOO4pxVelT83jlcDtu5lgOr+4TWN5r/Ydh/xRERED5JIioiIiDFj+yeU1UnfqzUvAxwFnCGp15v6iIiIiIiRXNY4fk6P/d82WoGMlSp5cnKjeSdJTxuD6Zr7Ma3Yxxi/Z8GE1Dt6HGMnYJ1G2y/6iCUiInqURFJERESMKdt32d6bcuN3U+3UNsDFkg6UlM8kERERETFa/to4fpWkrpIfkt4FPH30QxoTX2HwflCLASdUezyNphsbx6tIWqWXAWzfC/yw0fwaSdt201/STODzjeYHgRN7iSMiIvqTL20iIiJiXNg+DdgA+EateSngi8BZY/T0ZERERERMPz9uHC8HfGmk0sqSdgf+d8yiGmW2rwa+3mjeDJgladlux5G0jqRnDXPJVcADjbbXdTt+zWeARxttJ0t66gjxzaCsvmruXXWk7dv7iCMiInqURFJERESMG9v32t4XeDFwfe3Uc4ELJX1Q0qLtRBcRERERU4HtK4EzG817U5IW6zSvl7S+pG9RVrfMoKyib5Zhm6g+CPyj0bYd8A9Jb5K0XKdOkpaU9HJJJwNXU6oFdGR7HguWkPtfScdL2lvStpK2aLxW7TDOlZRkUt2qwHmS3i5pqQ5xPhf4C7Bj49QVwCFDxRwREaNL2Y8uIiIi2lA9JXkYsB9Qfzr0fOANti9tJbCIiIiIaFW1QuWKRvNM210ndyRtTPlcuViH05cDtwJLAo8H1qydexh4IXAasHytfQvb5w4z38uBU2pNV9kedqVNhzFeBPyq1nS97bW76Lc28AcW3D8IYA5wIXAzcD+wAuVnfhqD35v32z58mDm2AM4Gun3o6822j+swziLAzyhlr5vup5QlvJWyr+r6wBM6XHcnsJXtZgKtU9z3AfXVWZvbbpY+HGmM2ygJrwFb2z6rlzEiIia7rEiKiIiIVtiebXt/yhOT19ROPRO4QNJHqzIWERERERE9sX0R5YGleR1Orw88H3gOg5NIDwK72j577CMcPbavA7YEzulwejHgWcDLgT2AlwEb0jnBNtwcfwHeRUlMLUys84BdgO92OL0M5feyO2UFUqck0jXA87tJIkVExOhJIikiIiJaZfsPwEbAl5h/o7848Engr5I2bSm0iIiIiJjEbH+DkkD5dxeXXwA81/apYxrUGLH9H2BrSvLsuh66Pgr8EPhlF3McBTwDOBa4sY8wB8Z52PbrgNdQyup14yHg88DGti/pd+6IiOhPSttFRETEhCFpS+AbQL0MyBxKCbxP2n6klcAiIiIiYtxImgk8u9H8x2o1Sz/jLQHsDOwArAesTCmtfAslgfQT279r9Hkeg1ftXGB79jBzrEx5OGrAf22f12OcKwIb15oeqlYC9aTac3Qb4CXAJsDjKOXd5lLKx91AKe93NvB72/f2Okc1z3LAGsBywEwGl6u+0vbNXYyxSC3WzYC1KCuTHgFup5Q4PAM41fZdfcTY0+9xiDGeS3nQbcCF/b5nERGTVRJJERERMaFIWpKyGuk9DK7Bfhnwxl5vyCMiIiIiIiIion9JJEVERMSEJOlZwLeADWrNc4EvAB/rZbPliIiIiIiIiIjoTxJJERERMWFJWhz4KPAhBpekuIqyOqnThsIRERERERERETFKkkiKiIiICU/SpsA3KTXeB8wDjgQOtv3fVgKLiIiIiIiIiJjikkiKiIiISUHSDMrKpI8weLPba4B9bZ/RSmAREREREREREVNYEkkRERExqUjakLI66Vm1ZgPHAB+wPbuVwCIiIiIiIiIipqBF2g4gIiIiohe2LwWeQ1md9FDVLGA/4FJJL2ortoiIiIiIiIiIqSYrkiIiImLSkvRUyuqk5zZOfRN4j+17xz+qiIiIiIiIiIipIyuSIiIiYtKyfSWwFfBu4L+1U28ELpe0YyuBRURERERERERMEVmRFBHRIEnA0sCywHLVa9mq7UHgvuo1u/rf+51/TCNaJ+mJwDeAbRqnTgAOsH3X+EcVERERERERETG5JZEUEdOWpJWADYCnAk+r/e+6wKI9DDUPuA64svG6zPatoxlzRAyvSgS/DTgMWKZ26lZgf9s/aSWwiIiIiIiIiIhJKomkiJg2JC0PbA08H9gOeDqgMZ72SuAM4PfAH2zfPsbzRQQgaW3gWGD7xqkfAu+wfdv4RxURERERERERMfkkkRQRU5qkNYE9gdcAm9HbSqM5lPJ1A6//AjMpZe4GXjN6GM/ApcDPgO/avrqHvhHRB0n7AocDy9ea76CUuvt+O1FFREREREREREweSSRFxJQjaWngVbDGyeIAACAASURBVMDrKCuPFhnm8huBK1iwLN2tth/qYq4lgFWBp1BK4w28ngasM0L3PwPfAU6yffdIc0VEf6qE8jHADo1TpwBvs33z+EcVERERERERETE5JJEUEVOGpKcC7wd2Y/DeKHU3Mb/U3O9tXzeG8axOSWQNlNJ74hCXPgL8FDjM9oVjFU/EdCdpb+AIYKVa893Au21/u52oIiIiIiIiIiImtiSSImLSk7QxcDClfF2n1UeXAt8FTrF95XjGVifp8cDLgL2ALYe47JfAobbPHrfAIqYRSY8Bvgrs3Dj1S+Cttm8Y/6giIiIiIiIiIiauJJIiYtKStAXwYWDHDqdvAU6k7EX093ENrAuS1qUklPailMVr+iPwGdu/HtfAIqYJSbsBR1JKUw64D3i/7a+3E1VERERERERExMSTRFJETDqSVgMOB/bucPoC4FDK6qO54xpYnyRtT0mIbdPh9M+BA2z/e1yDipgGJK1KSSbt1jj1O2Df/P8uIiIiIiIiIiKJpIiYRCQJeAvwP8CKjdNnU1bwnD7ugY0SSVtSSvS9rHHqv8CngcNtPzrugUVMcZJ2ppS7e0yt+QHgQ8BRzoeliIiIiIiIiJjGkkiKiElB0ibA14BnN06dAxxs+4/jH9XYqH7WTwI7NU79A9jf9h/GPaiIKU7SSsARLLjS8SzgTbavHv+oIiIi2iFpSeBptSbbvqiteCIiIiKiXUkkRcSEJ+lA4HPAjFrzbcAHgO9M1dUCknYEvgysW2s25b34iO05rQQWMYVJ2gE4Bliz1vwg8BHgCNvzWgksIiJiHEnaELik1jTH9oyhro+IiIiIqW2RtgOIiBiKpBUlnQJ8kflJpHmUElRPtf3tqZpEArB9GrA+ZXXSw1WzgA8CZ0paq63YIqYq278ANgCOqzXPBD4PnCNpvVYCi4iIiIiIiIhoSVYkRcSEJGkL4CTg8bXmfwKvtX1+O1G1R9KTgROBZ9aa7wL2qRJOETHKJG0PHAusXWt+GDgE+N+sCoyIiLEg6THAgY3mg8bzAaqsSJp4JD0J2LfWdL/tT7cVT0REREwvSSRFxIQj6Y2U/ZDqN6snAW+2PbudqNonaXFKWbt31ZpN+WLhsHaiipjaJC0DHAa8jbIicMAFwBtsX9KxY0RERJ8kbQRc3GhedDzLqyaRNPFUD7j8utZ0u+3V2oonIiIippeUtouICUXSB4FvMD+J9BCwn+3dp3MSCcD2I7YPBHYG7q6aBXxW0hclaejeEdEP2/fbfjvwfOBftVPPAC6Q9HFJ+WItIiIiIiIiIqasJJIiYkJQcTjw2VrztcCzbR/TUlgTku2fAZsy+EnVA4Hv5QvtiLFh+0zg6cARlL3aoCS8PwGcL2mzlkKLiIgYC1cAj629HtduOBERERHRpiSSIqJ1khYDjgfeW2u+BNjSdrOsRwC2rwO2Bv5Ya94D+LmkpduJKmJqs/1f2+8GtgKurJ16OnCupEMlLdFOdBEREaPH9hzbt9Ret7YdU0RERES0J4mkiGiVpEWAE4DX1ZrPAba2fXM7UU0Otu8FXgycUmt+MXBqvsyOGDu2/wRsQtk7aW7VvBhwEHChpGe3FVtERERERERExGhLIiki2nYEsGvt+BfA9rbvaSmeScX2Q8CrKftKDdiOUuYu/8ZHjBHbD9n+EPAc4NLaqfWAP0k6XNLMdqKLiIiIiIiIiBg9st12DBExTUk6CDi01nQasLPtOS2FNKlJ+irwtlrTV22/va14IqYLSYsDH6GsSFqsdupq4E22z2olsIiIKaZK0L+i0fyj+mdHSdsAuwDPBtYEFgXuouy9OQv4vu07RyEWAVsCOwLPBB4PrAAYuKea78wqvqu7GG8l4EXV4eMpq17r9qjGHspVtv/Wy88wQjzLAy+tNc2zffIIfTYANqo1XV+t4h04vzTwWuAl1XUrAQ8BdwDnAz8DZrmHLylG+jtRldB+efXaFFid8kDtHcBllPuPk6qHs7omafdG0y9sz+5xjF0ofz8HnN58mE7SGpRy1lDes4Nrp+8D3jrCNBfbvryXuCIiIiI6SSIpIloh6fXAt2pN51BWIj3YTkSTX7UC6QeUL08GfNz2J1sKKWJakbQJ5d+1TWrNBr4CHGT7gVYCi4iYIiStCdzYaF7W9v2SngYcCzxvhGHuAT5s+6sLEccrgM8AG3RxuYEfA++xfcMwYz4LOK/fmIAjbR+wEP2b8WxI2bN0wBzbM0bo81Gg/rnzh7Z3rc69HjgcWHmEqf9KeQjjkhGuG5hzDeCmRvNytmdLehFwDLDOCMPcCLzd9qndzFnN2/wi5Wm2r+x48dBjPATUy1FvYvuixjU7AV3H1cGHbR868mURERERw0vZo4gYd5K2pNzoD7gU2ClJpIVjex6wF/C7WvMhHZ6YjIgxYPvvwLOAjwKPVM0C3glcImm7tmKLiJjKJG0LnMvISSQoq4aOktTzl+uSZko6gbJyppskEpT/DrwG+Hu1WmrakXQk5UGLkZJIUP47emaVWFuYOfcFfsnISSSAxwGnSPrIwswZERERMZUtNvIlERGjR9LKlFUzA//+XAe82Pbd7UU1ddh+RNLOwB+Azarmr0s63/Y/24ssYnqoSul8WtJPKV+aDXwRti7wW0nHAu+3fV9bMUZETDEbUVZsLFtruwG4BngAWIXymah573uQpHNtn9LNJJKWoiQmtu5w+l5KIutWygqkx1H20KvvlbcSMEvSC2z/pcMYj1b9qWJtJl1uZXgT8r8rkg4B3lFrmkt5iOxWSpLtCcATG91WBH4oaUPb9/cx7bbA15j/4Ow84E/AFZRSeusC2wDLNPp9StIDtr/Yx5xj5WHm/+4Xp7w3A+YBt4/QP6uhIyIiYlSktF1EjJuqlvzPgR2qpgeBzW1fOnSv6IekxwJ/B1armi4EnmP74faiipheJC0KvBc4BFiyduoG4C22T28lsIiISWqI0nbXUhIDAN8HDm1+tqz2H/oY8K5G3xuBdWzP7WLuHwC7NZrPo/wbf3q1Mrx+/Uxgf0qpt6Vqp24CNhruISpJGwEXN5oXbc4xlkaptN11lP2eRNmn6tPA8c2fXdLmwNHMfwhqwGdsD7tKaIjSdrcx/zPwD4EDbN/S6DcTeDfwCaD+cz1KuT/5+wjzjktpu8b12wO/rjXdbnu1oa6PiIiIGE0pbRcR4+l9zE8iAbwzSaSxYftmSpm7gS8cNgW+0F5EEdOP7bm2P0fZM+mc2qm1gF9K+pakFdqJLiJiyliX8nlnX9t7dPpsafsu2wcyOMkBZeXQi0eaQNIeLJhEOgbY0vasTgke2w/a/jywHVBfVbMmJfk0HaxNSSL9C3iW7S92SqDZPg94PnBZ49QbqocyejWQXDnc9q7NJFI154PV3kGvoqySGjAD6Hv/rIiIiIipKomkiBgXkrYA6rXoT7D9jbbimQ5s/wb4n1rT/pJe3VY8EdNV9YTy1sCBwH9rp14PXC7p5W3EFRExhXymy8+Vn6IkNepeMVwHSYsz+PMUlD2S3laVMx2W7XMpK5Pq3lyVe54O/gu83PY1w11UlXw9oNG8BvDMPuf9re33j3SR7dMoK6XqniPpBX3OGxERETElJZEUEWNO0gzgG8yvTX8lsF97EU0rHwf+WDs+WtKKQ10cEWPD9jzbX6Ls5fGH2qnHUjb4PnEafakYETGabqEkiEZUJX5OaDSPlKh4JaU824CHKKXSeqkR/z3KvkADlgR27aH/ZPZV25d3ee0ZwPWNtn4TSe/r4drDWLA83hv6nDciIiJiSkoiKSLGw3uA9as/Pwrs1ufGudGjqub/HsA9VdOqDF4ZFhHjqHoiezvK0+mza6deS1md9JpWAouImLy+bfvRHq7/c+N4vRGu371xfIrtG3qYjyrp9L1G83RZ8XJstxdW79O5jeaRfj+dnDfcXkMd5n0Q+G6j+aXV/q4RERERQRJJETHGJD0e+Git6Yu93NjFwrN9E/DhWtNbJD2rrXgipjsXR1NWJ9U3zV4N+KGkH0lavZ3oIiImnTN6vP7axvFMSYt1ulDSIiyY8JnV43wDzmkcb9bnOJPJf2xf1WOf5u9nuT7mPbWPPqc0jleivyRWRERExJSURFJEjLUvAUtXf76BBTc5jvHxNeDC6s+LUErc5b8BES2yfZ3tFwP7AvfWTr0auEzSnu1EFhExqfSaqLi3Q9syQ1z7FBZMZFzc43wDbmkcrzUNVrxc3Uef5u9n2T7G6OehtUuAZrnCp/cxTkRERMSUlC8RI2LMSHoRpa78gHfZfqCteKYz2/MopbQGbpCfQfnyOiJaVm0QvwFwWq15ZeB7kk6VtEY7kUVETAp393h9pzJ4HVckAet2aPu1pFsk3Vq9bqtet0u6o3rdWb3uql53Axd0mHOoBNZUcVcffZq/n0X7GONfvXao7lGayb41+5g7IiIiYkpKIikixtLHa3+eZfunrUUS2P4L8K1a08GSZrQVT0TMZ/sm2zsBezP4i7edKKuTsul3RERnc8Zw7JU6tK0KrE4pR7padbwqsArlIYCVq34rAStWrxXoXKJt5uiHPKGM5e9mOPeMfElHo7EaKiIiImJKSiIpIsaEpO2A51aH84D3thhOzHcw8GD157UpX1pHxARh+3vA+sBPas0rAN+UdHq171xERIyPoVYqxcT2UJ/9Hmwc97MaKiIiImJKygfjiBgrH6n9+ce2r2gtkvh/tm+V9HXgXVXTQZK+bXtum3FFxHy2bwVeLWlX4CuUJ90BXgxcKukDwDG2m3s5RETE6GomJAzsRXlIajR02q8pFt6y9F7ycKBfXacyiBERERHTUhJJETHqJG0JPL/WdGhbsURH/wvsBywBPAnYHTih1YgiYgG2T5b0e+BIyv9PoXzJdTSwq6R9bV/TWoAREVPfnY1jAWfavqmNYKJrKwHX99mvrpdklHqZSNIiwOK99ImIiIhoU0rbRcRYqK9G+oXtv7cWSSyg+vJj0F5JbcUSEcOzfYft1wI7M3gT8OcDF0s6oPoyKiIiRt+1HdrWH/coolfr9dpB0mosmEj69zBdHmkc97rf1Yr0mHyKiIiIaFO+eIiIUSVpbUr5pQGfaSuWGNZnmV+uY31Jz2ozmIgYnu2fUb68/E6teWngS8CZkp7SSmAREVOY7X8BdzWaXzYeU4/DHFPZM0epz9+GuX5243jFHufbqMfrYcG/F0lERURExLhJImmUqXiapL0lfUDSc7rst6ik7SW9X9K+kppPQ0VMFnsx/6bmAtt/bjOY6Mz2dcCptabXtRVLRHTH9t229wF2AG6snXoecJGk90nKxuAREaPr9MbxbpKWHOM5H+jQ1uuKl+lsF0m9Jll2axz/a4QShs0E49N6nG/7Hq+HBf9e5O9EREREjJskkkaBpOUl7S7pu5SyM/+gPDF8GPAnSbuP0H8D4Hzg18DngGOB8yUtNbaRR4yJekLiu61FEd2o/352lzSjtUgiomu2ZwEbUD4vDFiSsv/ZnySl7FJExOj5duP4scA7xnjOezu0rTbGc04lawGv6vZiSWsBuzSafzxCtwsbxy/oYb5lgbd2e31N8+/F0vnOICIiIsZLEkkLQdLakk4HbqdsfL0FsHKHS/9nqCeiJG0FnAts0ji1LrDdKIYbMeYkPRsYKK80B/j+GMyxiKRNJL1L0kmSPrAQY71F0tO7vHZpSQdL+rmk/5G0er/zTiCzmL+J9CqMT6mWiBgFtu+z/RbKE83/rp3aHLhQ0oclLdZKcBERU8tvKA/91R0qaet+B5S05HD/Rtu+iwVXvDTvF2N4n5O0fJfXfpnBq3vmAV8foc9fGsc7Snpil/N9nc7fG4zkWmBuoy1/LyIiImJcJJG0cO6iPKH2VNsr2n4y8FQWrJe8DrBAibuq7N0syh4Hndw/eqFGjIv6aqTf2L5tYQesErZvlnSEpDMo/7+7EDgC2BX4dD+lIKs9gY4GXtJll+9Q9nvaEfgQ5an/of6/OynYfhQ4udaU8nYRk4zt31L2WTiK+XsnLA58GjhP0sZtxRYRMRXYNvBOykNSA2YAp0vap5exJK0q6WDgOmCkz68XNI7fN9k/e46zJwCnSlpuqAuqsvT/A7yycer4an+s4fyAwUmdxYHvSlpmmPlmSDoOGLZiyVBsPwhc3mj+kKTF+xkvIiIiohdJJC0E27Ntf9/2tbW2fwHHdLh8UA1kSY8DfgbcQHl6eA3gAEpZvIeB44Azxyj0iLGyc+3Po1XWbh3KBvMPANcDzZuzGcCLexmwegL0WMq/gY/p4vpFWXC1zhPo8yZwgqn/nnbMFxQRk4/t+22/A9gW+Gft1KbAXyUdki+ZIiL6Z/svwLsbzTOB4yX9rXro6QnNfpJWlLRttYfdGcDNlAeTuilTd1Lj+LnAtZJOlPQpSR9qvF7Yx482VQ3s0bo1cHG1f/H/J5QG9icGfkd5QKzuVmDEige2bwZ+2Gh+DvA3SXtJWqWaawlJT5H0TuAK+D/27jtKsqpq4/DvZQiSh5w+kiBDlhwkgwGVDCJRREAUQSQoSYKCgIBkBSUjoIBIEiRHkQGGnEGSpCHnzMz7/XFO2bduV3VXd1fo7tnPWrWm6tx0Zrqnuvrus/dmu7zvjcCnffx7QQpgFa0LPC3p7Pzzvvx90VDP5hBCCCGE3kTJk9a4ANizNPaVyhNJk5FqLr8PfNX2S3nTCcAJkpRXvoUwZEgaRaoZD2nF5j+acV7bN1MIqkp6CvhVabeV6FsZvd2Byir9XkvU2R4n6UJg69Km+ftwzUHJ9u2SXiH9O0wKrAxc3dlZhRD6w/YtuVznb4BdScHySYADgI0kbWu7XJ4phBBCA2yfmIPyRwHFsuVLksugSfoEeDuPT0f6bNVf55GCV4sUxmYCNq+z/wnAdQO43nCyHSlQMwswN6mywHhJLwEfk3ooTVbjuI+AjW2/UWNbLbuTqhuMLIx9ibxQS9I4YESN454FtqC6NG2jTgZ+DPxfYWwOuv+eUrEfXYG1EEIIIYR+i4yk1ribrl8gKpYrPD+S9AvHdwpBpP+JIFIYooo9ve60XS7x2Cy1Mv6WavTgvFr0oMJQo72OdgIeLo293uh1B7kbC8+jN1sIQ5jtj2zvTgoKP1bYtCgwWtLheUFLCCGEPrJ9NClw8FydXSYjfbasLNCp53V6yUbJZczWpXt/ptC7F0hfp7GFsYlIwZf5qR1Eeh1Y2/ZtjV4kZyWtTfd+VhW1gkiPAmvYHltjWyPXfJNUKeGx3vYNIYQQQmimCCS1gO3xwK2l4ZGS5pO0OrAzsL/te9o+uRBaZ43C8+tbdRHbrwBPloYX6sMpTqa6mW5DgSTb75P6IxWDRw3/ojnIFQNJa9TdK4QwZNi+ndSA+3C6ejiMAPYC7otSNyGE0D+2rwEWJGV+lvvV9GQsKctoQ2B22+WFh7Wu9QywPPBNUlnm24GXSCWfQw9s3wcsTioZ/0kPu44DzgUWt31LP65zB7AM8Ldedn0fOAJYxvazfb1O6ZoPkv5uGwFnAneRvr8+HMh5QwghhBB6okh+aQ1JvwB+WxreAdiXVHd5pRxwCmHIkyTS9/VMeWj1XJKuVde7ENikNDyz7dd6OW4ruvdues12I3XqK+c4nHQj9iVgLtvjejlk0JM0P13BuXHADLbf6eCUQghNJGkZ4HRgscLweOA44Je248ZTCCH0k6R5SWXMFyD13pySFLh4j/T5+DHgYdtPdGySw5ik2YEXS8PTFKsjSJqO1FN1SdIisolIi8MeBv5Zq0pIP+cyBylbaBQwYx5+mZRVdnVemBZCCCGEMCRFIKlFJH2F7tkK7wFTkFYh3df+WYXQGpIWAx7ILz8EprPdn+axjV5vf+DXpeEV8orAesfMQColcRfpF7wKA5Pa/rzBa/+ctJrwUNv79Wnig5ik5+mqtb6e7cs7OZ8QQnPlvh77AfuQ+iZV/AfYrj+rsEMIIYROaySQFEIIIYQQBi5K27XOGFIjz6KpgeMjiBSGoSULz+9oZRApe6DG2Ly9HPM7Uv3yA0rjoiuTqhHLkFaZ/r4PxwwFxZvIS9bdK4QwJNn+1PaBwLLAvYVN8wM3STpR0lSdmV0IIYQQQgghhBAGswgktUi+kX5XjU2/avdcQmiDUYXnD7fheuUeSQBz1ttZ0prANsAepOa7ZQ31SZI0K6lP0unNKoExiBRr/I+qu1cIYUizfT+wHPBLuhq9C/gJ8KCkr3ZqbiGEEEIIIYQQQhicIpDUWv+qMTay7bMIofWKgYd21H9/mlSSrmi2WjtK+gLwR1Jd8itI9dDL/ckaCiSRbryOp3tZveHg8cLzCCSFMIzZ/tz2b0jZh3cWNs0DXCvpFEnTdGRyIYQQQgghhBBCGHQikNRatQJJUTIqDEfFwMPjdfdqEtsf0z2zaPY6u+9Pujm6ez52HCmYVNRrIEnSIsAOwBG2x/ZlvkNE8eu2QMdmEUJoG9uPkBrE/4LqcrzbAw9L+lbNA0MIIYQQQgghhDBBiUBSa9Xq47Jsf08maRJJm0j6i6SnJL0j6RVJd0raV9IMA5hrf+YzjaQFJY1o53VDfZJmk3SCpB0k/V+brjkR8KXCUDsykgCeLb2etbyDpEWBnwN/zDdMK17p7djSeUYApwP/BY7s80yHhv/QleU1dW5cHEIY5myPs30k8GXgtsKm/wOukHSWpOk6M7sQQgghhBBCCCEMBhFIaq2Daox9pT8nkrQKqffMhcBmwBeBaYCZScGp3wAPSVq9P+fvwzymknSUpMeBt4FHgfck3Sppg1ZeO/TO9svA8cCBwPOSHpZ0hKQ1JE3SosvOA0yWn39MCra0QzkYNFPxRQ5wnQK8T/r36OnY3jKSdiP1FNkpZ0M1RNKkkhaQtLSkeVv4NRgw2x9R/bWL8nYhTEBsPwGsCuwKfFDY9D3gkfgZH0IIIYQQQgghTLgikNQi+YbLdnTv47J8X28mS9oUuJ7qrI9aZgUul7R0X87fh3msSgpm7UEqfaW8aXJSgOxiSedKmrYV1w+Nsf0ksDrwMrAwKSPnBuAtSRdL+qGkuZp4yZkLz1+xXe4/1Cqv9jAPgB8DKwC/sv1GaVu5NF3dQFLOajoYONv2tY1MTNI6kq4gBVsfB8aQ+jq9KulkSTP1eIL6551B0nKSJu7P8Q14vvC80b5RIYRhwvZ428cDiwM3FjbNSvoZ/1dJM3ZmdiGEEEIIIYQQQuiUCCS1gKRZSZkQrwH7lDZPDizTh3OtBpxD+lpdAGwBrAR8HdiTVI6qaCrgXEmT9mvy9ecxD/BPYI46u1S+lzYHTmvmtUPf2f4PaWX5y3QFM6cE1gX+CDwn6RFJR0pac4DfL1MVnr87gPP0VTmraIZKmUVJcwCHkoI4f2jg2JpBE0lTkv7fvU5apd8jSdPlANLlwLdI/9+LRgI7knqPLNXb+UrnXgJ4BrgDeEDSNH05vkHvFZ5PVXevEMKwZvtpYC1SQL74vvBdUnbSph2ZWAghhNDdh8BZpcdnHZ1RCCGEEMIwFIGk1jgdmIFUDua8GttXaeQkkqYAziZlTyxt+7u2/2L737avtf07YEHghNKho0jl75pCkoAzgS8AvfVDErCxpM2bdf3QP4Vg0ligkiVU/PotSMouu56UrXSJpB0lzd3HS3UqkFTOMhIpUANwIqn04x62a/0i2Whpu9+T/p22s/12T5ORND1wKymAVFGvDN5MwJV97GP1A2Dq/HwhYPs+HNuoCCSFEABwcjKwKHB1YdNMwPmS/p4XzoQQQggdY/tt298vPRouRR1CCCGEEBoTgaQmk7QT8E3gSNtX2X6eVNKqaLUGT7cHMDGwgu37a+2Qm2T/FLiktGn9Pky7N8uR5tzo98t4YK8mXj/0UyGY9ApdwaQK0VWecApgHeBk4FlJj+ZeWGs1kK00deF5OwNJta41UtKGwAbADbavqHNsr4EkSdsA2wDH276mp4nkfkwXAYsA15AyBqe1PTkpuLUJqbxd+ZrH9XTeXrSi31IxkDR13b1CCBMM2/+1vTapXG8xoL4hKbty687MLIQQQgghhBBCCO3Sqj4bEyRJo4CjgNuB/QqbbgK+WHi9sqQRtsfVOMcI2+MkfQHYCfiu7ZcauPyBpJvnFQv2df496FMJLlLAaXFJd9C9R1TojFeBGakOHpUVs5VG5ccewEeSriWVNrzK9rOl4zqVkfRejbG5SRl6JvWGqqccSJqx+H8y90X6PfAAjQVFf0gK2O1u+5jiBtvvABdJugw4lZSpWLGhpPlsP9XANc4EdiBlBj5F7WzHgeqWkSRpF1J/lNHAaNuvteC6IYRBzvbpkq4ilUddJw9PD5wt6bvAjrZf7NgEQwghhBBCCCGE0DIRSGoSSZMA5wIfkII/nxc230wqS1UxDbAkpQyF3MD6Vklb2b5b0jKN3pSx/YCkN0gl9SBlmDTLl0nZLH3JYBMpkykMPqZ+MKmiuH1yYL38QNKjwGXAUbZfpzqQVCu40yq1glbHkPp4nWv7nh6OLQeSJiKVaxqbew/9nfRvsLntT3qaRA76/grYuxxEKrL9maQfknqkLVw5HFiDFBjqke17JM1PCvDdafv93o7ph+I5p8x/bkt6vwJA0lOkYPno/OcDpfe7EMIwlRe2rCtpS+B4UiAJ4Nuk7KQ9bEefxBBCCCHUJenHNF6lJYTB5FLbf+n0JEIIoVMikNQ8hwJLAF/P5eyKbqqx/5oUAkn5ZvSlwGO27wbox8re1+gKJL3Qx2N78ipRBnE46S2IVFQMIL4GXJkf1xR6Bn1a2L+3MnjNVCtotTjwCdUZgbWMrTE2i6RXSA16vwRsa/uRBuaxKvBvUjZij2x/Iulk0g3YinkauEbl+BeBVq74L5bL+yz3aVustM98+bFVfv2hpDF0BZZG26717xtCGCZsnyvpOlLm5sZ5eFrg1JydtIPt5zo2wRBCCCEMZssD3+30JELoh2eBCCSFECZYEUjqUCzV2wAAIABJREFUA0kLkEo83Vls4ClpK1IJsL1s31A+zvZ/JT0DzFsY3gw4Ih8vum5eb9jPuSnPreLG/pynjp4yO+p5l9RfJgwOWwMbNbhvJXg0HriDruDRvbZrlSosZrFMM5BJ9lG9jJwTGriB+Rrds+xmIZWx2wA40/aZjUwi90/qsYdSSfn/U18Ce61W7Iv0PmluPwFWBFYgZUOV5zsFKZi2amVA0rMUAkvAfbY/JYQwbNh+BdhE0neAE4GZ86avAQ9J2gs4qc7PjRAGJFcCmLrOYzxpsUnl8W7+8/1aZaVDCCGEEEIIIfQuAkkNkrQncGR++bqkU0k9Y1YFDgLOs31kncMBriP1N6lYUtJPgHOA3wGbAGvbfrWfU1wWGJmff04KTDXL7cBHpN4sjdz0NnC57UuaOIfQT5IOo+cgUjGg8jopaPRPUtbRmw1colOBpA9qjL1Fyg7sUe5D9gapnF3FlvnxECl40irlANh/WnitvqoKJNn+APhTfiBpOtIKwkpgaXlSFkLZPPmxWX79saR7qM5aambWZAihQ2xfKOlGUqbl5nl4KlK20qaStmuwD1wI/yNpctICq1HAAnT1bpyX9Fljsn6e90PgbdLP3seBJ/KfjwNPR6nWEEIIIYQQQqgtAkmN277wfEZg7/wAuJbUR6QnF1MdSIK0gvfE/Hwf29cOYH4/Kjw/tZk3bWy/klcWH9/rziko8S6wZ7OuH/ovB5H2rrGpEjwycCddwaO7+7F6fDBlJB1i+60Gj3+F6kDS90iBqA1sfzjQyfVggcLz8cDVfTk4Zx/K9vimziopZyRVyf+2V+VHZS4L0RVYWjG/LpfC/ALwlfwgH/sC1VlLd/fWjyqEMDjlfnlbSDofOAmYLW9aDXhA0n7A8S163wpDnKQpgZVIZZ+XIgWM5qQ1GbtT5MfsFDJps89zH8AnSD+bbgTGRHAphBBa7nvAg52eRAg1rAEc3elJhBDCYBGBpMbVy8wYDWxk+7Nejr8eeIn0i2vZSbYP7+/EJI0ilS4DeAr4eX/P1YMTgW+QGmqb2r/cjyPdGN8+eqR0XimIVMw6eoMUNKr0OnpjgJcq9irqZCDpWdIK+Ea9AixaeD0e2KwNK+fXKzy/MDev70bS1MBcpMyehYBF8mMhYElak8lUDCTV6kFVJQcdH8mP0wAkTQssR1dgaXlg+hqH/x8pE3OT/PpTSffRFVi6PXqshDC02L5U0i3AMXSVt50iv/6OpB/YfrxjEwyDQu4LuiLp5syapJ8Zk/R4UHtMTFfm07p57H1Jt5KCSjeSyvxGebwQQmiuJ23f1+lJhFAmaZ5OzyGEEAaTCCQ17gDgH1SX0rgc2DyXf+qR7U8lfR+4FJg8D48HDsvnHog/kL6W75KyKer1juk325a0LrALqbfTZKSA0nhgRN7tEWAr2w80+/qhb0pBJANj6Op1NKbJPSuKAYeRdfdqsvx/6jO6bj7t28eMlldKr3fP/Y5aRtLswHfyyw+A/ersNz9wAunvtjTV/64v2G5VObzpCs/f7c8JbL9DytK8Fv6XtbQAXYGlFUgBvBGlQycl3UxcDtg1HzuWQmCJ9L37UX/mFUJoj5y5+P2cnfRHUmYJpIzE+yQdCPwubsZPWCTNBWxBWpS0AilTtT8+Bd6huvdR+c+JSAtbpq7z57R0/xlUz1TAN/MD4J0cLL0SuKDBEsAhhBBCCCGEMOQpeiA3TtJswFqkIMq9tu/pxznmAL5O6mN0s+3/DnBOO5NuOH8OfGuA5fEaveYcwMqkG75zAPcCdwH/sv1pq68fepaDSNsB15Ayj67OZYdadb1pSf0GKqZuRTCzzrXfIgVZxgDL9SVAJul3wO755dG292jBFMvXPA34QX65g+1TGzhmEVLfpopzbG9db/8Bzu9durKSlrB9f4uuMxXds5Zm6vGg5HPgfqp7LUXvlRAGKUnTkPpL/rC06S7gB7Yf6n5UGC5yZu3GpJJFq9N4qbrxwHNU9zCq/PnCQBfDSJqY1Gup2H9pgfyoVTmgnk9Ji8zOBq5soDpBCCEEQNKZdGUuA6xoe3SHphNCXZI2ILWpqPit7VqtA0IIYYIQgaQhTNIywG2kVZVb2j6/w1MKHZaDnf9H6jfTtl4UOXNklvxy6f4EWft53XtJzbiXt/1wH4/9Ganc0u+BXZqcpVXrequRyuIIOM72zxo8bgagGAjczvbpLZjfbKTym5Cy2KZsZ/ZPzsIqZi0tTmNZs69R3WvprnYFMkMIjZG0FnAqqVRnxafAIcBh0YNm+JA0EfBVUvBoQ1Jpw968DdxEKgN9C/B4p3rm5YUOi5ICX2uSFk5N3tMx2evAX4Gzbd/VsgmGEMIwEIGkMFREICmEEKpFIGmIkjQLKQtjDmBb22d1eEphAibpZrqaVm9h+y9tuu66wBu2/92PY+cFvmb7T82fWbdrTUfK3JsbuATYuNFAn6SVgH8Vhr5o+5kWzHF1UqAL4L+25272NfpC0hTAMnQFllYAZm3g0HGkDK5icOmJVgcKQwg9kzQlcDjwE6ozU+4jfY6J3ghDmKSZSWVJv0/vWT0fkX6uXQ/cQJsXv/SFpMlIP3/WovF+To8CJwGn2P64tTMMIYShJwJJYaiIQFIIIVSLHklDUL7BeikpiPTjCCKFQeBxugJJC7TrorYvH8CxzwDtCCKJVPZmblK5wc36eMNs5cLz51oRRMqKX7fHW3SNhtn+kLQy/ZbKWG52WgksrQgsQfcbeiOAL+fHjnnsTUl30BVYusN2v3pAhRD6J/eT3EXSBcDpwPx50xLAXZIOBw6OErlDSy53/HNS+cKeMnc+AP4O/Bm4pVMZR32V53lzfhyQM5a+BWwNrE3t36UWAo4H9stldE+KTNkQQgghhBDCUBeBpCEm13W/kLQicifbf+zwlEIAeKzwfFTHZjE4HQKsQ7oJtUE/bp6tUnh+Y929Bq74dXus7l4dZPtZ4FngLwCSvgAsTXVJvDlqHDo91c3Sx0t6lK7A0u3Ao5G1FELr2b5V0uKk98afARORPo/+EthQ0rZRGmzwy4H9vYBtSb1DaxlP+rl1NnBRDiYOaTkgdAFwQc7C2oJUxm/JGrvPAhwB7CXpWOAE2++0bbIhhBBCCCGE0EQTdXoCoXE5s+FM0s3QnWyf3NkZhfA/jxaeL92xWQwykn4A7EvqZbZOX3sO5V4TxYykVgaSlik8f7TuXoOI7Y9t32b7d7Y3sf1/wFzApqT+V7cDtQJ3EwGLANuT+rY8DLwl6WpJv5K0di5HGEJoAdsf2d4DWInq95tFgNslHZEDxWGQkbSApDOAJ4EfUTuI9BjpZ988tr9q++zhEEQqs/2q7WNtLwUsBhwFvFxj1xmAg4HnJB0iacZ2zjOEEEIIIYQQmiF6JA0hkv5A+qU9gkhhUJE0EniDruD0nLZf6OCUOk7SeqQyPqOBtftT1kbSUsDdhaG5bD/fpCkWrzM5qdn5pHlocdsPNvs6nSBpUtJK8WJJvLkaONSkEn/FXksPDdY+HiEMVbkHzYGk8mjFTPnHge1s39aRiYUq+ef8IcCPqb8Q7V/Ab2xf1baJDTK5csBWwN7Uz9D+APg1cIztz9o1txBCGCyiR1IYKqJHUgghVIuMpCFC0mFEECkMUrbfBu4tDK3VqbkMBpLWAM5nAEGkbNXC86daEUTKVqIriPQa8FCLrtN2tj+1fUdeNb6Z7blJjeA3Bo4k3fislSkmYEFS4/g/AvcDb0u6Pq8oXydWlYcwcLY/sb0vKdBbDGCPAm6RdGzuDRk6RNJWpCyjn1D7d4drgNVsrzIhB5EAbH9u+0xgYeC7wAM1dpsS+C1wn6RVa2wPIYQQQgghhEEnAklDgKS9SHXoI4gUBrMbCs+/2rFZdJik5YDLSJlEAwkiAaxWeN7KsnZrFp7fNNx7Bdl+2fbfbf/C9irAtMCywC7AecDTdQ6dmvRvtR9wOfCapCclnS1pJ0lL5dXoIYQ+sn03qTTqr4BKlsZEwK7Ag5JW79DUJliSFpZ0E/BnUr+fIpNW6C5r+xu2b2n3/AYz2+NtXwAsAawH3FFjt4WBmyWdJWmmtk4whGFC0qGS/trpeYQQQgghTAgikDTISfoRcBgNBpEk/UjSYq2fWQjdFAMdE2RGkqRFgX+SslcGFETKPdFWKQzdNLDZ9agYSGplwGpQsv2Z7TG2T7S9pe35SDdN1wcOJ/3b1+vvMT+wNfB7UvDwHUk3Szpc0gaSyjdfQwh15P+LB5F6tt1T2PRF4AZJf5A0dUcmNwGRNKWk3wL3Ub2goeJaYDHbG9ke097ZDS1OLre9AvB1amf8fg94XNKOuTdiCKEBkn4C7EPKpg8hhBBCCC0WPZIGMUlbAGcDOzcYRJofuBP4Yi41FkLb5Jt7b9LV42LY9NlphKT5gFtJ2SwDzUSqBKWK/35z2H5pIOesc53pSL+Aj8hDC9l+rNnXGeokjSA1Uy/2WvpSg4c/S1efpduB+6IvRgg9y9l9vwAOACYrbPovsIPtazoysWFO0irAOdTuJfcSsFvOtAn9kL+vdyP1BZuyxi63A1vYfrad8wphqJG0NvAP0ufX9Wxf3uEphT6IHklhqIgeSSGEUC1WvQ1SktYFziKtsjpT0hfqPKaQNLekHYBbgKsiiBQ6wfZ7pBsgFVt0ai7tJmkO0grthoJIkqaTdFvOOqqnuAr8iVYEkbJN6QoiPRVBpNpsj7N9n+2TbG9jewFgRmAdUgP664H36hw+D7A5cBwp2P+upH9JOkrSxvn7J4RQkHvNHAosRXVZsLmAqyWdJmnazsxu+FGyDykrtRxEGgccAywYQaSByd/XRwILUX1jqmJF4F5JG7Z3ZiEMHZK+Rfr/MwL4nNZm7YcQQgghhCwCSYNQ7gNwASmz4whSI/h6jw9Iq93/BMwGnN72CYfQ5ZzC8y17CZQMC5JmJAWRXqKxINJEwLHAQ730ImpXf6StC8/PbuF1hh3bb9i+wvb+tr8KjAQWB34InAE8SuojUvYFYCVgD+BvwAuS/ivpAkm7SVpR0mQ1jgthgmP7EeArwM9Jn3sqfgA8LGmdjkxsGMk/x64EDqVrYUHFv4GlbO+eF4yEJrD9vO2NSIsRniltHgn8XdJxkiZt/+xCGLxyxY5LSJ+lAEbHe1MIIYQQQntEabtBRtKypJXt/ekB8Bwwby83p0NoGUkjgbF0lSFa0/aw7bkjaRrgBlKJs+2AnoJIkwLzAluR+n+sYLtW8+3KucfS1dx8M9vnN2XS1df4IvBUYWg+2083+zoTsvx/Ynm6SuItT7pJ2JtPgXsplMSz/d9WzTOEoUDSl0gLZlYubToH2NX2m+2f1dAmaWXgr0A5M/J9Ugm20+JzZWtJmhw4iBQsLS/AGQN8N342hwld/jx1JLB9adMBtg/uwJTCAERpuzBURGm7EEKoNnHvu4R2yT1mrqJ/QSSAM+OX/dBJtt+W9A9g4zy0Na3NpumYfOPncmDpPHRhHw5/pJcg0ii6gkjQupIdWxWe3xY3qpovlxq9Oj/IWXoLUt1raWG6ZwhPSgo6LV8ZkPQy1b2W7rb9ESFMIGw/KWlVYGfgMLp6zGwFfE3STrb/3rEJDiH5vWgv4GC6/z7wIPAd24+3fWIToPw+vpek64E/AzMXNi8D3CNpe9t/68gEw5AhaV5SOdDXbN/Sw34zA2sAcwNvAde36jNg/ry8HKmc4wzAO6RS0Nc20i9S0iSk4NGBVH82rri2ebMNIYQQQgg9iUDS4PIJXTfg++O+Zk0khAE4m67v440l/bS3cm9DTf6l9m/Aqv08RW8lKItl7R6x/Uo/r1NXLrH3vcJQlLVrgxzsfzQ/Tof/ZbYtR1dgaQVg+hqHzwZslB8An0u6n+qspQgGhmEt/x86IS9aOBVYM2+aBbhI0oXAT2y/1qk5Dna5XNqfST3yyk4FfhpB6vazfY2kJYDzgNULm6YFLpR0kO1fdWRyYVDJn+FGkYJGSwFL5kcl47lmjy1JcwJHkT5HFO8DWNIBtg9p0vwmJwX4NyV9Vp6U9HtusWzvK5K2tl0zEJSD3dsAB5Ay+uvZT9K4wuvXbO8wkPmHEEIIIYTaorRdCKGpcpDlRWCmPPSL3Fh62JC0I3ByPw//HJjD9qs9nP9cYIv88njbu/bzWnVJ+g6pFxukMmqz5OyZMAhIWoDqrKVF6d67pJZXSUGlStbSXbY/aNU8Q+ikfKPxh6RyR8Vs7teBXWz/tSMTG8Ry9vvFwFqlTe8DO9o+r/2zCkU5SHAAsD/ds1VPJgVKx7d9YqHjJG0D7Ah8GZiizm4fATPa/rB07DqkMqDT9nCJVW3fOoD5TULKGN0XmBF4mxS4Osf2c5KWBy6jK+vuU2CU7WdrnOsk4Ef9mMZNttfox3GhjaK0XRgqorRdCCFUi0BSCKHpJO0L/Ca/fIXUuytWNzdI0kuk7BOAb9u+ssnnF6n/zpfz0Cm2f9jMa4TmkjQl3bOWZurxoGQcqUxVJbA02vYTrZpnCJ2QV9mfAnyjtOlS4Me2X27/rAYfSbMAV5IyGIoeIJWyi/eGQUTSmsC5wKylTX8HtrD9SftnFTopf098hRSkWQeYr8Zul9ter3Tc9sAfSYHJu4E3gK/SPVDZ78VLkpYkZbcvmofuADawPba03/7ArwtDh9net8b5lgemKwwtDZQzpg4Hbi6NvWT7gb7/DUI7RSApDBURSAohhGpR2i6E0AonkppGjySVG9oBOL6jMxoiJH2ZriDSO8ANLbjMunQFkcaRfhEPg1jOKrqRQs8xSfNRHVj6Mt1/ro8AlsiPH+Xj3iDd4KmUxLvT9rst/iuE0DK2nwfWlrQtcDRd5Z3WB1aVtJvtszo2wUEgv19cTfcbz5cAm9v+uP2zCj2xfYOkpUjBvyUKmzYCrpa0vu13OjO70Am2byB/LpS0J/AkME9pt0uLLyRtB/yJtIBoe9v35vEDgYNKx87Zn3lJ+hFwHKmEHcA/gE3qBDtfKr1eqNY5y71EJa1YY7c/5Pf/EEIIIYTQBuVVSCGEMGD5pvQJhaFf5J4MoXfFFfXnt+jm3i8Lz8+LvjpDk+2nbJ9re2fbywDTkHoR7EVaOTe2zqEzAN8CDiY1qX5L0oOS/iTpB5IWyllrIQwpts8AFgEuLwxPB5wp6UpJ/9eZmXVWzhS4je5BpD+RbvZGEGmQytl0q9E962I14BZJs3U/KkwIbH8OPFYaHk/h/U/SeqRMpD+TMj7uLez7YI3T9rnEsaQjgZPoCiL9G9i0h4y5cobdpw1eqlyO84kIIoUQQgghtFcEkkIIrXIcqecCwBykrKTQu3XznwZ+3+yTS/o2sGx+OR44tNnXCJ1h+yPbt9o+wvZGtmcjrVTenPT/8U5q37CZiFSKZgfgNOAR4E1JV0k6SNI3JI2scVwIg47tl3JZpy1J5Zsqvgk8LGmC+lkkqRKEmKW06WDbO9oeV+OwMIjkxTnfoLq0DsDiwL8lfbH9swqDxGKl16MrPTglLUYqjXgO8H3b5Z//5fcEgEf7cnFJxwJ7FoaeA9btpZz110uv72ngOlORyvsWXd/QJEMIIYQQQtNEICmE0BK23yCtUKz4taQZOzWfwUTJ9yRtI2nywvicwEr55WXNrvEuaTLg2MLQRbbLq1nDMGL7Odt/tf0z28uTspZWAvYA/ga8UOfQkaQblwcCV5ECS49IOl3SDyUtlhvChzAo2T4PWJj0fV4xDfAnSddJmqcT82qnXBbtcmDqwvB44Ce2D+jMrEJ/5OyO75B6gRXNA1yb+1+FCYikhUkLtYouzdtG5ue3kcrZ1WqK/KUaY7f24foHAMV+Sp+TMpHe7GXOqxaGxgMXNHC5VYBJSmPXNTjVEEIIIYTQJHETKITQSocDr+fn0wO/7eBcBpO9gLOAM0n9PCq+Bwj4ENi9Bdf9BTB/fv4JsF8LrhEGMduf2P637aNtf8f2nKSeCN8hfS/+m/S9USZSH4NtSWVyHgDezjfkD5H0bUkztOmvEUJDbL9q+zuk7+9XC5vWAh6UtPNwLeOYeyL9k+og0ifAd23/oTOzCgNhe5ztHwKHlDZ9EfinpGk6MK3QOeXMHujqj3QG8DEpsPN5neO/Unr9DjCmkQtL2gz4VWn4GNt39nCMqF5gBnCG7WcauGS5rN14Cj0jQwghhBBCe0QgKYTQMnlV4l6FoW3rNMud0CxSeD4ZQM7W2i2P7dTsvkWS5gX2KQwdYfvJZl4jDE22X7D9N9t72F6JlLWxPPAz4K+kUjW1TE26ubMfqbH265KekHS2pB9LWlLSiHb8HULoie2/kbKTzisMT0Xq5XeTpPlrHjhE5eyUa4CZC8OfAOvkf4swhNnen+rPVgBLAhdHP8oJSjmQ9LjtxyX9lJRRvGkui9hNzoZfqjR8Qw9Bp+KxXyKVwS0aS/fAUtnRVGcjPUHKjm5EOZB0j+23Gjw2hBBCCCE0SQSSQgitdgZwe34u4A9xc5l/FJ7fluvYXwFMC/zU9lktuOZxQKWM3jPAYS24RhgGbH9q+07bx9ne3PY8wGzARsARpNI39foffAnYGvgDqe/BO5JuknSYpPWj/FLoFNtv2N4SWB94qbBpVeABSbsPh3KNkqYmZSIV++aMB7ayHaWghgnbRwBHlobXBM4ZDt/HoWe5VPFqpeFLJS1Kyv7f3fZDPZxiRbqXirumgeuKlE0/RWnTb2x/UOeYiSWdQFqcUvEk8HXb7zRwzRmBL5eG470shBBCCKED4heNEEJL5brsOwGVht5LAL/s3Iw6z/b5pBJhdwGHAhcBDwNL2z6h2deTtA2wbmHop700Qg6hiu2xti+2vZftVUlZS8sAO5OaeT9V59ApSTe79gYuAcZKelrSuZJ2kbSMpPLNrBBaxvZlpKzQMwvDkwO/IwX2F+rEvJohZ6NcQspOKdo5MpGGH9u/oPr7GFIZx+PaP5vQZivRPZhzFenn8c22T+7l+K/WGLu6getuT/eSeG8Cp9faOb+f3kT6rFBxDbCi7XrZzmVrkBaiFUUgKYQQQgihAybu9ARCCMOf7fsknUhXU94DJN1ie4Ktb277TLrfAGq6/Ev87wtDl9r+R739Q2hELn9zd378HkDSTMAKpJXOKwDLksqHlc2bH1vk1x9LGgOMJmUvjrb9Uo3jQmgK22+TSq2eD/yJ1CcM0vftvZIOAo60Pa7OKQadnCnwZ1JWStGvbZf7koThYwdgBqoXi+wsaazt33RoTqH1ymXtXgW+RvrZ+q0Gji8Hkv7TW6+iXA6v3J8LUp+jD0v7zgHsCfyErsynt4B9gT/mRWaNKr+nfQzc1ofjQwghhBBCk0RGUgihXfYGHsjPJwLOlTRzD/uHAcq/9F9AygqBVM5ph87NKAxntl+zfbntfW2vCYwkZSD+GDiL1A+hli8AK5NuOl0EvCjpOUnnS/qZpBVyGZ8Qmsr2VaTspD8ClRubk5FKf96Ry44OFXsBm5bG/mT7wE5MJrRHDup/F/hXadPBkr7ZgSmF9igHkl4Efg4cYPvFng6UNB2wdGm4kWyk71Pdd63i9HzeEZK+Juls4GlSKbtJgHeBg4F5bZ/cxyASdO+PdJvtj/t4jhBCCCGE0AQRSAohtEX+pW9T4P08NBtRy7/VTgAWzc/HAZvbfq2D8wkTENvjbN+fbxx93/Yo0sr5b5NuKl1HusFUy1yk94tjSFlK70i6XdIxkjaVNFc7/g5h+LP9nu0fkVboF1fkLw3cLenARssv5l4gk/e+Z3NJWon0f6roYlJZ2TDM5VK16wIPFoYFnJ0zQ8IwkrN/lygNL0larNFIeeQ16X4PoNf+SMAPaow9Biwq6TRSMOsaUp9ESMGpLYFZbR/QSD+kMklzknovFvW5rF3O2AwhhBBCCAMUN3BDCG1j+3FSdkLF14AovdICknYEtisMHWT7lk7NJwQA22/avjLfVPoaMB2wGClT7nTgEboyQ4omI5Ud+xlwPvCcpBclXSRpT0krd+IGfhg+bN9A+l48ga7vwUmAg4AxkpZq4ByfA0e286alpOmBv1Bdrvp+YIuhVJovDEwu1/ht4I3C8IzAeZJGdGZWoUW+SveeQQD7Nvh/vlzW7jOgx1LTkuYh9UUsW5D0M3k94CHgKGAdYHrba9s+b4A9OcvZSNDHQJKkXwMfSLpX0vwDmEsIIYQQwgQvAkkhhLayfQ7VTXn3lrRrvf1D30naiOq+SNcBh3ZoOiHUZXu87Ydsn2p7O9uLANMD3yDdwL8KeLvO4bMDGwFHAreSspbuknS8pC0kzduGv0IYRmx/YPunwGrAk4VNi5NK3f2mgTKL89LeBRJn0tXjCVLW76ZR+mnCY/t54HtUB+NXJb2XhuGjXNYO4B7blzZ4fDmQdLvt93o5ptynqGIdYGbbM9n+qu2f277C9gcNzqU35UDSW8A9jR4s6YvA/sDkpCyuU5o0rxBCCCGECVIEkkIInbAzcEfh9TGStuzUZIYTSasD5wGVFchPkVamj+/YpELoA9tv277G9q9sf5MUWFqYVFbnFFL5plrfz5OQVkzvApwLPC1prKRLJO0taTVJU9Y4LoQqtm8Fvgz8jq7vtYlJjeLvkbR8D4ePAfaRVKsMVFNJ2o1U0qxoR9v1+pGFYc72laSskKJ9JdXK7AhDU61A0u8aOTBnFpWzchopa1cupQfwZg4atbJkcjmAdWMfP8/OUno93wDnE0IIIYQwQYtAUgih7XKZi28Dj+chAWdIWrtzsxr6JC0BXEoqAwYwFvh69EUKQ5mTR22fYfuHthcHRpJWVe8PXEF1OaeiWYD1gcOAm0hZS/dI+oOkrSWVey+EAKSfU7b3BL4CPFrYtDDwb0lH1SmneFf+84+tvHkvaVngt6Xh02yf16prhiFjX2B04fVEpJ6U5ZvqYYiRtAgpG7foFeDCBk9RzkaC1MuoN7UCMPc2eM1+kbQg3f+ufe2PdC/p36ei0X+nEEIIIYSe7GAFAAAgAElEQVRQQwSSQggdYfsNUvmql/PQJMBFOaMm9JGkxUhlwKbJQ+8C37T9dOdmFUJr2H7P9vW2D7G9ju0ZgQWAbYCTgPuAWr0iRpCakv8YOBt4QtLrkv4haT9Ja0maul1/jzD42b6D9D1zKPB5Hp4I2AO4X9LKpUPuzH9ODFwsaeFmz0nSFKS+JJMUhh8iZeOFCVzu1bUZqQxYxazAWZ2ZUWiiWtlIf7b9WYPHlwNJb9BYqbjpaoy90OA1+6tWIP76vpwgl/hcBTiY9PlgzybMK4QQQghhghWBpBBCx9h+DlgbeCcPTQFcJWnDzs1q6Mk3Mm+hq4THJ8D6tu/r3KxCaC/bT9o+2/ZOtpcEpgXWAPYBLgNerXPoDKQMyUNIq53flvSApD9J2lbSQpJqNTYPEwjbn9jeD1geeKCw6UvALbkv15R531eBF/P2ys+0ZmeC/JLUi6niQ1JfpIE0tQ/DSP58tW1p+BuSNu3EfELT1Awk9eH4cqm468ql4iSNqrGgotbCjFpjzVQOJD1fLtspaX5J5VJ9VfJngwPy5wP3tG8IIYQQQuhZBJJCCB1l+wFSj4d389BkwIWStuvcrIYOSeuR6tuPzEOfApvbvqljkwphELD9ge2bbB9ue33bs5DK82wJnEjqZVNrFfdEwGLADsDpwCPAm5KuknSgpG9IGlnjuDDM2b6H1IfrILq+d0TKBHpQUuUm7e2km6wjgDmAy+uUweszSaNI2VBFu9l+tNb+YcJl+1Lg5NLw0ZKm6sR8wsBImgxYtTT8n/w5upHjFwJmKg3fVNpnJlKpu+1L+71Id3M1ct0a81hH0tWSJu5hnxGkhSBF15X2mRa4nOh7FEIIIYTQNhFICiF0XG5svjpddcxHAKdK2qtjkxoCJG0L/B2o3KB8H/i27Ys7N6sQBi/bT9s+z/YutpclZS2tAvyC9H/p5TqHjiSV4jyIVELyTUmPSDpN0g6SFpUUn6kmALY/s/0rYGng7sKmeYHrJJ1MyloakccnApYl9ahpRmbbicCkhde3A6c04bxheNqb6h4xcwAHdmguYWBWJmU5Fl3Uh+NXqTF2S+VJDlRdDDwDHF/a7266W0XSzI1eXNIISYeRMoQvyyUY61mGrgVSFf8ra5cDTX8BrrDdSI+nEEIIIYTQBHHTI4QwKNi+l/RL8jOF4cMlnRc9S6pJmkTS0aRsicrNyteA1W33tRFxCBMs2x/Z/pftI21vbHt2YG5Sf5FjgTtIWX5lAhYCfgD8CXgQeEvStZIOlvQtSTO06a8ROsD2g8AKwL6kcqKQvi92BHaucchGwBEDuWYuS1bscTIO+FGUawr12H6H7hlsP5O0SCfmEwakVlm7viwcWrH0+m3bjwDkIPfppID4ZrbLZesuBsrvM5MBv23kwpIWBG4G9gJ+Zvv3vRzytRpjxf5IxwEzkt5/QwghhBBCm0QgKYQwaNj+D7AS1T0oNgfulrREZ2Y1uEiaB/gXsFth+BlgJdu1VoyGEPrA9n9tn297N9srANMAXwF2By4Enq9z6DSkm/y/BK4AXpf0uKSzJP1I0hJ5FXUYJmx/bvswYElgdGFTvVX6e0rasT/XyuXIji4NH99oWasw4bJ9LnBjYWhioLcb+WHwKQeSXgHu7MPxC5Zej4X/ZSKdBqwPrGv7lfKB+fP5+TXO+X1JZ9RbOCFpJklHAveR3ie3sl3OdqqlXNZuHPBOzmo6BtgQ2MB2rYUeleyn+SWtL2kfSedI2qWB64YQQgghhB4oFjGGEAab3H/kbFLvpIpPSH0gTurMrDpP0oakFaPFch+3AxvbrleSK4TQZJLmIGWjrJj/XBr4QgOHfgDcRfp/OxoYbfvVVs0ztE8ubXgIKftj0jq7GRgPrGP7qj6e/0hgz8LQi8BCtt/rx3TDBCZnhNxP9ffmVjnIFAa5XEJuLCnrseI02+VeRj2d425gqdLwNcD8wJzAhrav6OH4OYB76d5nCeAd4BJS78H3gNlIpfTWJP1svBf4nu2HGpingLdIpWeL/k1asDEPsIbtMTWOPSVfdz5SwLRoU9sX9nb90B6SzgS2KQytaHt0nd1D6BhJG1Cd/flb23t3aj4hhNBpEUgKIQxaknYHDgcmKQxfBvzU9nOdmVX7SZqRVD7kB4VhA0cB+/ZSZz6E0GKSJgGWoCuwtCLpZlcjnqYQWALut/1ZC6YZmkjS7KTeR5VHJXutwlTf9K0YD3wEfKXRbCJJCwAPU31j9Du2/9aPqYcJlKRDgP0KQ2OBL9r+qENTCg2StCVwTml4fduX9eEcpwLb1dj0MbBJT0GkwjmWAq4EZmnwsmOBQ4GTGv2sKmliUjCq1uKM94Fv2v5XL+eYDbiNVKoP0vvxLLZfa3DeocUikBSGiggkhRBCtQgkhRAGNUnLA3+l+qbsh8BvgKPqlbUYDvIK9x1Iv4RPX9j0Bmll55UdmVgIoVeSZqE6sLQM3Rul1/IRqbF5Jbh0e2QcDg75a7o3sCkwe2FTvaBRPeNIZamWaeRrK+kM4PuFoattr92H64WApMlJAcl5C8O7NlhqLHRQXli1XmFoHKkM3Yd9OMfcwC3AXIXh20l91houkZmzow4FtiL1SSr7mFRK8TzgQtuf1Nint2vsk69RNAb4vu2HGzzHRaTedAAP2V6sr/MIrROBpDBURCAphBCqRSAphDDo5VJ3p9H1C2HFE8DOtq9t/6xaS9IywB9IK92LbgW2sP1C+2cVQuivvMp6capL4s3f4OH/pRBYAu4dzkH0wU7SosAGpJ9JS+bh8fSt9+h4Uj/AlW1/0MO15gGepCsbycBijd5MDaFI0hZAsZzdC8B88X4yYcjBxKVJJQ6ftF2v518j55oSWA74Iil76E3gKVJWbZ+DRzXO/2VgeeBT4AHb9/Tx+GIpvxNs/3SgcwrNE4GkMFREICmEEKpFICmEMGTkD3LHUb2aEtLKx4Nt39j9qKEllw35JekmZXGF++vAXsAZjjfuEIaFXLayGFhaDpiqgUM/Ae6hK7A0eiA3BEP/SZqL1KR+I2BVUjCp0aCSgX+QmsaPr3P+k4EdC0OX2N5wQJMOEyxJI4DHqA5i72D71A5NKYSmy0Gut+kKwG9k++IeDgltFoGkgZG0BLAGsBopmDsnMDnp+/5p0ufD82r1Euvn9aYH1gZWBxYiVQoZSQoiv036PfVO4Cbgb8Opf2MEkkIIoVoEkkIIQ4qkKYADgN2p7p0EqR76wbavbvvEBkjSCsD+wLdKm8YDp5B6Ib3Z9omFENom3+RdhOqSeAvQWNm0FykEloC7bX/coqmGGiTNAKwDbEi64TIZjQWVjre9a43zzUFa4V8sH7Vss24MtZKkqUhZtTN3ei5tYFKZsSHRr1DS9qTPFRVPAaNsj+vQlEJoKklfBSrVCgzMGJ+hB5cIJPVdDuZsC2wPLNjgYTeTylc+1s9rrgbsQlowM3Evu1e8C/weOGg4ZLtGICmEEKpFICmEMCRJWgg4mnSzrmwMcDKpNvu7bZ1YH+Sg2AakXwjWqLHL7aT+BXe1dWIhhEEj3zhYnq7A0nLAtA0c+hlwH9W9lp5t0TRDSX5//wYpqLQe6WtW+dBdKzD4U9snlM5xLFAMMF1r++stmG5LSFoMuB6YqdNzaYOZbL/e6Uk0QtKkpODR/xWGt7R9XoemFEJTSfo1aXEWpFJ7S3RyPqG7CCQ1TtIkwM6khZQj+3GKj0iZz9f04ZpLA0cAa/bjehX3AOsM9T6fEUgKIYRqEUgKIQxpkpYllYJbl+435z4GLgP+DFw1GFYLS5qIFDTaGtiY2mWsbgIOsX19G6cWQhgC8nvIQnQFllbMrxvJWnqF6l5LY/rSrD30T+6PtRopqLQRMFveZNLXrfJhfH3bl+djZgaeJZWqqVjd9s3tmHOz5H5SNzD8g0mjbD/R6Uk0StKuwLGFoYdJvbfiF8Mw5Em6mVRqFOBY27t1cj6huwgkNSb3CvsL6XNeLSaVeL+cVNLuXWBh0iLFJQv7fQKsZPvuXq43MSkIux8wosYuz5FK8o4Bns/nnYGUPb8+sFJp//uBVQfzws7eRCAphBCqRSAphDAs5A/avyTdpKtVRuh14GrS6ujrbf+3jXObBVgrP9YGZq+z61WkANJt7ZpbCGHokzQt1VlLywPTNXDo58CDVGct/adV8wwgScAypGzUjYFRhc0fASvbvkfSocA+hW3/tl2+QTMkNCmY9ALpBtb7TZlUukE2TX7MCUw5wPOtYPuOAc+qTXLG3LNUf02ij0wY8iRNBrxDV0nQ9W1f1sEphRoikNQ7STuRqm9MVmeXm0g97rp9bsufNfYFDqZrodHTwKK2P6pzvZHARdTOQnqAFFy6oqcFB5K+BpxKdT/jU2z/sN4xg10EkkIIoVoEkkIIw4qkBUj1o7eiumxL2X9IQaVbSY2nn2hGY9B8c+ZLpNrVK5KCR4v2cMjrpJVmZ9i+d6DXDyGEfANhFF2BpRVI70O99eqB9J40mq6spbuGU9PkwUbSKFJQaSNgWeBl0ore24FZC7uuY/uK9s+wOSQtQgom9bVn0jvAJrava/6skpzlN4r0778+qVfhF/p4mm/Z/mez59ZKkvYDDikMDanSiSHUImlVUl8YSD3qZrD9dgenFGqIQFJ9+TPcscBPe9htf+A3vWWRStoDOKowtKvt42vsNzvp9+Jy7yWTfk78utHKHpLmJf1+PUceGg8sYfvBRo4fbCKQFEII1SKQFEIYlhosIVf2MvBEfrxGKg9QfHwATEHXKubKYwZS8GgBUvCqtxJTn5DKApwN/NP2Z334q4UQQp9Jmpp0o7wSWFoBmLGBQ8cDD9EVWBoNPB4lsJov38hZl7QaeNPCpkdsL9KZWTVPP4NJf7G9RYumVJOkaYAtgb2pXlXdkyHXYyhnMr5MV/nE8cCctl/q3KxCGBhJ+wO/zi/vtr1MJ+cTaotAUm25H9Kfge/2sFvNYFAP5/xr4XzP2p63tH1WUnbTqNKh44Ef2D6r0WsVzrkecGlh6ETbu/T1PINBBJJCCKFaBJJCCMOepClJ/SnWJAWXlqCxlfnN9AiphvUNwA2xOjKE0GmS5qcrsLQisBgwcQOHvgXcQVdg6Q7b77RqnhMaSecBmxeGfmH7yE7Np5n6EUx6H1je9iOtm1VtkiYl9Zk4hN5LRe5i+8TWz6q5JP0F2Kww9HPbR9XbP4TBTtJ1pGoAAEfZ/nkn5xNqi0BSd3kR5LlUvyeXHW17jz6edybgSWDaPLSs7TF525TAbcCXaxy6m+1ja4w3et3RpFLLkHp0zm57fH/P1ykRSAohhGqN3CwIIYQhzfYHwJX5gaTpSIGl1Uk3TkfRlX7fDK8Cj5OaV98M3Gj7lSaeP4QQBizX1f8PafVrpTTnslSXxJulxqHTkfq9rV05laRHKfRaAh4dijcMOi1nw2xQGBpHurE0LNh+WNIapIUVjQSTpgL+IWkF26+2dnbVbH8K/EHSRcDJVH9dyhrpSTYYnU31TcutqS6DFMKQkbM5ViwM3dipuYTQD7+n5yDSGFKmbJ/Yfk3S70iZetcCL8H/SuidQ+0g0vkDCSJl59AVSJqFVDav7YtCQgghNFcEkkIIExzbbwGX5Afwv7JPC5A+5C4ATE+6gVV5TE0qa/cRaYX0e/nP94G3SeXwHieVfIpsoxDCkGP7Q1Lwu9JfolLrvhhYWgKYpHSogIXzY7s89q6kO+gKLN1h+82W/gWGh03oKjUGcN1wKzVm+5EcTLqB2oHKsnmBf0paw/a7rZ1dd3khyIaS9iFlJ9XKaJ6+vbNqmmtJK8UrX4fFJS1u+4EOzimE/lqG9FkdUhD+1g7OJYSG5V5GP+phl3HANgMoh34i8LLtUwtje1J7gcRrwE79vE7RVaXXSxGBpBBCGPIikBRCCEBuJn93foQQQgBsPwM8A/wFQNIXgKWpLok3e41DpwG+lh+QspaeIAWWKsGlh2yPa+lfYOj5Xun12R2ZRYsVgkk30lgwaSngcknfsP1xa2dXm+3DJL0EnEH3XohDMiPJ9ue5vN3PCsNbA1EOLAxFqxWej8mf7UMY1CStChzey26nDKTEa15E+b8gkqSlgd/U2f2XTVr48zTwIV3B3XIPphBCCENQu3uEhBBCCCGEIcr2x7Zvs32U7U1szwHMRWrkfAwpSPRJjUNFuomwDXAScB/wtqQbJB0qad1cx3+CJWkeYNXC0LtU1+UfVmw/Supb2Gjp11WBv+feRR2Rm47vWmPTUM1IglzasmCL3KsjhKGmGEiKsnZh0JM0C3A+PS/wfh84oInXnAQ4i+7Z5ZAWDp3ejOvk8sZPF4amasZ5QwghdFZkJIUQQgghhH6z/TzwPHABQL7RvxTVJfHmqnHoVKRAwhqVAUlP0ZWxNBq43/bnrZz/ILIZ1Zkuf7P9Uacm0w62Hy2UuZu1gUO+CfxN0sYDKPEzILZPkLQsKXOnYkhmJAHYvkfSI6TSlJAyDNcAru/crELoG0kjgJUKQzd1aCoh9MXR9P6z7zTbrzXxmnsAi9TZdkyTP3MVswIjkBTCAEmaAViLVGp8XtJCpvHAWOBe4PJcTSKElonVZiGEEEIIoWlsf2p7tO1jbX/X9tzAHMDGwFHAv0j95mqZD9iSVM9/DKnX0i2SfitpQ0mNBBuaRtLkve/VNGuVXv8/e/cdJklVvXH8+5KXnJEgOYMEyYiyKIKJKAoSFQQUBcUABgyoiJGgiAF/ukhGwUiUsCI5g2RBkgTJS2aX3fP749bQ1TU909U93VPdM+/neebZrtsV7s7O9HbXueecYqbImJTLTHq85CHbAGdIqnJB3AFkDcsz/ZyRBIN/1t5TySzM2rcuqZ8ppKxY90eynibpncCuTXabDhzTwWu+maGzm14iZSp10ou5xzN3+Nxm44KkmSXtKukS4AlSufF3kUpH3k9aAPRR4FjgXkmnS1q8qvna2OdAkpmZmZl1VUQ8GhFnR8QXI+LtwHzABsBBwKmkD0KNTADeDhwCnA08JukBSadJ+oykDbtc6mxeSadIWruL10DS7NSvpn+ecXQjNCLuorVg0g7AqVUFkyLiReAruaG+zUjK/K2wXQxqmvW6ibnHV0TEy1VNxKwZSaJcgOiPEfFABy/9LdL7qqGu9XwHrwX15fPGS3a5WcdIeg9wG3AK6X3yn4DVImKjiNgnIj4REWuTFjhNJ93j3xm4XtLqQ53XbCQcSDIzMzOzURUR0yLi+oj4aUTsFhHLk8q7bE9qOv0P0urYRpYhlYE7BriGlLV0haQfS9pJ0lIdnOf/SCW+bpJ0ctbHqBs2of7mzj8jYnqXrtWT2ggmfQg4OStpVYWTgf9mj/s9I+l20irXAWtL6ve/k40v+Sy6YmDUrNd8GHhLif3+r1MXlPQWYM9hdjmtU9fKmTP3uNNBKrMxS9Lckk4CzgNWBaYBH4+ID0bEPcX9I+LnwLdzQ0sA50uaf1QmbOOKA0lmZmZmVrmI+F9E/DkivhwRE0lZS28lrbI7Cfj3EIfODmwKfA74PfCwpIcl/V7S5yRtKmmOEczrN6TA1m7APZKOymqUd9I7C9vjslF8FkyaCDxW8pCdqSiYlAX6Tsg2Zx/lMogdFRFB/c/cTNRneJj1LElzAptlm6+TslzNelKWjfSNErs+Bvy9g5f+GkPf/3sBuKiD1xqQDyQ93YXzm405klYglffePRuaDnwkIpoFln9EfenwN5OyEM06yoEkMzMzM+s5ETE9Im6KiJ9HxJ4RsTKwCPAB4AhSptALQxy+FLAT8GPgCmCKpGskHStplzYyi/YFppLKtBwM3C/py9kNzE5wICkTEXeTMpPKBpN2AX5XUWbS73OP+z2D55LCdvFn0qxXvYu0oADgz1kmqVmvei+wWon9Tu1UZrKklUh9KodyUURM7cS1CvJ9Lf17adaEpHWAq4BVcsOfj4izmh0bES8x+PPDfs4wt05zIMnMzMzM+kJEPBUR50TEYRGxJTA/sBawP/Bb4C4gGhw6G7AhqSfTaaRA0GOS/ijpEEnvGC4oFBH3Ur+CeG7gu8B9kj4+kiCGpLmzuQ14Fri53fONBW0Ek3YFThztYFJE3Emtv1e/90kqBpLcJ8l6iqR5JK3T4Pd859zj747mnMza8NmS+3Wy1NwhDH/vr+PZSNl7qoVzQ490+hpmY4mkVYELSYvmBpwVEce2cJri79nswLYjnZtZngNJZmZmZtaXImJGRPwrIn4VEXtHxGrAQqQVv98ifSCbMsThAz2Zvk8qXTdF0g2SjpO0e1ZaIu9HpIa30wFlY4uSypvdLmm7Nv8ab6e+IfVlETGjzXONGVkwaSLwaMlDdqOCYBJwQ/ZnX6/4zIKlD+eGVpW0eFXzMcuTNB9wK3ATcLWkWbPxuYGB196TIuLGiqZo1lSWDb1liV3/GxE3NN+t1DUXplYiayjdyIJeprA9qK+LmSXZ7+m51AeRniaV927Fsw3G1m53XmaNOJBkZmZmZmNGRDwbEedHxDciYmtSpsgawMeBXwO3A40CNbOQejJ9itST6V5JT0j6i6SvkAI+n6b+/fPA45WAP0m6QtLbWpzyFoXtcVvWrihrKLwFvR1MupkUrJx7FK/ZLcWspOLPpllV1geWzR6vS8pGBTiQ9Lv3IKnsqFkv+wi1hSjD+UsHr7kfMFyfyCey7NpOWyP3+CXS76iZFWR9004Dlis89cWIeKLF083aYKzTfV1tnHMgyczMzMzGrEjuiIj/i4h9I2JNUnBpK+DrwHnAM0McvgiwDakn0yWkvkxPNdhv4D31xsDlkv4kqUwPBEil+fIuK3ncuJAFkybSo8GkiDgiIuaPiHNH43pd9o/CdvFn06wqdwLTsseXRMSTkrYklRx9FHhfRDxd2ezMytml5H7ndeJi2f+DzTIauvWeI1+y91ZnWpsN6ZMMzlS8DpjUxrkalVluVPLbrG0OJJmZmZnZuBIRz0fE3yPi2xHxPlId/1WBjwK/BG4hlbArmpla2YlGH8wG3ltvA9wm6QRJSzSZzqq5xzNIfZ4sJyL+TQomle2xUFWZu353e2F71YZ7mY2yiHiUVJ7rKWBzSXcBfwJOBtaLiDuqnJ9ZM5KWpFxwfiqdy0zeGliyyT7FBQSdskHu8eVduoZZX5O0GHBkg6e+HhHtBICKWU3QuNydWdtmqXoCZmZmZmZVyj6s3Z19nQhv9N7YANiElGm0MfW1y4czEFDaB9hd0tHA9yOirl+TpAnA0rmhhyLilXb/HmNZRPxb0hakG2zNboxBCibNLGmPiHi9u7MbM+4ubK9SySzMGoiIM4Ezq56HWZu2KrnfNRHxUoeuuVeJfSZ36FpvyN7bbNTNa5iNEYcD8xbGbo6I89s83+oNxv7T5rnMGnJGkpmZmZlZQUS8GBGXRsR3I2Jb4P3UN4su0+dAwOzAl4H7JR0sabbc8ysXzuNspGG0kZm0C3CaJC+eKyELdD6eG1rB3zszs47YrOR+HckQkjQ/sF2T3Z5mcCZqJ0wEJmSPp+GSvWaDSFqUxsHen7R5vmVpvODtmnbOZzYUB5LMzMzMzIYgaa4so+gaYIV2TpH9OT9wFPBvSbtlzXWLpcOKGSFWEBH30lowaSfgTEmNGhDbYPlg5qy09zNvZmb11i+53xUdut72pIUsw7mszfJZzbwv9/jSiHixC9cw63d7AHMUxl4B/tDm+bZoMPYMcEOb5zNryIEkMzMzM7MGJL2X1OT9s6SAUCs9d2aQ+iwNNJgeCCgtTerrcSMpyynPGUkl5IJJ/y15yA7AWYVsMGvM5e3MzDooy+xsVHKqkRs7dNmdSuzT8f5I2d/1Q7mhMzp9DbMxYucGYxdFxAttnu99DcbOGq68s6TZJW2SlfM2K8WlCszMzMzMciQtDBwL7NrCYTOAF4AppBWAz2aPn8u+8o+fy54/tHAOB5JKioh7JU0k9V5YqsQh2wB/lLRjRLzWzbn1ueLP4KrAX6qYiJnZGLEk5e69PRIRT4z0YpLmBd5dYtfJI71WA9sAi2WPR5JdYTZmZaUn12vwVFu9kSTNReNA0i+GOWZu4FpgNeAlSZtFxM3tXN/GFweSzMzMzMwykjYAvkkq6/V7hg4E1QWJ2llBmJXMy3MgqQURcV+LwaT3AX+RtH1EvNLNufWxRoEkMzNr35tL7ndbh673XqBZBu6zwL86dL28fXOPz4iI57twDbN+tz6NK4Rd2eb5dgbmLIxdFBHDZThuRQoiAcwFfAvYts3r2zjiQJKZmZmZWSYirmNwybluWS73+MWIeHyUrjtm5IJJl1LuZt1WwDmStomIl7o6uf50b2G7TIDOzMyGtkDJ/W7v0PW2KrHPPyNiRvPdypO0JvCe3NBPOnl+szFk5QZjr9P+a8ABhe0AvtbkGBW2HR+wUtwjyczMzMysGvPmHj9X2Sz6XETcR+qZ9HDJQ7YAzpc0T9cm1b+eLWz7e2Q2jkhaRdJnJDW60WntmVByv/906Hplytp1vD8S8FVqN6cvioibunANs4YkfVTS9n3S72exBmP3R8S0Vk8kaXMGl8n7bURc3eTQC4D7s8cvAUe1em0bnxxIMjMzMzMbZZLmpP69uMu/jEBE/IfWgkmbARdKmq9rk+pPxZ9DB5LMxpGIuJvU2+YuSfdJ+omk90oqGwyxwWYvud9DI72QpJUol53b0UCSpFWBD+eGvt3J85uVcBap9+jTki6S9DlJqzU7qCJzNRh7pM1zHV7Yfhj4fLODIuJFYC1S4HmliLiozevbOONAkpmZmZnZ6CuumGy5x5LVywWTyt6M2xi4SFLZskNjXrYa9rXckANJZuNMRPyKVCppOeBA4FzgOUnnSzooC1ZYea+X3O/JDlxrixL7TAFu7sC18o6hdn/x/Ii4rMPnNxtW1qt0a9LP9ruAHwN3SHpY0s8lbdtD2UqNSiu3/PsvaTtg89zQNGD3iChV5SAiXoyIiyLisYyXSQQAACAASURBVFavbeOXA0lmZmZmZqOv+GHWGUkd0EYwaX3gEkkLd21S/Sf/s+hAktk4FBG/AD5J6rUBMBtp5fqxwD2S7pf0U0nvc7ZSU2VL13aixO07S+xzeURM78C1AJC0LekGPqSgWdNsCLNuiIjnSa9T1+SGlwL2A/4MPCPpYkmfl7R6FXPM3N9grKXfySwoVuxD9hkHca3bHEgyMzMzMxt9zkjqkoi4n9aCSesAF0taqGuT6i/5n0UHkszGqYj4JfAJUjApqL9/tAzwKeAcatlK7q3UWNn/ixplKbRqYol9OlbWLus1eGxu6NiIuKNT5zdrVRZM2gq4mlogfOC1a1bS78iPgNsl/VfSLyRtN8rZSv9sMLZ4i+c4Flg6t314RPy8/SmZleNAkpmZmZnZ6CveoHcgqYNywaQHSx6yFvC5rk2ov+QzkmaRNEdlMzGzSmVl7vYf2Mw9pewLatlKxwB3S3pA0nGS3p/1Axzv7gNmlNjv1ZFcJMuwWKzErp3sj3Q0sGz2+D/A1zt4brO25IJJ11D/ugX198GXJGUr/YmUrXSJpC9IWqPL87sPuKIwvJak2cocL2lfYO/c0Ncj4pvtzkfSzO0ea+PPLFVPwMzMzMxsHHJpuy6LiPslTQQmk1bPD+f3wDe6Pac+UQxqHivplUpmYma94mJgy2Gez9+cXZrUY+lTwFRJk4HzgPMi4u6uzbBHRcSrku4GVmuyq5o838zmzXfhReDGEV4HeKM/yz7Z5gzgYxHxcifO3eskfRpYsep5WFM3kd7/DZftM/B7Nyvpd2gL4IeSHgX+RnrtujjrwdRJh5IykwauvwCwI3D6cAdJ2g0YyDx6BTggIiY1u5ik2Ull/pYBVgVWB9bIvr4C/Lrlv4GNSw4kmZmZmZmNPpe2GwUR8UAWTLqSoW8k/B7YNSLKNkQf64o/i/tVMgsz61XB8EGP/HOzkQJQWwFHS3qQEWbe9Kl/0DyQNA/wxAiuMbHEPpd34v86ScsDv8kN/WCc9WbZiXKBO+sv+YD4EsC+pPdAr0v6J3AucG4nyjdGxBWSDgOOyA0fL+m2iLituL+kWYHDgS+RXmOvAT7eaN8hnA7MCazC4MVVl7Y6fxu/HEgyMzMzMxt9xVIb1j3rA4sM8dyZwG4OIpmZdV0AzzE+Wyz8kdRvajhLksrgtatMYGPEZe0kzQv8GVgwG7oMOGyk5zXrMfmA+Wuk167ngCkdu0DEdyU9Q+rZNBcpK+kGSccBZ5MCy4sA7yC9fiwD3EMKPp0UEaU/S0TEDvBGZtJ9pNcbgIezUntmpTiQZGZmZmY2+l4sbM9bySzGOEk7AafR+HOPg0iNFX8WfwiMi3JFZjakTUhZRdC8BNsMasGi54HzSeWhzo+IxyVNAt7SjUn2sIuBR6jdvG1kNVJQpmWSVmUU+iNlPVzOBtbMhh4CPhQR00dy3j40iVQ213rbBGAvyv1uQP1r1x3AOaTXrisiYlrnpwcR8QtJfyaVAt2e9DrwOWp9OwO4N5vHmcDkVgJIDa73mqRnqb0WORvJWuJAkpmZmZnZ6CsGkuapZBZjWJMg0hmkINJ4u/lVRvFn8esRMR5LUZkZIOnzpCDScCXtBm7ABnArtRuwV/t1FiJiuqTjqS9jVbQZ8Ms2L1EmG+ll4Po2z4+kmYFTgHdlQy8C20XESMrx9aUyPWmsWpIWIgVJFh1mt/xr2ovAhdSC3v/t7gxzk4h4jJTVd5ikCaQgzwTS7+yjEdGxPpVZibwVckMOJFlLHEgyMzMzMxt9zkjqIgeRRiT/szjNQSSz8UvSF4EfMDiIlF+5P4X6rKP/jeok+8dxwOeplYQr+oCkCW3eNC4TSLqy3ayKrBzWqcCO2dA04MMRcXM75zPrJkkLA5eQMueKwe/8a9ft1ILebf9+dFL2+39vFy+xHilINcCBJGuJA0lmZmZmZqPvhcK2M5I6pEkQ6XRgdweRhpX/WSz+nJrZOCHpEOD7A5vUZx3dQu0G7DV+TW0uIp6X9FXg50PsMj+wO3BCG6d/R4l9JrdxXiQtQOrxNBCsmk76f/S8ds5n1k1ZEOlSauUXB8rAibSI6wJqQe9HRn+GlXt77vH9EfFgZTOxvuRAkpmZmZnZ6HNGUhdI+iAOIo1U/mfRgSSzcUjSocD3ckNTSDdfzwMucNZR235J6oOy9RDPf13S6RFR+rVX0vIM33tpQMv9kSStSeqJtFI2NA3YIyLObPVcZt2WBZEmA2vkhm+jPutovPfFzGcvOhvJWuZAkpmZmZnZ6HOPpA7Lgkin4yBS27JG6rPlhhxIMhtnJH0BOBK4ATiXdAP2Wr9+jlxEhKRdgeuA5RvsshTwK0m7RkQ0eL6RMtlIrwDXljwfkmYCDgS+C8yZDb9AKmd3ftnzmI2WrCfSxaTfoT9Qyzp6tNKJ9ZDs93qz3JADSdYyB5LMzMzMzEZZRLwiaTowczbkjKQRaBJEOo20gto3QZsr/hw6kGQ2jkhaBXgKWNxZR90REc9I2oZ00/tNDXbZBXhJ0v4l/98qE0i6OiKmlpmfpHWB44GNc8P3AjtGxL/KnMOsAlsDnwEud9bRkNYG5sttT65oHtbHZmq+i5mZmZmZdcHzuccLVDaLPucgUkcVm8A7kGQ2jkTE3RExyUGk7oqIO0i9SobqT7IP8HdJy5Q4XZlAUtOydpLeKukMUiZaPoh0BrC+g0jWyyLi1IiY7CDSsPJl7e6NiP9WNhPrW85IMjMzMzMbgqSNgC+TmvROyX093+BxfuyFiJjR5PT3Aetnj+eUtOQ4bfzbtiZBpFOBPR1EaslKhe2HKpmFmdkYFxH3StoQOAXYssEuWwB3SjoOOD4iHijuIGkJYIUSl5vcaFDS/MB2wL7A2wpP/w84yP2QzMYM90eyEXMgyczMzMxsCBFxjaT9gaOBPVo5VNLLpIyO54BnGRx8mrVwzM6SjnXgoxwHkbpilcL2XZXMwsxsHIiIJyRtDRwKfBWYq7DLBOCLwBckXQWcD1wB3J5ljZXJRnoNuEbSrKT+MasDGwITgU0Y/F5kGqm03eER8Ww7fy8z6y2SRMqCHOBAkrXFgSQzMzMzs2FkN2t2lXQS8CvSjZhmRLohNBe1HggzgMiea1RieiEHPsqRtCNDB5FOAfby97Itqxa2765kFmZm40SWvXykpBOB7wC7Mzi4I2DT7CsNSK8BZfoezQw8Qiqhq2H2ewn4LfDjRtlPZtbX1gAWym07kGRtcY8kMzMzM7MSIuI80o32Y0gBoVYDFTORbujMRAoqFc0zogmOE1kQ6QwcROqGYiDJGUlmZqMgIh6NiL2BZYDDgQeaHDI75d43zELqf9coiDSD1D/pAGCJiDjQQSSzMSlf1u6uiHi8splYX3MgyczMzMyspIh4KSIOBjYi9Thq+RTZn48DhxWeK97Et4ImQaSTcTm7kcqXtpsK3F/VRMzMxqOIeCwivhkRywGrAQeT/t+7m8aLUFrxKnAzKbt6d2CxiJgYET+PiOdHeG4z6135MpjORrK2ubSdmZmZmVkTkiYA65HKymyS/blobpeBknXNvAAcAfwk2/4WtcVdxf40llMiiLRXViLI2iBpAep/pu91UM7MrDoRcRe5zNDsvchSwJLAjsCBTU7xOrAb8DCpvN0jfl03G5fyGUkOJFnbHEgyMzMzMyuQ9GZqQaNNgHUZ3LOgrCDdzPkpcEREPJO7zgPA8tnmmyXNGREvtzvvsapJT6STgI86iDRiLmtnZtbDIuIV4N/AvyVtV+KQGyLizC5Py8x6mKRVgMWyzQAmVzcb63cOJJmZmZnZuCZpNlKgKJ9ttGSJQ6cBz5A+nA3Ve0DAqcBhQ/QduJtaIEnA6sD1LUx/zJO0AymI1CiQV2kQSdISwLykVd4vVDGHDlqjsH13JbMwM7MytiixjzMPzCyfjXRrRDxZ2Uys7zmQZGZmZmbjiqQ3UQsYbUIqWTdHiUOfBK4Crsz+nAFc1mC/GaRydZcCX4yIm4Y55y3Ae3Pbm+NA0huyINIZ9GAQKXMM8CFgF9I8+9nEwvYtVUzCzMyGJ2lBYK0Su07u8lTMrPe9M/f4wspmYWOCA0lmZmZmNmZJmoV0syUfOFquxKHTgduoBY2uioh7C+e9iRQ0mjkbHggg3U4KIF1Q4jqXAF/KbW8B/LjEcWNekyDS74CP9UA5uwUqvn4n5Ve3B17JbmbWqzaneV/GacDlozAXM+tRkmYC3p0bOruqudjY4ECSmZmZmY0Zkhai1tdoU2ADYK4Shz4LXE0tcHRtk1JlXwDWzB4H6YbOo8BXgZNbCHBcDkwFZsu23y5p5vHeDLtPgkhQqznf1yStCiyRG7otIp6oaj5mZjasiSX2uT4iXur2RMysp20ALJg9vjsirq5yMtb/HEgyMzMzs76UrbJbnfreRiuXODSAO6kvU3dXRETJ664IHJ4begH4DvDTiHi19F+A1Dhb0lXU6pfPSyq1d20r5xlLmgSRTgT27oUgkqT5gdWqnkeHvLOwfUklszAzszLcH8nMytgm9/i4ymZhY4YDSWZmZmbWFyTNB2xELXC0MSnw0swLwDXUAkdXR8RzI5jKCaQMoqnAT4EjIuLZEZzvEuob4W7BOA0k9UsQKbM1Y+fzlANJZmZ9QNLC1DKihzO5y1Mxsx4haQtgDeDsiHg099Qu2Z+PA78e9YnZmDNWPviYmZmZ2RgjaRXqexutTupB1My91DKNriSV6epI8EHS3qSgz8nAYRHxYAdOewn1GU5bAN/vwHn7iqTtGTqINAnYp4eCSAD7Vj2BTpAk6sskTQf+Uc1szMysiTL9kaYCV4zCXMysYpI2BS4mvS4cQPq8hKTNgBWy3T7TatUEs0YcSDIzMzOzykmaC9iQWuBoY2ChEoe+DFxPLXB0VUQ82aU5Lga8C1g3Im7p4KmvAV6i1stpM0mzRsS0Dl6jp2VBpDPpkyCSpK1IPwtjwdrU/67dEBFTqpqMmZkNq0xZu2sj4uWuz8TMesHq1ILLs2ULhAR8Oxv7bUScWcnMbMxxIMnMzMzMRp2k5anPNloLmLnEoQ+SCxoBN0fE692aZ8HzEbFbp08aEdMk/RN4TzY0FylD5O+dvlYvahJE+i3w8R4LIi1LCm6NFdsUtl3Wzsysd00ssc/kLs/BzHrHxcArwATgn8CSwLdIrxUnAftXNjMbcxxIMjMzM7OukjQHsD71gaPFShz6GnAj9dlGjw5/SPdExCtdPP1F1AJJAHsyDgJJfRhEWg84G1i86rl00B6F7fMqmYWZmQ1L0qKkPijNXNrtuZhZb4iI+yVtCXyT1L9zS9Lnp20i4m9Vzs3GHgeSzMzMzKyjJC1FLWC0KbAujQMFRY9S62t0FXBjRLzWrXn2mNOBH1DrAbWDpLkj4sUK59RVTYJIvwH27YUgkqR5ST/LuwO7Uq5PV1+QtDGwUm7oQdJqVjMz6z2bl9jnNdJ7KDMbJyLiSmCrqudhY58DSWZmZmbWNkmzkgJF+cDRUiUOfR24mVzgKCIe7NY8e11EPCLpEtIqQkjl7XZibJVQe0OTIBLAB4BHU5n3Ss0JzFP1JLqomI10SkREJTMxM7NmyvRHuqbLGdRmZjZOOZBkZuNeViJgFWDV7M9FgLmzr3myP+cCpgIvAC/mvp4H7gXuzr7+M4q9OszMRp2kxagvUbc+MEeJQ5+k1tfoSuB6N4Ie5HfUAkmQyttNqmYq3SNpO4YPIgEsOkrTGbeyIPDOheGTqpiLmZmVUiaQ5LJ2ZmbWFQ4kmdm4kt0A3SL7WpsUOJq/g5eYJuk+4E7gMtIb+Vu9utfM+pGkmYG1qA8cLV/i0BnAbdRK1F0ZEfd2a55jyNnA8aQFDAATJS0dEQ9VOKeOyoJIv6dcqUPrrvcBC+W2r4+Iu6qajJmZDU3Sm0gLH5uZ3OWpmJnZOOVAkpmNaZLmAd5NChy9E1i9y5eclfQGf1Vgh2zsaUmTgUuAC30z1cx6laQFScGigcDRhqSMzGaeBa6mlm10bUS80K15jlUR8ZKks4C9siGRSo8dUd2sOsdBpJ5TLGvnbCQzs941scQ+r+L+SGZm1iUOJJnZmJOtoN+SVBJoe1J/g+FMB+4H7iGVp/sfqWRd/utFYHZg3sLXAsAKpMymlamtIs9bCPhg9oWka0jli06PiGfa/GuamY2IpJmA1ajvbbQyKXgxnADuIpdtBNzlzMuO+R21QBLAXpK+2+/fXweReoukhUl9qAa8DpxW0XTMzKy5iSX2uToiXuv2RMzMbHxyIMnMxgxJKwP7ArsBiw+z623AxaTSc3cC90XE1A7NYQlSUGlD4F3AZsCEwm4bZV9HSzqH1P/ir/1+k9DMepukeYGNqWUcbQzMV+LQF4BrqQWOro6IZ7s1T2My8DDw5mx7JVKG69lVTWikHETqSQeRFsgMuCAinqxqMmZm1pT7I5mZWaUcSDKzvifpLcBXgQ8BMzXY5X/A30jBo0si4n/dmktEPAo8SnoT/31Js5Nu2L4L2BrYILf7bKSbgzsAd0j6LilLaXq35mdm40cWXM9nG61O49fIonupZRpdBfwrImZ0a55WLyJmSPo/4Ju54a/Qp4EkB5F6T1b298DC8M+qmIuZmTWXLVZcucSuDiSZmVnXOJBkZn1L0vrAYcC2DC7F9ArwJ1K9/wurCs5kpQUmZ19fy27s7gHsDiyb23V14GTgm5K+B/wuIqaN6mTNrG9JmosUqB4IHG1CKqvZzCvAdeQCR85K6Ak/BT4PzJNtrydp64i4oMI5tUzStjiI1IsOAObPbd8YEedVNRkzM2tqYol9XgGu6fI8zMxsHHMgycz6jqQVgWOA9zd4+nrgeOAPvdjoPSLuIQWUvg68Hdgb2JXaTbYVgV8DX5d0SEScUc1MzayXSVqOWqbRJsBalHtf9xD1vY1ujojXuzVPa09EPCPpeODQ3PBXgL4JJGVBpD/gIFJPkTQBOLgw/N0q5mJmZqWVKWt3ZafKtZuZmTXiQJKZ9Q1Jc5BupB1CfV1/gCuAb/fLau2sH9JlwGVZUOlQYB9qf6+lgdMlfRz4dETcXc1Mzaxq2WvfetQHjt5U4tCpwA3UZxs92q15WscdRepjM9Bn7x2SNouIyyucUynZgo9Pk37uxosnqp5ASfsAi+W276RPyyaamY0jE0vsM7nLczAb1yRtT+pvPeD2iHhbRdMZUyR9E/hsbuiUiPhURdOxYTiQZGZ9QdIHgJ8AyxWeugT4TkT0bT3oiHgI+JSkI4AvAPsDc2ZPbwncKunHpL/nyxVN08xGiaQlqe9ttC6pp1ozj1GfbXRjVl7T+lBEPCHpV8BncsNfAd5X0ZRKi4h7ga2qnofVkzQr8MXC8JHZ4hYzM+tBkpYiVa1opm8/D5v1iVmB+XLb8wy1o7VsDuq/t3MOtaNVy4EkM+tpWUPoXwIfKTx1L3BgRJw/+rPqjixT4HNZ0Ogo4MPZU7MBXwZ2kbRLRFxb1RzNrLOyG7vrUB84enOJQ18HbiEXOIqIB7s1T6vMD4FPUMtWfa+kt0bEjRXOyfrX7qSM5wH/AU6raC5mZlbOM8BqJfb7d7cnYtaPJK1B/eerhyLijqrmM5ZI2oT6ANC/IuKRquZj3edAkpn1LEnrAmdSvwLrFeBI4AdjdaV99h/vzpJOAI4DVsmeWg64XNKhEXF0ZRM0s7ZJWpT6EnXrUytdNpynyJWoA65zhuLYFxGPSJpEylQdcDSweTUzsn6VLcz5dmH4++6RZmbW27L3e3dVPQ+zPvYZYN/c9vGAy6Z1xnHAW3Pb+wC/qWguNgocSDKzniTpAFJWTr4X0nnApyLi/mpmNboi4iJJawGfB75B+l7MChwlaSLw0Yh4tsIpmtkwJM0MvIX6wNEKJQ6dAdxGfW8jrzIdv74HfJTa/4fvkLRnRPyuuilZHzocWDK3/RD1df7NzMzMzMyG5ECSmfUUSROAE4EP5YanAeMyCycipgJHSjofOANYKXtqW+BmSTu4xJFZb5C0ILAxtaDRhsDcJQ59DriaWuDomoh4oVvztP4SEQ9I+gHwtdzwjyT91YsJrAxJawMHFYYPzt5jmJmZmVlzV1PfcuG5qiYyBp0G3Jzb/k9VE7HhOZBkZj1D0gLAX4G35YYfAHYe732BIuImSesBvwJ2yYaXBiZnwaSLq5ud2fgjScDq1GcbrQKoyaFBKk+SL1N3p5vdWxNHkvrbLJdtL5KNfaKyGVlfyF6rfg7MnBs+PyLOrmhKZmZmZn0nIh4GTq96HmNRRNxC6v9rPc6BJDPrCZKWBC4A1sgNnw3sExFe6QFkGQofkXQpcCwwBzAPcK6kPSLizEonaDaGSZoX2Iha4GgjYP4Sh74IXEMtcHS1s0isVRHxiqSDSIstBuwr6TfjfaGFNfVx0uvWgNeAAyuai5mZmZmZ9SkHksyscpJWJQWRls4N/wg4xKv0B4uIX0m6FTgHWBCYDThN0iIR8bNqZ2c2NkhaiVqm0aakIPdMJQ69j1qm0ZXAbRExvVvztPEjIv4m6S+k0qaQfh5/IWkD/4xZI5IWJvXYyvt+RNxbxXzMzMzMzKx/OZBkZpXK6vZfDCyUDQUpgPSj6mbV+yLiaklvBy4kNc+eCThO0vwRcUS1szPrL5LmBDagFjjaBFi4xKGvANdTCxxdFRFPdGueZsBngHcDE7LtdUm9b8ZdD0Er5cekBScD7ieVRDQzMzMblqT5SP1f1wBWBOYlVUV5DngGuBv4Z0Tc04Vrvwl4B/AW0v2OeYDpwAuk/jm3AVdExDPDzH3g/fKEwtNzZucfzpPFhVqS5qC+IsW0iHi6wbXnyuY7YMZIPiNKmo3693MN59fguFmA9Unfw1VJn2/nAl4Gngb+C1wB3BAR01qYz0LArNnmrIWn52vyvW34vZA0N/W9hV+OiOfLzil3HpEqh7wNWIH0fZuZ9DP7IKnP1WXt9AmVNA/p+zfkHCWtBmxN+p2Zn3S/4KnsuhdExJRWr9trHEgys8pIWg44j1oQ6XVSKbvfVTer/hERd0jaFPg7sHI2/B1JT0fELyqcmllPk7Qs9b2N1qbce6KHqO9tdHMrb7rNRioiHpD0XeDbueEjJf0jIm6sal7WeyTtCuxZGD4oIl6tYj5mZmbW+yStAnyIlAH/Vup7LA51zN3AD4HfjfSzkaTtgINJQaRmvWdnSLoWOAE4JSJeyz33U2CPIY77aPY1nJWBfxfGtgHy7QT+BazV4NhNSQt+B4SkFSPiP02uOZSDqc8wf5IUXBsUSJK0ILBD9rU59cGZoUyR9HPg6JIBr8tIvYIbOSr7GsoLpIBk0WHAobntScDHSswFeCPYdiDwWWCpJrtPkXQC8N0WS85/A/h8bvvXwL7Z9dchLeybOMzxr0j6MXBkRLzcwnV7igNJZlYJSYuQytktng1NBT4YEX+rblb9JyIekrQZKZi0djb8M0lPRsRZFU7NrCdImh1Yj/rA0eLDHpRMBW4kFziKiEe6NU+zFvwQ2BVYLdueHThD0luzXno2zklaGfhlYfhsv8cyMzOzoUhaEbirjUNXId1U31vSjhHxvzauvRgpePCeFg6biZQxtTEpQ6lX+oZeTMr2GQhoiLS455ttnm+vwvapwwTsriBlH7ViPuBLwD6SdoqIy1qdYJUkrQ6cRfm/93zAF4A9Je0WEReN8Pp7A79gcHZW0QRSwGwLSe/v1+wkB5LMbNRlaavnAStlQzOAPXyDoz0R8aSkrUlvGlYgvaE6JctMmlzp5MxGmaQlqZWn25S0km62Eoc+Rn220Q2FVW1mPSEiXpP0YdKH5YFSHSuSVmPuUtnErCdkZVfOpH4F6kPAx6uZkZmZmfWJoTKAApiSfc0AFqC+xNuATYHLW13clGVB/R148xC7vEYqDzaNVKqsUUZLz4iIGZJ+B3wlN7ynpMNb7QEuaUNqi8cGTBrmkKF6+r5EKu/2Kqns3iIM/vdeBLhI0sSIuLKVeVZF0lrAZNLPZNEM4AnSz82bGBzoWRQ4V9IHI+KvbV5/d1IQtfi9fJWUzdcouPQ24CRqfW/7Spmm0WZmHSNpZuBsUobAgIMi4swhDrESslU/WwGPZ0OzA3+WtGZ1szLrLkmzStpA0kGSTpf0IGn11++Bz5FWpzUKIr0O3AAcR8rsWC4iloiID0bEjyPiSgeRrJdFxG2kfkl5O0var4r5WE85ilqGMqTXu11aLN1hZmZm41eQFtd9gbQ4b96IWCAilo2I5SNiAVJptf0YnMG0InB82Qtl/XQaBZGmAIeT+oFOiIilImK5iJgvu/aOwInZfo0cSgrArEb6bJh3Wu65ob4eKPt3GMKJhe3lgLe3cZ5iNtItEXFzieP+A/yI1K9n8YiYO/serhgRi5Gyct4HnFM4blbgtKzH1FA+QO37dEfhucMY/vu6Hh2S9Wr6G4ODSPeRMsDmi4jFI2JpYE7g/aTF13mzAqe3ed9sddJCPpF+Z84kfU/ni4gJETEb6d/966RAXt42kj7UxjUr54wkMxtth5MahQ/4VkT8rKrJjCUR8R9J7yWtyJiPtFLnD5LWj4gXK52cWQdIWpT6bKP1Gdw8tZGnSFlGAxlH1/VzXWIbv7L+XutFxFkRcYKkd1KfhXSspKsj4tZKJmiVyj6QfrIwfFhEXFXFfMzMzKyvTCPdGP9hRBT7A9WJiEeBE7LMm5+S9YrJ7C7p+9nCp2ZOYHAQ6WLSIpinhrn2H4E/SpqLFNCaUtjnMVLFCSQ9VzjFsxHRTgm/0iLiHklXkT63Dvgoqb9QKVmJ9o8Uhic1OWwycGBEXDjcTlnG2HnAeVlfzROpxQiWJr2f/N4Qx96fm2Ox9+Zj3f7e5vyAwT87fwJ2K37Wj4jXSdlH55P+Xl/MPT0nMEnShhExo4Xrb5r9+TywU0T8vbhDRDwAfDu77iXUVwz4NIODnD3PGUlmNmokbUV9eu+vIuIbVc1nLMpWp2xHehMIgKaWwwAAIABJREFUqV7xL6qbkVl7JM0saW1Jn5T0O0n3Av8jvTk8lLSiq1EQaQap8ekvSW/WV46IRSJi24g4MiL+4SCS9RNJc0naS9KlwC3A7bmn9wPuzW3PAZwpaZ7RnKNVL+tr8OvC8PmkD9lmZmZmw4qIByJiv2ZBpMIxrwH7k95z5H222bGS3kPKbsm7FHj/UEGkBtd/KSKOjoi7y+w/yiYVtneSNGcLx29DfbbNNOCU4Q6IiP2bBZEaHHMqqZpH3qezakI9SdJKpM/6edeRApBDftaPiBkRcQgpKy1vPaCdDKEZwI6NgkiF614HFO99vl1Smd7NPcWBJDMbFZKWAE6mVjv0OuDA6mY0dkXEP4BDckO7Sdp3qP3NeoGkBSS9V9K3JV1EquF8M6k0wh6k/l+NPAdcQHpjthWwQESsFRGfiIgTW/kgZNYrlGwu6bek2t6TgInAPvlVftlqwp1JteMHrAKcJalZw1cbI7JszfOo7xnwKLBnq7X4zczMzFqRvdc4rDC8dYlDDy1sPwvsPoZKjJ8BvJLbnodUkq+sjxa2z42IJ0c6qSEcTyoRP2BJoJfbJHyS+pjGDOATLfzsfJbBZRE/1cY8fh0RF5fdl/rPbAI2bOOalXIgycy6LlvJcBqpeR+kF+ydI2JqdbMa2yLiGOAvuaGfZI0IzSqX3SRfXdI+kv5P0h3A08C5pA8h76I+7XtAkOpw/5ZUPmFNYMGIeE9EfCsi/h4Rz4/SX8Os4yQtI+nrwP2k0hR7ksotABwTEX8oHhMRN5Jq2Oe9GzhR0lBNk22MyLLPziP1JBgwHdi1izcbzMzMzN4QETeQyokPWGq4bAtJS5IWSeX9IitbNyZExBRSNY28Ys+jhiQtxuBg3KQOTKuhiJgOXFQY3qhb1+uAHQrbk7PPRKVExMBCvbzNJC3c4jx+2sI1nyf1ac5bu9G+vcw9ksxsNBwKvCO3vU++rqp1zUdJGR1Lk8odnSZpnYiYNuxRZh2W3ejciFpvo42B+Usc+iJwLamv0VXA1RHxTLfmaVaFrMTFB4G9gc2pNWyFtOhrBnAN9ZmmdSLiOEnrAPvkhj9CymZqWlrE+lNWO/9PwFsLTx2cZSebmZmZjZaHgfyN+FXI+hQ1sGWDsd90fEbVm0R9n6N3SloqIv47xP4Ddqf+nv2TwDkdnlvRQ4Xtlbt8vbZk1Y6WLQyf2capTgY+kz816V7FXxrvPsijJfuA5d1NrbcS1Jcu7AsOJJlZV2WNwfNpzsdFxFnVzGZ8iYhnJe0M/JP0er86cDDul2BdlvXq2JRa4GhNymVB30cKGA0Ejv6VrY4yG3MkvZ0U8N8ZmIuURTKQQTTw53RS+cYPlVgEsD8p83fb3NhnJD0eEQ2b5Vr/kjQTqU7+OwtPfTciSq+ONDMzMxtKtlBpHdLnucWA+UiVIxp9tiuWIp9vmFOvW9h+PCLubbhnf7uIVDJuqWx7JlLZ9iObHFfMXDq1nQXBkpYiLeh8C7AMqQzyfDSOByxd2B7u369KjbJ4rmrjPLcAU4HZCucuG0i6pY1rPlvY7ru+tg4kmVm3HQtMyB4/wDArqq3zIuJqSUdR+75/XdJpEfFwlfOysSPLplifWuBoE2plLIfzCnA9ucBRlmJuNmZJWppUrm4f0kq6GdQ+iDdqaDsTqWnsI83OHRHTJe0C/B14W+6pI7Ng0qQRTN16z/GkTLa830TEV6uYjJmZmY0NWTWJL5ICHsuO4FTzDvPcSoXtm0dwnZ4VETMknQR8OTe8F8MEkiS9lRT4yZtU9ppZaevdgANIlUDaLXU93L9flZYtbE8H7mj1JBExTdK/gTWGOfdwnm71msCrhe3Z2zhHpRxIMrOukfQBCiujI+KVofa3rvkWKZ36zaRV70cDO1U6I+tbkpahPmi0DuXeTzxMLdPoSuBml1m08UDSBFJj3b2BLRhcum4434iIYr3yIUXEK5K2IWWi5j8UnSBpSkT8sfzMrVdJOoKUgZb3V2C/CqZjZmZmY4SkiaSM5yU6cLpZh3lu0cL2WO7rOIn6QNIqkjaKiGuG2L+YjXRLRJQKtElaFDgL2KzlWQ423L9flRYqbD8fEa+3ea5i2fziuYdTDAqVEc136W0OJJlZV0iaA/hJbuhvEVE2RdQ6KCJeknQwMNCk/YOSto6IC6qcl/W+rP/GW6kPHJX5UDEVuIlc4KhMRoXZWCLpbaTSdbuQSoA0Kl03lAAuBL7T6nWzsqbvIf3+vTkbngX4vaT9ImIs1p8fF7JydscCny48dQWws0uBmpmZWbskbQ6cS62iTN7DwD2kMm3Pkz7vFW/e7w4sWfJyxSDFlPIz7S8RcY+kq0ifpQfsReqBWkfSrMCuheFJZa4jaUFgMrBag6efB24j/Ts+DbxG+jfM25jUr7XXFWMZL4zgXMVjHSdpwt8gM+uWA4DlssevAgdVOJdxLyLOknQBsHU29ANJF0ZE36+IsM7JGlcO9DXahBREKpNu/Tj1vY2uj4jXujVPs16V/Q7tRco+WrHwdKPSdY1MJ/1O7dbua3RE/FfS1sDlwIK56/+fpDdFxHfbOa9VR9JswO9IPbXybge2cca3mZmZtStbCPwb6oNILwPfA06MiIdKnGMi5QNJxSDUXCWP61eTqA8k7SLp4Aafmd8PLJzbnkbKECvjewwOIp0KHAPcEBEzhjtY0lfpj0BSceHUnCM4V/FYL8pqwoEkM+u4LIvhC7mhH0bE/VXNx95wEKl27MzAWsA2lG8kaGOMpFlIZenygaNlShz6OnAr9dlGD3RpmmZ9I7vRvwnp/fXVpGaqKzO4Ue10hg4qBalv0o4R0U7d7dqJIu7MMpPOo75MwxGS3kQqN+vFBH1A0tzAH4EtC0/dCWwdEcXGvWZmZmat2BVYPrc9FdgiIq5t4RzF97zDKWYgtVJSrB+dQcoqnyPbXoDUBuL3hf0+Wtg+NyKalv3L3tvvUxg+LCKOaGGOrfz7Ven5wvZI5j1/k3NbgQNJZtYN+wCLZ49fIPXksYplKdWnkVLOAQ7DgaRxQ9Ii1MrTbQqsT7nVO09Tn210XUS81K15mvWriJhKqkl+Vn5c0sKkgNKapJJkxea5dbsDn2vxQ/twc7pO0mbABcDSuacOBBaVtGc2b+tR2Wv3uaTX7LyrgA9ERLG2u5mZmVmrti1s/6qN96NvamHfBwvbq7d4rb4SEVMk/ZHUu3rAXuQCSdl7vvcVDp1U8hLvp7736n+AI1uc5uLNd+kJxey4WSUt2+riVklicAWJppl3450DSWbWUVlN10NzQ8d7pWxPORLYjXSzcgNJW0XEhRXPyTos66OxJrVMo00Z/CapkRmkMklvBI4i4p5uzdNsPIiIpyQtDhwMrDrcrsAZEXFch69/l6RNgfNJrwsDdgYWlrRjRHj1XQ+StBzp323lwlPnAB+OiJdHf1ZmZmY2Bq1Z2D6nlYMlrcrg7I7h3AB8LLe9oqRFymTf9LFJ1AeStpa0WET8L9velfreUU9R/t+huFDt/Gal7BrYpPkuPeG2BmPrAA+0eJ4VSX1sm53bcmZqvouZWUv2oLbq+RXgqArnYgURcQdwdm7osKrmYp0jaX5J75H0LUl/B54DbgF+DuzJ0EGkKaRMhW8CWwELRMRaEbF/RJzoIJLZyEnaD7iW+iDSc6TA7YDpwL+Bfbsxh4h4BHg78M/CU+8CbpC0bjeua+2TtD3pJksxiDQJ2N5BJDMzM+ugYjbR4y0ev12L+1/UYGzXFs9RVrGPZJkewN1wEfDf3PYspEW+A/Yq7H9KREwree7iv99jrUxM0hrACq0ck6nie3svUAw47tTGeT7cYOyqNs4zrjiQZGaddnDu8a8i4onKZmJDydfJfbukYrkc62FKVpO0t6RfS7odeIbUB+VrpB4a8zQ4NIC7gd8C+5FWnS0QEe+JiMMj4u/OSjDrHEnzSjod+CW1euivA1/OHg+8D59BqkO/Q0S82K35RMRzpIDxnwpPrQhcJemAbl3bypM0m6RjSD2RFig8/b2I+FhEFBtUm5mZmY1EMWBRfA8ypKxHdkvvIyPibuDmwvCBkia0cp6Siv2YSv/dOinLEDqpMLwXgKS1gOLCrkktnL7477dgS5Orv4/XilH/3mY9Xs8rDO8oaYmy55A0B4MX8N3h3s/NOZDUBZJmkbSqpHWz8kJlj1tS0kZZLX2zviNpHWop0dOBH1U4HRtCRNxEykIZsGdVc7HmJM0j6V2SDpN0Lqln0R3A/5H6ka1OKlVY9CJwKSlw+AFg4YhYNSL2jogTIuL27E2YmXWYpPWAG0nl4wY8BGwO/Ir60h8zAftmGaNdFRGvklbsnVB4anbgZ5LOlDRvt+dhjUlaHrgC+EzhqRnAZyPiy4OPMjMzMxuxRwvbW7dw7Lep78VZ1jGF7RXoTkWb/xa2hys13W0nFrbXyu6jFbORbomIYqBtOMV/v3eXPVDSRGDvFq6VV9X3tvhZZgLwwxaOPxRYpsk5rQEHkjpE0jqSviTpElJE9k7SDYTLJQ3bzFzSitlx/wWuBh6T9MmuT9qs8/bIPb4oIor/qVjvmJR7/JGst5X1gOz/hD0k/VzSzcCzpDT4bwPvZehVPv8BTgY+RVrNNH9EvDMiDouIc9yQ3Wx0SPoMqcdYvjzEn4F1I+JKBpcq+3lEnDJa84uI6RGxH/BJ4NXC0x8CbpT01tGajyWSdiJ9dihmCT8BvCcijh39WZmZmdk4cWVh+wBJTUudZRntX2jzmicDtxbGPiHpR5IaLZQcag6bSFpymF1uKmyvXlVVliwTq1g+7ePUl7iD1rKRYPC/35qSmgaHsvLWf6DxwtQyit/b941GckREXA5cXBjeVdKhjfbPk/Qh4OuF4UdwIKmUWaqeQD+TtCYpFW47BkcyB2wCHAR8b4hzvIf0SztXbngW4EhJv/BqcesXkmamvnFgMWW309dbAZjebupplso6U9keA1mg5S3AQxHxVDvX7DF/Bl4glUBbmBSg+EulMxqHstT9DUj/V2ya/blIiUNfBa4nvWG8Crgq16TTzCogaQFS6ch8jfipwCGFIMBKucc3Ap8dhekNEhG/kHQ1cGZhTisAV0o6DDjGZdS6S9J8wA9IJUeLJgO7RkRLde7NzMzMWnQqKaAxYB5gcrbI/Zzivcnsfsy3qPU1mkqqnLF42QtGxHRJe5CysefOPfV5YHNJXwMubtQnSNJCwA6kTJ7NgI1IwYBGbsyeyweb/i7p16TF/E8wuDTczVkmfzdMIn3uH/AJYObc9uukf49WXET6eyyaG/uFpEWBnxTve2UVCD4FfIXa9/5Bhr63PZRzSJnzA4kqCwHXSfoNKcj0LKla0YDpEXFdi9cYygGkf9v8/fTvZQvivhIR9+V3zr4XXyJl/ucTawL4eES81KF5jWkOJI3MCqTGYp8FbsvGDmFwncWP0iCQJOndpPrncxSfI/0izET9L5xZL3sntTcNL5J+tjtC0tykIM5bSc3C35Fd6xlJy7TZU+KvwDXAYSWuvxFwNrAEMF3Sz0glZvo20BsRr0j6A/CxbGhPHEjqOklLUwsYbQqsDZTJBnuYFDAaCBzd1ELjTTPrMkmbAqdRX9bjPmDniLihsPtARtIUYMeImDoKU2woIm7OyvCdQH0ZvtlJ5SH2lPTJiLiikgmOcZJ2A34MLFZ4agbwHeBbEeHPAmZmZtZVEXGppL8A2+aGlyLdN3koW3z0FKk6xmrAOoVTfAHYhRYCSdl1b5X0QdJC1/y90fVJfXBeyKp0DAR7FiS9l162hWtMl3Q09a0X5mf4TKqVgX+XvUaLzgCOpfb3nbnw/Lmt9hqPiJeyRWC/yg3PChwJfFnSFaQy27ORgkWbZY8HnA9cTnr/2cp1H5Z0JunffsCypCBjIy8AHSmjHRH3SNqTtCgu/z38MPDh7OfmAdLPzVLAhgz+XgN8LSLO78ScxgMHkkYgIv5MerF7Q1bOZHvqV5SvImmFfDQ0y2b6I+kmwxHZ/h+j9mL8S39wtD6TL2t3dtlMn+FI2oyU7rw0jVNtFwTeR/qPo5Xz7g1sCZTN4PgJKYgE6T+eg0irZlq6bg86iVog6QOS5o2I56uc0FgiaTZS8DMfOCrTAHIqafXOG4Ejl4k0601Z2Y1DSB+68u+rzwD2G+I1dSXSyrddI+LB7s9yeBHxArCLpH8AR5OCSAPeAvxT0iRSZtVYyMitnKRVgeOBLRo8/T9gt4goluswMzMz66a9SPc5Vi+ML83wPZC+GRE/lbTLMPsMKSIulPRO0v2VpQpPz0NaTDxSR5EWce7RbMdui4gpkv5IfUWfvEltnveErGRfMct9XlIFmqFcSipvfWA71yWVy14W2LjN49sWEWdnpepOJP2s5K3D4IBn3nTgSxHh3u4tcI+kDouIV0il6oo2HXggaX5SEOl+YPOIOC0ifhIR6wJrAWtExKdHZcJmHZDdSMv/x3Rah059Nek/+zmANwHnNtjnXa2cMEtnHWjCV1wBPJRGGU+tNJ/sVf8ABsrlzE7K9LI2SVpc0o5ZTecrgOdJwaAfk5rbDxVEepz0f8IhpJVB80XExhFxcET83kEks94kaRHSSsnvUQsivQrsHxG7DBOYXxk4MiIa/Z9WmYj4OSnofWfhKZEWHdwtab9WatZbPUkTJB0B3ELjINIFwDoOIpmZmdloi4jnSMGAE0nZ0c08AGwbEYd34NpXAWsA3yd9ji7rOdLC32GzhyLZE/gAqRJL1f2DJw0x/hTwt3ZPGhH7k0q3lfkevgR8E9i6zSo/A9d8jhTs2we4LDvvqImIPwJrAr8nLdYr45/Ahg4itU59XJmpZ0naDvhTYfj4iPhU9vyfSTds14qIh0d7fmadJukt1JokvgYskAVVO32d5UhZfPmbWLdGxNotnONUais//hURa5U4Zh1SZsiE3PDJEVH5apaRkvQ7aqtyjoqIz1c5n34haRZSkDPf22jZEodOJ/2uDJSouzIi7u/SNM2sSyRtAZxCffmOu4APR8S/mhz7F2CHXs08z3oCfoFU+nXOBrtcA3wuIopNfW0IkmYCPki6ObJcg10eAw6OiDNGdWJmZhXIslz3yg1tEhFXVzQdsyFJ2p76kv3fj4gvVTWf0SRpFdJ9k81IvYXmId3reYRUPeN84ML8+1lJ6wLz5U5zV0Q83sa15wLeT2qfsBrp/fac2fVfIN0Tuo2USXNlu2Wis0XGi2Rznq3w9DXFe1rZIrI1ckMvRsT1bV57JlLwpbhA6+lmnyVKnn8+YHfSwqWVSCUJZ5D6WN1O+t6dHRFTcscsDSyfO82TEXF7G9cWKbNsAVI2VL5qw+sRcXmDY5anPuvtsYi4u41rL0PqnfU2UjuaBUlVhZ4j9YC6GvhrRNzSxrlXAN6cG3o0Iu5p8RzLUd+H6vGIuKvVuVTJgaQuyJotP039C8K1EbGRpI8BvwF28YdF+3/27jtMkrJq//j33sASdklLliA5SQYJkgV9lyDwAwSRpICooKCAgAIvvIBIUAwkUVAyKKioLJIlSQ4CkkSQHCTuLmFZds/vj6fGqa7tmenu7e6a7rk/19XXdj1dVc+Z6Z1Up855ukXW0vHH2eZfI6LaXbbNmusRKn94fwjMWssFOUn/Q7p7vMdrEVFTVZKknUiVVj1f10dGRF39YwcjSXvQezfMg1llpBVImoeULOpJHK1F9QusRW+QEkY9beru8SKOZp0r+6PvKOBIKiv7zwP2G+jrW9KswJiIqLW1ammyP8R+SmWv/LybgONdPdO37KaDLwCHky6EFE0FTif9TuHWsmY2JDiRZJ1iKCeSzMyq8RpJLRARb0n6B6m0rscqWYb1VOASJ5Gsy+QTR9e3eK57qUwkzUS6u/ep/g7KLt6dWRieR9LwWpJQEXFZ1re3p9/sNbWHPKjlLwCuLGnuiCi7zLtU2YXiFalc22jpGg6dBjxKZbVRXXeomNngJWkhUhXSxrnhd4GvR8T5tZwjWz9whtcQbIds/aZtJG0F/Izpqy43ATaRdBfwfdLdfb5Djf+ukbcncBjVK5AgVXZ9LSIeaFdcZmZmZmZmjXIiqXVuozKRNIq0vksAB5YSkVkLZBfd82vrtPrO5IeqjC3FAIkk4BhgzsLYMFIpc63l1leTEklPRMQ9NR4zqEXEC5KeAJYlfT42ovKuq66XrVu3Dr1Jo0+SSrAH8g7pQmBP4uiufGm4mXWPrKL1fNLPjB4PkVrZ1d12oZNExJ8l3QB8j9TyblRhl7WBK4GHJX0f+O1gbdvXatlNK18hfZ4+1sdub5IqlH7hxJuZmZmZmXUKJ5Ja51bgq4WxZUl3Hr5WQjxmrbICqfcppAX9Wp1gqZZI6utuX+C/vXq/BexDai2ZNz+1J5J62uCdVeP+neIG0vcnSL1kuzaRlPXrXZbKaqPlmb43cTVP0Nui7g7g0YioZRFSM+tQWWuy44FDqPw+cRZpTZsPSgmszbIe8UdIOoP0ufgK07f3XInUAvYUSRcB5zfSV70TSVqf1KZpRyrXBsh7BfghcKZbnJqZmZmZWadxIql1pls8DHgYOLvdgZi12HK55w+14S7kR6uMfbyvnSUNB34BXEu6m/yXVK5rUdMaSZmtgNfpvq/j+3PPl+tzrw4kaTSpwqgncbQOacHFgbwL3E1v4ujOiHijVXGa2eCTrRF0Cel7R48JwD4R8ZtyoipXRLwEfCurPPo2sB9p8eW8jwHfAb4j6T7Sz95LIuI/bQ22xbKW1bsDu1G5MHHR88BJwC+HSuLRzMzMzMy6jxNJLRIRz0l6HlgkN/ye7163LrRs7nk71oN5mbS+RP5O6IX62f+bwCrAShExVdIbVLYmqimRlFU1bQkcmq1x0U3y79uyfe7VASQtSW+l0bqkO+SH13DoM+TWNqI9SVEzG6SyxZXPpbfiFtIafTtFxNPlRDV4ZEmhwyWdBBxA+lk7V5Vd18gep0j6C3ABcF1EvN22YJtI0vzANqTk0foD7P408APgvIj4sNWxmZmZmZmZtZITSa11G/CF3PYKkoY5mWRdJl/B0vJ1IiIiJD1N5RpkC1bbN7ub/FjgjIh4PBt+lQYSSaSFxJ8FflpfxB0h/74tLmmmTrjoJWkWYE0qE0fz1XDoB6QLwv9tUxcRr7YqTjPrHJJmAk4mJUbyfky6kWDQf29sp4h4Czha0g9JLZ33ovoNCSOBrbPHtKxS6QbgRuC2rHXeoJOtobcR8GlgU2DFGg67EzgDuNg3JJiZmZmZWbdwIqm1bqcykTSGdNG9Wmuuukj6JOmP8cVJlRkvkv4gH++LHEOXpAVJCZZbImJym6Ztd0USwFNUJpL6qkg6A5gMHJ0be7Vw7AIDTSZpJ+B/gB3b+Hltm4h4TdLbwJyk6p2laML3qWaTtAiVaxutSro4OZAXqKw2eiAiprQqTjPrTJKWAi4DVs8Nvwl8KSL+WE5UnSEiJpIScCdnv6PuDuwMjK2y+zBgrexxGDBZ0h2k32NvAR4row1etobex0i/I2xMShytQWU73L78G7iQtC7UP1sUopmZmZmZWWmcSGqR7I/Rbau8tA4zcIFW0idIa7ysXeXl/YEnJO0SEfdXeb0pJC1N+uP6k6Q/uB8A7gH+0oUtvzpKRLwsaQ/gD5JuAq4mJRefaeG0+URSyyuSMi8VtqerQsmSP1sA38jumO5RrDzptyJJ0jzAz4CrI+LyBmLtFE+SvqYhvaelJpKyqoDVqEwcfayGQ6eQvif9N3EUES+0Kk4z6w6Sdiatf5df7+d24AsR8Xw5UXWmiLgbuFvSt0k/h3cntYadqY9DRpESNxv3DEh6i/Q7xZOFf5+a0eolSbOTfs4tU/h3aWC2Ok41AbictAbULRERMxKXmZmZmZnZYOZEUuscAGxWZXwDUs/9ukn6NHAlcAVwBKkqYz5gV+DrpEqCZYFrJa0dEf9qZJ5+5h8BfBc4kvR/p6dF32cAAU9L2i0i/tbMea0+EfGDlMfkBNKFGyT9E7gKGE8Tq5UkzQ3Mnhtq17oRxWTQ3JJGRMRHWVxzAj8BHgPOKuz7SmF7oNZ2p5EuLO1XT4CS5iJ9bW4HLEn6PL0C3Az8PCIeqOd82TnVwgtVT9ObSFq8RXP0SdICVLaoW5N0cXEgr5JrUQfc68XMzaxWWYvMnwD75IaDtLbNUT0/V6x+WYX8H0g3t4wFdgQ+S0oYzTnA4XORbr5ap/iCpPeAicCk7N/8YxKpgmgMMDr7N/8YDcw8Ax/WS6R2fFcBVw7WlnxmZmZmZmbN5kRSC2RVQyeQ7p58nXRhtMcGDZ5zGeBXwOci4sbcS/8m3fV5L3BeNjYWOI7KtnozRNJwUsuRDUkXWGD6Vh+LAbdJ+lJEnIeVppBMgtSq7ADgQOB9STeQkkpXR8S/Z2Cq/J3bk9vY9u21wraAeehNEp1EShDtWeUiYM0VSZK+BOxEqmqquapL0v8DzsxiepH0eZozeywH7C3pexFxYo3nmxW4FNhc0jXAzi1IlryTez6mz72aIEtKr0xv0mhdakteTQUeonJtoyG/6L2ZNUbS8sBvqGx3+hqwW0RcW05U3Ski3iDd2HGWpGGk9oGbZo8NSG2aazVr9qh1jcMZ8TrwV1Ly6MaIaFfltZmZmZmZ2aDiRFKTZe2YLiRd2O5prZVPJC0pacGIeLnOU3+PdPG4arVPRJwv6RB6L4bsKGnPJl7YP5iURIL0sVUznFSldJqkmyLiuSbNbQ0oJJPy79kswDhgKwBJT5DurL2aVK1Uzxpbo3PPJ8xQwPUpJpIgSyRJ2gDYm5Qk+0uV/WpKJElagVSNdCNweq2BSfoycApwFHBeREzMWl1uRrqItgTpa+UHkp6NiEtrOO3OpDXRALYBDgWOqTWmGuXfv9F97tWA7E70fLXRWtTWPugN0qLlPYmjuyPi3WbGZmZDU3ajwGlUJjBuBHZt4Hc0q0NETAPuzR4nZb87r02qVFqJ3jYdBHZtAAAgAElEQVRzs7Q5tLfpbaN3P3AT8JBb1pmZtdzqkmakWtSsVT4x8C5mZkOHE0nNdzywCrB/RDwoqdrF0o1I1QU1i4g9atjtLnp/0A0nVQg9Wc881UhaCPg/UiVSX0mkHsNIF2V+SGphYiWqUpnUY3ju+TLZ49ukaqXrSEmlqyPi2QGmyFeutDOR9HaVsbmyi1FnkxKaB/VxbDGRNK+kYdmFLeC/rY5+A3xIWmS9potIklYnJXnWzFfKZMdfJ2lz4BF6L44dK+m3ETF1gFMXk11L1RJPnfLvX8MVSdmd5itSmThapoZDp5HWZcq3qXvSF/DMrJkkjSZVjO6aG55K+j3nuPzPAmuP7AaWW7MH8N+1Rhehcg2jZUnVq7OTfk7VU8UU9LbCe5vUHjq/9tITEVHtJhUzM2u9mm/aMzMzs/I4kdREkjYmXYz/XUT0/DJ0N/AelX/s1p1IalCzWl+tS98LJFczDBgnac8mzW8z5hXSYtA79PF6sVppK+BzAJIep3dtpduqVCuVVZE0scrYnKQ1vJYDzo6Ix/o4tphIGgbMWxg/jZQM2anOyrqNga37arcWEU9L+j2wSza0FGn9pIESvteS2lUOIyVcrqgjplo1VJEkaQ7SGhY9iaO1qVw3q7/58tVGd0XEO/0fYmbWOEmrkG4SyCe3XwJ2iYiby4nKqsluIngue1xXbZ/sxoXiGkhjSD8n8+smTQDe9Y0JZmZmZmZmjXMiqUkkzQmcT1qzaK+e8YiYIulvpLZWPTbq4xyLkhZ33iMipjQQxiq5588BzzdwjmpWb+CY2UhrOlnnya991XMH8EHAe1m10nhgfES8QHmJpGpzrUuK813gf/s5tphIglTx8yqApL2ALwO/jojf1BNURPyoht2K6ysszACJpIi4L6tm2hS4PiL+Wk9cNRowkZTdIb4MvZVG6wErMHClIqSPsafS6G/Ao77z38zaRdLXgB8B+dY5VwO7R8Tr5URlMyL7GfIOlWv8mZmZmZmZWQs4kdQ8PwfGAutGRLHt1l+pTCQtL2n+iPjvBe3srv7xwDWNJJEkrQ+smRs6vol3Xs5Furtz2EA7WkeopUVhj/x+s5LW6ZmP1A7u51R+D2kk+dmoahVJh5DiOSEiXunn2NeY/nMwP4CkNUitFR4H9m9OqNMpto37Ty0HRcSNpPU7WiX//o0AyFpzfpLexNG6wNw1nOtd4B56E0d3ZAutm5m1Vfb71S+prMr9iFTBeoqrVMzMzNruJprXPcUq9XSwsNa4s+wAzMzK5ERSHSSNAKYWLzpIOgD4PPDFiHioyqHV2qVsB5yVHT+S1HpsOPC9BuJaADgvN3RCRJxd73n68SD1J5GmAdeTLthb+cYAa5G+5mtJIuUTh6+TkpxXA9dGxJs9O0malDumlnZmzTKpytgIUhu/k/s7MCI+kvQGME9ueH5JY0kt46YCO0TEu80KtmDD3PPnSWsmDQb5929S1jLoJWp7X5+hcm2jv9ew7pOZWUtJWgu4jLSuTo9ngZ0jwhcCzMzMShAR51F5/cKaRNImwJsR8feyYzEzs+7jRFKNJB0LHExq73Uh8AvSwvDfIl24PjUiLu7j8LtJd+jPlhs7KDvP+6SWeJ8C1ouIuu7MkbQBcBFpQeKHgf0j4pZ6zlGD++rcfxrwQER8tslxWAMkrUSqihtG/0mknuTRNOAuepNH9/dzx/ZgSiQBHF1jAuhVKhNJC5G+jhYDvhQR/5jB+KqSNI5U4QMpyfqtQXQ3fEUiKSKmSXqQysQXpLsH7yOXOBqgAszMrO0kfZvULnhkbvj3wF4R8VY5UZmZmZm11BakjhdOJJmZWdM5kVQDSR8Djsg2Zwa+mT0mA6OA35KSTFVFxIeSrqayrcpSwGOk9iofJ/Xof7COmNYFDszOeT2wH3BVK9YcydZn+QvwGWqrTBoG/F+z47D65ZJIc5Aq3vLyVUf/oTdxdF2+6mgApSSSsiTH+8AsueHHSO2LavEqsGJu+2BgXuAXEfHrpgRZIGk1eu+8mwjsFxFXtGKuBlUkkrJ/7wSWoLLa6IGI+LDNsZmZ1SSrLv01sFVueDJwSET8rJSgzMzMzNpjK+Bl4KSyAzEzs+7jRFJtZu5jfBRpzZLdakjg/JbKRBLAwtm/x0fEBf0dLGke0hpImwNbAstmL90LfDUinhlg/hm1F6kCazTTJySKzo+IP7Y4HhtALok0F72VSPmqozvpTR490GBlTH6tonZWJEFKduQTSYfV0U7t1cL2vKQkSdPXRZI0HPgacCIwE3ABKdaXajh2ZtLX+gqkxNeKpOrHZlcdQuX71/O+HhERh7ZgLjOzpsvWi7yE3t+vAJ4CdoqI+8uJyszMzKz1JC0GLAcsKWl0RPTVxcPMzKwhTiTVICL+Jel6YLPCS38iXZyYXMNpLidd1N84f2rgBxFxRLUDekgaD2xC9YTWmsA/JO0VEZfUEEdDIuIlSZuSLoKvQIo93yZtKilBcSZwSKvisNrkkkhz54Zfo7LqqBmtffK/nM4maVgrquL6mXve7PktdSYvi4mkF4Htm1lpk90VvyspiTQW+BFwVkS8OMBxY4A/k9b0WJjp2xHu26wYC6arSIqIKS2ay8ysabI13Q4HjqHyZpdLgH0jYmLVA83MzMy6x7js35Gka1d/KDEWMzPrQk4k1W5b0gXcNUjrHV0H/K7WCoisFdeWpBZ0qwOvAJfVsthzRGwB/73AvBapImkfYEy2yyzABZImRsSf6/qo6hAR92ftub5DKplejVRh8R9SdcupEXFTq+a32khahdTucA7gdnqTRw+2YD2eN4EppF9WBSxISsq0Q89aSEH9ycv8mj4TgC0i4uUZCSZrgbkm6XvEZqS1kHouaL4FPA8MWIWUXfDcKDvnusCtufM8GhGvzUic/Vgo99xrHplZR5A0P3AhlTf7vA98MyJqbXdqZmZm1unG0XuD7zicSDIzsybT4Fnn3eohaUHgKlIyp8fTwHLtqiKQNBIYGxG+6DxIZP8vvgXcQ6o6ersNcz5Ob6vFT0fEja2eM5v3NuBTwK8j4kt1Hrs7ab2i94GtI+KGJsRzHClJPBZYmeoVhJcDO9fRgg9Jr2fnBDg9Iprefi+b5zlgkWxz3VqS3GZmZZL0aVISaYHc8KOkavFHyonKzMzMrL0kzQS8TW/r95ci4mMlhmRmZl1oWNkBWGOy6oktSNVAPZZg+vZ7rYxhipNIg0tEvBwR34mI37YjiZR5Ivd8mTbNCXALqRJuvwaO/QepmuozzUgiAUTEERGxRUSsTWoTtzlQPPcOwA9rPWdWhTg2N9SSij9Js1K5psgTfe1rZlY2ScMlHQtcS2US6VfAWk4imZmZ2RCzAZXrBy8kacWygjEzs+7kRFIHy5I4pxaGV6u2r1kLPZ57vmyfezVZRHw3ItaNiPcaOPa+iBgbEbe1KLYpEXF9RGwGnFx4+euSFq/xVOvmT0ta96oVlqZ3LabXmrR+lplZ02VtRG8CjqD399hJwG4R8eVGfiaYmZmZdbgtSH8vFsfMzMyaxomkzndZYdvly9Zu+eqVtiWSOsihVCaARgKfq/HYDXLPH46IN5oVVEH+fXM1kpkNStlak3+n8nvjg8AaEXFhOVGZmZmZlW7LwvY0nEgyM7MmcyKpw0XE08DE3NCksmKxISufeHD5fEGkheh+UBhepcbDN8o9b0lbu0z+fXMiycwGFUkjJZ0C/InKdp9nAOtExJPlRGZmZmZWLkmLkW4MVG54GLB+1irdzMysKZxI6g75dZJeKy0KG6oeAj7Kni8q6ePlhTJo3QDk2y3NOdABkmYGPpkbamUiKZ+wur+F85iZ1SX7mXIbcBC9F0jeAXaIiP0iYnJJoZmZmZkNBuP6GB8BfLqdgZiZWXdzIqk75O88uae0KGxIioiJwH25If+yWhARHwFP5YberOGwtYFR2fNpwC3NjgtA0qxUrsXUyoSVmVnNJG0PPEBlUv1uYLWIuKKcqMzMzMwGlS2AqVXGA7e3MzOzJnIiqcNJGgbMn22+Rrpr16zdbsw9dyKpurdzz1+pYf98ldCDEfFWk+PpsT4wU/b85Yh4vEXzmJnVRNIoSacDl9NbwRnAj4D1I+KZ0oIzMzMzGyQkjQI2A4ZXexnYqr0RmZlZN3MiqfMtD8yaPT8tIqaVGYwNWfkqlk1Li2JwmyX3/MY+9+q1Ye55K6uE8ok/VyOZWakkLQPcCXw9N/wGsHVEHBQRU8qJzMzMzGzQ2YDKvzOLFpT0iXYFY2Zm3c2JpM63U/bv88ApZQZiQ9rtwIfZ8/n9y2pVi2X/vs4AbeokjaSy3dxfWxQTVCaSaklwmZm1hKQvklqlrpobvhVYNSKuKicqMzMzs0FrHKlqe6B9zMzMZpgTSYOMpJUk7SNp7Rr2XQg4AHgX2D4i3m95gGZVRMR7wB25oe3LimUwkrQUMF+2eUK2ZlJ/1qK30nAqrVsf6ePA6rkhVySZWdtJmlXSOcCFwOhseBpwPLBJRLxQWnBmZmZmg9dAreumAVu2IxAzM+t+TiQNIpIWBu4FzgbulHSDpGX72HcM8DvS2iY7RsQ97YvUrKpLc893LS2KwenL2b+PAT+rYf/8+kj3R8SE5ocEwBdJvbMhrcP0dIvmMTOrStKKwD30fp8EeBX4bEQcERHVFo82MzMzG9KymwKXoffvuWqGAZ/Krh+ZmZnNECeSBpfR9C56D2mtmYclnSxpXgAlW5ISTvMCG0XE1e0P1Ww6v6G3vd1SktYpM5hWkrSTpIslHSXpYwPsuzypcvBVYMsa1/do1/pIu+Wen9/CeczMpiNpb1ISaYXc8PXAKhFxfTlRmZmZmXWEWlvWjQA2a2UgZmY2NDiRNIhExOPAiYXhkcDBwGuSngcmAb8ELgBWioi72xulWXUR8SYwPje0W1/7djJJ8wEXA18AjgEek3SgpBFV9l0S+CMwAfifiHimhvMPBz6VG2pJIknSWkBPxeNU0sdkZtZyksZIuhj4Bb0LRE8FjiBVIr1aWnBmZmZmnWEc6fengQReJ8nMzJpAEQOty2ftJmk54PPAJ4DFgCnAS8CjwM3ArTWssWLWdpK2By7PNt8AFqyxAqdjSJqF9PU4Z+GlR4ETgLuA2YGtgQOBO4EvR8RLNZ5/LaAnQfwRMFdETGpC6MV5fgp8I9scHxHunW1mLSdpNVIF61K54ReAXSLi1nKiMjMzM+sckkYBb9F7Qw7AfcAa2fMHgNVyr70cEQu1KTwzM+tSTiSZWdNkv9C+Qm+SZa+IOLfEkFpC0vrAr4El+9hlCnAtcFpE/KXOcx8MnJxt3h4R6zcaZz9zzAk8S0p4AewcEZc1ex4zszxJ+wOnAKNyw1cBe0TEG+VEZWZmZtZZJG1O+nuzxzHAAsC+ue2FgH1y+6wcEQ+3J0IzM+tG07ViMjNrVERMlnQeaU0ggMMlnddti6VHxG2kdaDWBlYBFgemkZJojwN3RcSEBk+/ce75tX3tNIMOoDeJ9CpwZYvmMTPrSV6fC2yXG54CHA78KHxXk5mZmVk98q3qjomIoyWdVdhnX1Jbu6/kjnEiyczMGuZEkpk128nA14CZSK2LdgYuKjWiFomIu0it7JpC0kxUJpL+1Kxz5+YYQ2+iD+CUiPig2fOYmQFIWge4lNSqt8e/gZ28zqOZmZlZQ3rakh8TEUdX2yEiQtJXScmkfYEtgJPaE56ZmXWjYWUHYGbdJSJeBH6VG/qeJH+vqc0GwGzZ84cj4oEWzLEfMFf2/A2geOeamdkMU3IIcAuVSaQrgNWcRDIzMzOrn6SPA8vQTxKpR1b1/TXS33zrZTcVmpmZNcQXd82sFU4EPsqeLw9sX2IsnWSL3POzm31ySbMB384N/TgiJjV7HjMb2iTNQ1r76CRgZDY8GdgvInaIiLdLC87MzMyss40DjhsoidQjSyZ9nXSz52YtjMvMzLqcE0lm1nQR8QyV7ex+IGnmsuIZbCQtJGmZwpiAHbPN14BzWjD194B5s+fvAD9rwRxmNoRJ2gj4O5W9+58E1omIM8qJyszMzKxrPBQRR9ZzQJZM+ippTV8zM7OGOJFkZq1yPPBh9nwJ4LASYxk0JK0L/BN4QtJPci9tCCySPT88It5v8rzLAAflhk6NiHeaOYeZDV2Shkk6CrgBWCj30kXAGhHxYDmRmZmZmXWPiLi9weMiIu5odjxmZjZ0OJFkZi0REf8EfpgbOlTSEmXFM4iMA2bNnm+SGz88+/dPEXFuC+Y9DZgpe/40qf2gmdkMk7QAcB1wDDA8G34P2CsidnULTTMzMzMzM7PO5kSSmbXSccBz2fOZgZ+WGMtg8VDu+WUAko4APgvcDuzS7Akl7QBsnhv6ZkR80Ox5zGzokfQZUiu7TXPD/wDWalFS3MzMzMzMzMzazIkkM2uZiHgPOCA3tKWkHfvafyiIiMtJC9B/ABwk6Vlgf+AoYJNm37kvaS7g1NzQlRFxVTPnMLOhR9IISd8H/gLMl3vpl6Qk0qPlRGZmZmZmZmZmzTai7ADMrLtFxB8kjQe2yIbOlnRvRDxTZlxliohDJR0DLAq8HxHPtnC6XwELZ8+LiT0zs7pJWgS4BPhUbngisG9EXFJOVGZmZmZmZmbWKq5IMrN22Bd4I3s+J3CZpJElxlO6iHgvIh5vZRJJ0oHANrmhg1uctDKzLifpc8CDVCaRHgBWdxLJzMzMzMzMrDs5kWRmLRcRLwC7A5ENrUVq72YtImkt4MTc0GURcWZZ8ZhZZ5M0k6RTgSuBuXMvnQasGxFPlROZmZmZmZmZmbWaE0lm1hYRMR44JTd0oKRt+trfGidpTuAyYKZs6CngK+VFZGadTNISwO3Agbnht4H/FxHfiIjJ5URmZmZmZmZmZu3gRJKZtdN3gTty2xdmlTPWJJJmJlUMLJ4NTQZ2iogJ5UVlZp1K0udJrevWzA3fCawaEb8vJyozMzMzMzMzaycnksysbSLiI2Bn4M1saDQwXtKy5UXVPSQNBy4BNswNHxQR95cUkpl1KEkzSzqLVN04ezYcwMnAhl5vzczMzMzMzGzoGFF2AGY2tETEc5K2Bq4HZgHmAa6VtF5EvFhudB3v58C2ue2fRMTpZQVjZp1J0nKkBNLKueHXgd0j4upyojLrPJIEbACsDSwBzAnMDCjb5b2I2KWk8MzMzMzMzGrmRJKZtV1E/E3SjsAfSN+HFgWukbRhRLzZ/9FWjaQTgL1yQxcD3yopHDPrUJJ2B84AZssN3wLs4mS/We0kfY60NuTS/ew2sU3hmJmZmZmZzRC3tjOzUkTEVcDeuaEVgVslLVxSSB1JyY+Aw3LD1wJ7RkSUFJaZdRhJs0n6NXAevUmkacCxwKZOIjVH9j175vyj7Jis+STtR1qvsL8kkpmZmZmZWcdwRZKZlSYizpM0P3BiNrQCcLukz0bE4yWG1hEkjQDOAXbPDd8DbB8RU8qJysw6jaSVgN8Ay+WGXwG+GBE3lhNV1/o48HR+QNIcETGhnHCs2bLWkKdWeekV4AVgam7s3bYEZWZmZmZmNoOcSDKzUkXESZKmASeR1gxYFLhN0hYRcXe50Q1ekmYhXfjdKjd8K/C5iJhUTlRm1mkk7Qv8mLRuS49rgd0i4rVyojLraAcAI3PbrwGfj4ibS4rHzMzMzMxshrm1nZmVLiJOAfYEPsqGxgI3StqmtKAGMUkfA66nMol0JfCZiHi7nKjMrJNIml3SZcBZ9CaRPgK+C/yPk0hmDRtX2P6Ok0hmZmZmZtbpnEgys0EhIs4HtgHey4ZmA/4g6VRJI/s+cmiRNA54EFgvN/xLUju7D8qJysw6iaQ1gfuBz+eGnwc2jogTvL6aWWMkjQUWKwxfW0YsZmZmZmZmzeREkpkNGhExHvg08EZu+EDSukmLlxPV4CBphKQfAFcB8+ReOj4i9omIqX0camb2X5IOAG4HlswN/wlYNSJuLycqs64xT2E7gFfLCMTMzMzMzKyZnEgys0ElIu4EVgfuyA2vBdwvaadyoiqXpCWAm4FDSetIAbwD7BARR5QWmJl1DElzS7qStB7STNnwh8C3I+JzEfFmedGZdY0xhe2PImJaKZGYmZmZmZk10YiyAzAzK4qI5yRtCBwPHEJKnswJXCrpS8A3IuKfZcbYDpJGkZJHh9O7hgnAvcBOEfF0KYGZWUeRtB5wCbBobvhp0veRe8uJytpB0hykmzMWB2YFJgGP1PK+S1oAWAH4GDCaVF3zBvAf4P6ImNCquLP5BawCrEj6HeB94HXg7oh4pUlzjAVWAhYE5iDdZPce8DbwHPB0nWsPtuwmPUljgFVJX8dzkN6Pt4BnSO/HlBbOvTDpvVgIGEX6f3BnRDzTqjnNzMzMzGxwcSLJzAaliPgIOFTSzcB59LaL+SzwsKSTge9HxPtlxdhK2VpIP6Oy/RTAT0gLd3/Y/qjMrJNkF+IPBY6l8ne+3wL7RMQ7pQQ2xGRVpeOzzWpr/t0rqb+qlSsi4nuFc44AHinst3lEPJ+9vjHpJoRNmf73/duB9avEOQewNenn7KakpEFfpkn6O3AucG5EvNfPvtOR9B3gy7mh30TEUdlrswEHA18FFqhyeEi6EzgyIm6oZ97s/DMD+2bzr1zD/v8CbgMuB67Ot5KVtAzwx9zuMxcOHynp8T5O/UREbDPA3MNIa5l9BdgQGN7HrhMl/R44KSL+0d85C+dfF/hVbuiViNg4N/cepBbD1T5P3we+V2XczMzMzMy6kBNJZjaoRcR4SSsBPwR2yYZHAUcAu0o6Cri4W9YIkrQKcAxQvLj0JLBfRFzf/qjMrNNImg84n5QU6PEB8K2IOKucqIasUcCy/by+9ADHL9jHePGcM0kaCZwO7NPP+aarmpH0deBUetseDmQYsBrphocjJO0UETfXeCzAfFTGv2AWx6rA74GP93OsgHWB6yWdChwUEVHLpJLWAS4Clqgj1iWzxx6kaqDnc6/NTP/vLf283u8NIZLWAM4hVQINZAywO/BFSScBR9TYUm+2QnyzZXMvAPyO9HnuM8Qazm9mZmZmZl3CaySZ2aAXEa9ExBeBTwNP5F76OOlC6ROS9s4uoHUkSWtJ+iPwIJVJpA+AI4GVnEQys1pI2oT0vSSfRHoCWNtJpK42jNTCsL8kUs9+RYtSexKpaH7gOknbN3g88N8k0s30n0Qq+hap4q6W868JXEd9SaRSSNqRVAVVSxIpbzipEu2yrGqtkbnHArfQfxIJ/HekmZmZmdmQ4ookM+sYEXGjpJVJ6yZ9D5gle2lJ4BfAkdmduOdFxKSSwqxL1n7oMCov+Pa4GtjfayGZWS0kDQeOIlVs5i/yXgB8LSLeLSUwexn4WvZ8LHBc4fVvkW4a6EtfrdGKDgbyyZwHgCuBfwITSVVAqwBLDXCeF4CrsuP/QVoPZyKp+mYBYC1gV9LaSz1GAudKeqDBn1lzk1rEzZ5tP09Kit0OvEZKkCwN7EZqu5d3mKQ/9LfuU5ZU+TVpracekc15BSnx+hLpfRhNep9WIH2M40hrE1XzAr3vLaQk2KG57anA/n0c+0YfsW5J+tiLbezuBH4D3EH6nAAsDGxGatU3X27fHbKP54A+5u6LSDfo9FTJTQOuzR4vAFNILQ83zJ6bmZmZmdkQoRo7QZiZDSqSFgG+A+xFb0Kpx7uk1jgXADcMtrZ3kpYiXYTbjep3Rt8CHB8R17Y1MDPrWJIWAi4GNsoNv0tqiXleOVFZkaTFgWKiZY6ImFDneUbQ94X8N4G9I+L3fRyrYis4Sd8HlgF+BNxRS6s4SbsDZ1H5M/iKiNihhmNPAQ7q4+XjgWMjYnIfx36N1L4v31rtsojYuZ/5PgNckxv6CNguIv48UKzZ8UsD3yCtzfhKP/t9ErgrNzQlImqu9JK0MGntqzlyw68Du0fE1f0cN4aUANq28NJm/a0jJWkzUpVWNX8H9oiIv/dx7HT/j8zMrDySziLdWABwTEQcXWI4ZmbWhdySwMw6UkQ8HxHfIN39eyKQvwg3GylRcw3wvKSTJW0gqdG2PTNM0lKS9pP0N9Ld4f/L9Emk8cD6EbGRk0hmVitJ40gVFfkk0sPAmk4iDTkTgI36SiIB9HHx/+iI2CEi/lZrciAizgc+XxjeNkuWNeqQiDiiryRSNu+ZwM+rzDumn/NuVtg+t9YkUjbnPyPim/0lkZrkVCqTSG8CG/SXRAKIiImkKqQbCy+d0GAcD5L+H1VNImVzOolkZmZmZjaEOJFkZh0tIl6LiMOAxUhrCT1X2GVBUrufW4C3JF0r6TBJa2dtoFpC0qKS9pR0nqTnScmj05h+zYEPSC1sVo+ILSPi9lbFZGbdRdIISSeS2pDNm3vpbNJ6SLW2RLPu8d2IeKTegyLiw0Ymy5Ixf8wNDQe2a+RcpAriU2rc9wRSa7oeo0gt9/ryscL23+oJrB0krUBla0KAfWv9Os6qr/ekslJtLUlr1xnKVGDPiHinzuPMzMzMzKyLeY0kM+sKEfE2cJyk44GNgd1JF2TydyjPCmyePQDel/QkaRH6/ONFYBIwqa87biXNnJ17blI7oGULj/mqHdcTLmkR7fOB3/pijZnVS9JiwKXAOrnhCcBXIuKycqKykr1OWi+w3S4HPpfb/mSD5/lBrTtGxHOSHgZWzg2vzvQVOT2KN88VE0uDwZepbNf394i4vJ4TRMTzki4HvpAb3obKdnsDGd9fJZKZmZmZmQ1NTiSZWVfJEj83ATdJ2o90Z/TnSS2f5ijsPgtp4fFV+jqdpHdJi4xPIt3xPCZ71Pv9cypwP/Bn4IKIeKbO483MAJC0LXAuMFdu+D5gp4j4VzlR2SBwRaOVRTPoycL2ylX36t8E0s/uejxSmGuBfvZ9trD9ZUlnZDehDBZbF7YbTQiPpzKRtF6dx1/c4LxmZmZmZtbFnEgys64VEe8BFwEXZW3sVgc2ATYF1ietpdQfAaOzR93TAw+RLqo3zUkAACAASURBVIzdCNziyiMzmxGSRgEnA98ovPQT4DslJRFs8Li7mSfLKm9XIFXdzkW6GWMUlVUzAPMUtuduYLr7stZs9fhPYbu/NZL+Chya214SuFPSscBlEfFRnXM3laT5SJ/nvEbb7xVb4S1f5/H3NDivmZmZmZl1MSeSzGxIyC5Q3ZM9TpI0knQhKd+Obrns37F1nPoD4F/0tsV7vOdfJ47MrFkkLUWqUFg9N/wW8KWIuLKcqGyQ+eeMnkDSbKR1dnYiVbI0spbg7A0c82oDx7xb2J6ln32vId3cka9gWha4EDhD0k3AdaT1FP8REdMaiGdGrFhlbD1Jy9ObuMv/W22s59/8emkA80oaVuPHNBV4uraQzczMzMxsKHEiycyGpIiYQkr6TLeItaRhpGql0aQ7nEdn2x/S2+auZw0lVwCYWUtJ+gLwcyorLv4GfCEinisnKhuEZqhNm6StgdOBRWYwjpkbOGZSA8cU1zAsVkr17hgRknYiJYqKiZbZSesIbZNtvyPpZlLy6bcRUax8aoWFqox9v0nnFmmNyFo+xxP6WhvSzMzMzMyGNieSzMwKsrt2J2aPl0sOx8yGKEmzAD8F9s4NB3AScETZ7bhs0Hmv0QMl7QmcAwzrY5cJpJ+HHwCTqUzizEzlWoN9JnTKFBGPS1odOBPYqp9d5wA+lz1+Iuk3wNERMcMVX/3or5qqGWr9m69Y5WVmZmZmZgY4kWRmZmY26EhagdTK7hO54f8Au0XENeVEZd1I0nLA2VQmkSYBvwb+CNwTEX1WO2Xt1x5tZYzNEhEvAFtLWgPYg5RQWryfQ0YAuwDbSdonIi5qVWiF7Wk0oVVhTr3rT5mZmZmZmVVwIsnMzMxsEJH0JeA0UjuqHn8FdokIV0lasx0PjMxtPw98uo4KnDED7zK4RMR9wH3ANyUtBmwErJ89lq9yyCzA+ZLeiYg/tyCkiYVtAatExOQWzGVmZmZmZla3vtpXmJmZmVkbSRot6QLgXHqTSNOAo0kX9p1EsqbK2ieOKwzvV2cbt7FNDKntIuLZiDg/Ir4SESsAiwGHAP8u7DoM+JGkVrTue6mwLWDRFsxjZmZmZmbWECeSzMzMzEomaVVShcSuueGXSAmkY7K128yabVUq1+d5Gxhf5znWaF445YuI5yLiFGA5oNhGcmla8/H+g+nb223QgnnMzMzMzMwa4kSSmZmZWYkkfR24E1gmN/wXYNWI+GspQVmrTKkyVmar6QUK289GRL3r6XymWcEMJllbud2YPsGzWgvmeouUTMrbttnzmJmZmZmZNcqJJDMzM7MSSJpD0uXA6cCobPgj4DBgi4j4T2nBWau8U2Vs9rZH0WtUYXumeg6WtBJdXDmTfQ0+VRierUXTXVHY3lLSCi2ay8zMzMzMrC5OJJmZmZm1maRPAg8A2+eGnwM2jIgTI6JYBWHdYRLwfmFs8TICybxa2F5a0ly1HJitFfTT5oc06BSTa2+2aJ6zgcm57WHAWZJGtmg+MzMzMzOzmjmRZGZmZtYmSr4N3EZlAuFKUiu7O8qJzNohSxA+XBjeooxYMg8C+fW3RgCH1HjsycDGzQ6oFSR9R9KiDRy3KbBYYfih5kRVKSJeAk4rDG8AXCBpliqH9EvSGEkHS2pVBZWZmZmZmQ0hTiSZmZmZtYGkscCfgB8CPVUGHwIHRMS22Top1v1uLGwfIOkISctLaut6Sdn/udsKw4dJOjCrOJqOpAUkXQQclA2918oYm2R/4F+SLpe0raRiS7/pSPoscFlh+OGIeLAlESZHAo8UxnYC7pS0ZV/vSQ9JwyVtIuk04HlSss8VTWZmZmZmNsPKXNzXzMzMbEiQtAFwMbBwbvhfwE4RcV85UVlJziElYXou8I8Ejs0eSJpc2P+8iNi3hfEcCfwV6ElSCDgV+Jqk3wGPkRKeC5AqZMYBPRUyU4GDgTNaGF+zjCC1ktwemCjpXuB+4N+kdnUfAnMAywCbA6sVjp8GfLWVAUbE+5LGAbdQWbG4MvBn4HlJN5Lek7dJNwXORXpvVs0eY1oZo5mZmZmZDU1OJJmZmZm1iKRhwOHAMcDw3EuXAV+JiAmlBGaliYinJB0E/ITe5E1esVqmpRUlEXGLpONICaW8ZYDD+jl0GrAP0IntGMcAm2SPWkwBdo+Iv7UupCQiXpC0PnA5sG7h5UWAPVodg5mZmZmZWZFb25mZmZm1gKT5gWuA4+hNIr0P7BsROzuJNHRFxM9IlT3FtnKliIijSFVSU2o85EVgi4j4VeuiaqprgUa/3u4C1ouIS5sYT7+y9ZI2AL4BvNbgaR4ADgAmNisuMzMzMzMbulyRZGZmZtZkkjYDLgTmzw0/Rmpl93A5UdlgEhHXANdIWgD4BPBxUmu10VRWKj1Q5fBppCq3vDdnMJ4fSboCOBDYglSRlDeBVH10BXBRRPSsjfR6IZaoYbprgUm57UbaO94IfJTb/ntfO0bE3pK+RqrwWQ9YB1iB1D6u+PfQh6Sv1TuBi4DbIqKWjwlSgi3/uZha43HVYp4KnCbpF8C2wFZZ/Isz/c2A7wNPktZXugW4MSKeqmGapwvxvtNovGZmZmZm1t1U+99FZmZmZtYfScNJF2YPp/Ji76+B/SPi3TLiMquXpNmAuYGZgIkR0WhlzKAlaQTpYxxNSoBNAN7OkjiDUhbzfMCswGRSxdE7dSS7zMysC0k6C+hZU/GYiDi6xHDMzKwLuSLJzMzMrAkkLQxcTGpJ1WMS8PWIuKCcqMwakyU9uzrxGREfkVrHdUySLIv5pbLjMDMzMzOzocWJJDMzM7MZJGlL4DxgbG7476RWdk+UE5WZmZmZmZmZ2Ywr9tc2MzMzsxpJGinpFOBPVCaRzgLWcRLJzMzMzMzMzDqdK5LMzMzMGiBpceBS4JO54XeAfSLit+VEZWZmZmZmZmbWXE4kmZmZmdVJ0vbAOcAcueF7gJ0j4ulyojIzMzMzMzMzaz63tjMzMzOrkaRRkk4HLqcyiXQq8CknkczMzMzMzMys27giyczMzKwGkpYBLgNWzQ2/CewZEX8qJyozMzMzMzMzs9ZyRZKZmZnZACTtCtxHZRLpdmBVJ5HMzMzMzMzMrJs5kWRmZmbWB0mzSjoXuAAYnQ0H8H1g44h4vrTgzMzMzMzMzMzawK3tzMzMzKqQ9AlSK7sVcsOvAbtGxHXlRGXdRNIoYF7Selsjcy+9FRHPlhOV1UrSvMDHckMTvE6amZmZmZl1IyeSzMzMzAok7Q38FJglN3wj8MWIeKWcqKwbSJoH+CqwA7Ai1X8fvxT4QjvjsoZ8ETg1t/0XYFxJsZiZmZmZmbWME0lmZmZmGUljgJ9TeRF/KnAMcHxETCslMOsKkj4NXEKqQjIzMzMzMzPrCE4ktZEkkVqXDOSdiIhWx2NmfZM0OwOvIzcpIj5qRzxm1nqSVie1slsqN/wisEtE3FJOVNYtJC0L/IHetbasJJL2BJbLDV0TETeVFI6ZmZmZmdmg50RSe80PvFzDfgsAr7Y4FjPr3xOkr8X+jCO1sTGzDifpG8DJwKjc8Hhgj4h4vZyorMscS2US6SPgfOAG4C0gfxNRLb8vWuN2ALbMbU8EnEgyMzMzMzPrgxNJZmZmNmRJmgs4B9guNzwF+C7wQ1cIWzNImhP4f4XhL0fEBWXEY2ZmZmZmZlYPJ5LMzMxsSJK0DnApsFhu+N/AzhFxVylBWbdaGxie234VuLCkWKx5ziZ9D+kxuaxAzMzMzMzMWsmJJDMzMxtSsjULDwa+T+XvQr8D9oqIt0sJzLrZEoXtx1zt1vki4j3gvbLjMDMzMzMzazUnkszMzGzIkDQPaV2acbnhycDBEXFaOVHZEDBnYXtCKVGYmZmZmZmZNcCJJDMzMxsSJG0EXAwslBv+J7BTRDxQTlQ2RIwqbE8rJQozMzMzMzOzBjiRZGZmZl1N0jDgCOAoKtepuRj4akRMLCUw61qSlgdWyQ19orDLwpJ27uPwRyPiody5FgbWz73+TkRcXWc8CwIb5YYmRcSfBzhmXSrXD3skIh7JvT4vsCuwGbA8MDswCfgPcBtweUTcXk+c/cQyN7AVsCGwIrAgMBqYQqruegp4CLgZuDUi3q1yjo2BBbLNhQovr9TP+9HjtxExtXDOZYDVc0MvR8TNtXxMhfMsCmwPbAAsA4wl/Z02EXgOuBu4ivSx1ZWElLQcsGpu6MWIuDX3+izAzqQqzZWBuYEPgdeB+4ErgT/VO6+ZmZmZmXUXuT17+0gaAxxbw65H+qKWWbkk/R/polh/zoqIx9sRj5k1JruAfhGwSW74feAbEXFOOVFZt5N0GHBCg4f/ICIOz51rO9L6XT0ei4gV6oxnHDA+N/RMRBTXbSoeczHwhdzQ/0XE/0oaDhwOfBeYZYCpxwP7RMRL9cSbi2FB0u/OuzJ9VVdfJgEXAgdlaxj1nOt64NONxJEZXUxQSToQODU39JeIGEeNJC0CnAjsBAyr4ZBHgUMiYvyAe/bOcTBwcm7ozxGxdfbaLqT45xvgNA+S1o+7v9Z5zcysvSSdBeybbR4TEUeXGI6ZmXUhVyS1UZYcOrDsOMxsYBFxVNkxmNmMkfQZ4AIqL5I+Cnw+Iv5RTlRmnUvSKFJSa4saD9kCuEXSJhHxfJ1zbQecy/TrSw1kNPBV4DjgvQH2LY2k/wEuY+CbVvJWAK6SdBpwwIxUCUk6CTikxt1XBW6StEWzqszMzMzMzKyzOJFkZmZmXUXSCFIVw6GAci+dS6pEGrQXl61rTAJezW2PBmbLbU8G3u7n2MHqAiqTSB8AD5PaoI0itbhbsHDMksCFkjaOGlshSNoXOJPKr98er5AqZP4DBKkN3IrAxwc47Vv0vidzUlnhNAmYrh1eQdPaOEjanNQybqYqLz8IPEmqnFwI+BQwa2Gf/YGZgX0anP8wKpNI04BHSJ9bgMWBpQuHzQ78RtKKEdHX/10zMzMzM+tSTiSZmZlZ18haRV0KrJcbnkRaC+micqKyoSYiTgNO69mWdDTwv7ldro6I7dod1wzajZRgAHgWOBK4otA+TqS1ds4EFs0duyGwC6nNZL8kbQGcwfRJpKtJn8N7qyWksjZ422Zxrlt8PSJ2zO37Z2DL3Ms/iIjjB4qtGbI1ry5j+iTS1cC3IuKJwv6jgf2Ao0nJox57S7o/Is6sM4RVSO8RwDvA94FzIuKNwryrk97HT+aGFyK97wfVOaeZmZmZmXW4Wnpxm5mZmQ16kj5Hups/n0R6EFjdSSSzGdaTRLodWC0iLihW90UynpQ4eqNw/N4DTSBpDuAcKv9GCWD/iNgiIu7pq6opIl6OiDMjYj1gI2Cwrjf6Q2CuwtiPs4/vieLOETEpIk4ENidVKeWdlCXQ6rEIMJyUDFw7Ik4qJpGyee8HNgUeKLy0u6RqlVRmZmZmZtbFnEgyMzOzjiZpJkmnklpFzZ176XRgnYj4ZzmRmXWdF4BtIuKt/naKiGeprMAC2ChLFPXnEGCBwthhEXF6PUFGxC0RMaGeY9pB0vLAjoXh64FvD3RsRNxGqkzKGw0c3EAok4HtqiWuCnO+W2XOeahM1puZmZmZ2RDgRJKZmZl1LElLkCokDswNvw3sEBH7R8TkciIz60pHVate6cPFwEe5bQFr9LWzpFHAVwvDtwMn1xXh4LY3lS37ppHWbat1/aVfA/cUxvaQNLLOOH4ZEcVKo6oi4g7Smk15a9Y5n5mZmZmZdTgnkszMzKwjSfo8qe1S/qLmXaS2W1eUE5VZ13oXuKTWnbOqpWLFy/L9HLIxMLYw9qM6kiydYFxh+5aIeLzWg7PPRbE6ayyV6xjV4hd17n9nYbu/99HMzMzMzLqQE0lmZmbWUSTNLOks0oL1s2fDQVp7ZIOI+HdZsZl1sTsj4oM6j3m6sD171b2SjQvbk4A/1jnfoJW19SsmYP7QwKl+R6pkylunjuPfBB6qc8563kczMzMzM+tCI8oOwMzMzKxWkpYjJZBWzg2/AewREVeVE5XZkFBsb1aLdwrbo/vZd+XC9r0R8VHVPTvTilXGim3qBhQREyX9C1g6N/yJOk7xVANVXsX1psbUebyZmZmZmXU4VySZmZlZR5C0B3AvlRecbwVWcRLJrOXeauCYKYXt/m5iW7Kw/WgD8w1mi1QZK7b+q9U/azh3X95sYL7i+zi8gXOYmZmZmVkHcyLJzMzMBjVJs0k6j7TQ/GzZ8DTgOGCTiHixrNjMhpBWVwfNUdhuJOExmFWr4nm7wXMVK73qaTXXTVVeZmZmZmbWJm5tZ2ZmZoOWpJVJreyWyw2/AuwaETeUE5WZtUCxyuXdUqJoneLfXVMiYmqD53q/sO0KITMzMzMzaylXJJmZmdmgJGlf4C4qk0jXA6s6iWTWdYrt0+YsJYrWKX58IyWNavBcxeqm4rnNzMzMzMyayokkMzMzG1QkzS7pMuAsYOZseCpwBPDZiHi1tODMOtMsZQdQg9cL2/OVEkXrvFFlbGyD5yoeV+3cZmZmZmZmTeNEkpmZmQ0aktaE/8/efYdJUlaLH/8eYMksSWAFBQQUJChJEEGJCoIKGEgSxPtTUUTlGhCuIhi5eDEhghIMREmCEUWSIjkLkuVeFJCc0y675/dH1bg1tT0zPT3dUxO+n+eZh6pTb1Wd2Z5dpvvUe16uB3aqhP8JbJaZX8vMWc1kJjVmem2/k6JQpwWL0XR3bX/tRrLonXtaxF7b4bVWb+PakiRJktQ1rpE0isr2FW9vY+jvMvPFXucjaWARsQ2zZ0IM5LLMfGg08pEmg4j4FPDfwLyV8K+BD2SmT9xrsnq6tr9EB9dYqxuJ9NiVwI6V/bUiYrHMfKIH98oeXHMot1IUBav/vm0ADKtNZ0QsD0yrhW8cWWqSJEmSNDgLSaNrceAXbYybBti2R2rWj5nzg5q6twPnjUIu0oQWEUtQ/J17VyU8A/g88O3MbOJDX2msqBdRp0bEtMz81zCusVU3E+qR3wGHVfbnAfYCvtuDez1b2+9567/MnB4RVwGbVMK7A98Y5qX2aBH7c8eJSZIkSVIbbG0nSZIaExEbAzfQv4h0D7BJZn7LIpLE7cDztVjbhaGI2I7OW6iNmsy8iTln1nw6Ihbrwe2erO2P1npMZ9f2Vy9fn7ZExMLAvrXwrZl524gzkyRJkqRBWEiSJEmjLgoHAhcDr6wcOhNYJzOvaiQxaYzJzJeAa2rh/SIihjo3IpYCftiTxHrj8Nr+K4HjI2LuLt/nztr+aK3H9DPgmVrsOxGxaJvnHwa8vBY7asRZSZIkSdIQLCRJkqRRFRFLU7SF/Dqz2+y+CHwsM9+XmfXZAtJkd3JtfwPgkMFOKNfSuRhYrjcp9cRpwF9qsXcDZ7U7Mykilo6Ir5dFtIFcW9tffzgzgzpVrvX2zVp4FeCXEbH4QOeVhfcvMOdspDuA47qbpSRJkiTNyTWSJEnSqImILYCT6P9U/R3ATpnpgvFSa6cCXwGqxZGDI2Jt4NvAlZn5fEQsAqxFUXz5KLBgOfY8YJtRzLcjmTkrInYHrgCWqRzaHrg7Ir4D/Bq4MTNnQVFkAVYG3gC8F9gOmI/BZ+r8CXiA2f8OBUUx5zKK2V+PAi/VzjkiM2eM4NvrcxhFK8/1KrG3AH+LiK8BP8/MhwEiYgpFG8PPApvXrjMd2CMzX+xCTpIkSZI0KAtJkiSp58rWVAcDX6D/jOiTgI9mZr3dk6RSZj4VEZ8ETqkdelf5RUTMBFq1gDu5PG/MF5IAMvN/I+JtwPn0X7toCeDL5dfMiHgMSGBxYMow7zEzIg4Gjq2E5wI2Kb9aORIYcSEpM6dHxA7An4EVK4emlfc4MiKeolgXaylad5CYBXzQFqCSJEmSRout7SRJUk9FxLLABRSFpL7fPZ6j+CB0D4tI0tAy81TggEGGtCoi/RTYm6LgMm5k5k3A+hQzh1qZm6LIsjTDLCJV7nEccCBzzjzqucz8J7ARRevBVqZSzMhq9V7tYeCdmVlvdyhJkiRJPeOMpNH1OLBjG+Oe6HUikoa0NzD/EGOuG41EpPEsIt5OscD8yyrhmyla2d3aTFbS+JSZh0fETcARwOqDDL0b+GJZfKLo/ja+ZOY/ImIz4H3A/sAb2zjtGeD3wI+A+9u4x2ERcRKwB0VhZzVgSYpCTk/fJ2Xmv8pWn3sAnwPWGOKUJ4EfA18t11qSJEmSpFETmePqAUVJkjQORMQ8wNeBz1CsP9LnWOCTmfl8I4lJE0C5LtC6FOvnvAJYDHgB+DtFy7TL+tYQmigiYgWKtYRWpWgDtwBF+7engDuBm4CrurSO0aiLiNcCbwZeQ1HMmgd4GrgXuAq4NDOnN5ehJGksi4hjgI+Uu4dm5iENpiNJmoCckSRJkrqq/MD3NPrPIHga+HBmntZMVtLEkcWTYNeWX5NCZv4fcGLTefRKOUPTWZqSJEmSxiQLSZIkqWsiYkfgBIoZEn2uA3bOzLuayUqSJEmSJEmdarWAqyRJ0rBExHwRcSRwNv2LSEcCG1lEkiRJkiRJGp+ckSRJkkYkIlYBTgfWqYQfBz6Ymec0k5UkSZIkSZK6wRlJkiSpYxGxK0XrumoR6QpgHYtIkiRJkiRJ45+FJEmSNGwRsUBEHAucAixShhM4HHhzZv5fY8lJkiRJk0BELBYRhwDbVsK7RMTnI2LBhtKSJE1AkZlN5yBJksaRiFidopXdGpXww8Bemfm7ZrKSJEmSJo+I2BY4AViG4oGuKA/1bf+d4vfzS5vJUJI0kVhIkiRJbYuIDwJHAtUnHC8BdsvM+5vJSpIkSZo8yiLSb4CZwNwDDJtJUVDaKDOvGq3cJEkTk4UkSZI0pIhYGDgGeH8lPAv4KvDlzJzZSGKSJEnSJBIRiwG3AksxcBGpz0zgTmDtzHyx17lJkiYu10iSJEmDioi1gWvpX0R6ANgqM79kEUmSJEkaNZ8CpjF0EYlyzGrA3j3NSJI04VlIkiRJA4qIjwFXAK+phP9A8VTjRc1kJUmSJE1aG1LMNGrXrPIcSZI6ZiFJkiTNISIWi4gzgaOA+crwS8CBwDaZ+VBjyUmSJEmT1xtobzZSnwDW71EukqRJYp6mE5AkSWNLRGwA/BxYsRL+B7BLZl7WSFKSJEmSAKaP0jmSJP2bM5IkSRIAUfg0cCn9i0i/pGhlZxFJkiRJatbVDK+1XQLX9CgXSdIk4YykURQRSwIXtDF0y8x8tNf5SBpYRPwReNkQwz7mB+uaKMr/R/0U2K4Sng4ckJnfaSYrSZIkSTWXA+8axvi5ynMkSepYZGbTOUwaETENeKCNodMy88Fe5yNpYBHxADBtiGFvz8zzRiMfqZci4s3AKcArKuG/Aztnpk8vSpIkSWNERCwI/BVYgaHXSpoFXAe8MTOHM4tJkqR+bG0nSdIkFRFzRcQXgIvoX0Q6HVjHIpIkSZI0tmTmc8BeQDB4i7tZFB0G9rKIJEkaKQtJkiRNQhGxDPAH4CvMfpLxBWCfzNw5M59qLDlJkiRJA8rMS4GNgDvL0CyKtZCy3Aa4FlgvM/82+hlKkiYa10iSJGmSiYitgJOAZSrh2yha2d3UTFaSJEmS2pWZV0XE2sDewAbA+sAM4BqKNZFOdCaSJKlbLCRJkjRJRMTcwKHAgfSflfwz4GOZ+WwjiUmSJEkatsx8ETim/JIkqWcsJEmSNAlExCuAU4FNKuFngX0z86fNZCVJkiRJkqSxzkLS6JoB3NjGuJd6nYikId0CPDjEGNeQ0bgQEe8AfgIsWQn/FdgpM29rJClJkiRJkiSNC5GZTecgSZJ6ICKmAIcB+wNROfRD4FOZ+UIjiUmSJEmSJGnccEaSJEkTUES8CjiNYuHdPk8BH8rM05vJSpIkSZIkSeONhSRJkiaYiHgvcBywaCV8DbBLZt7dTFaSJEmSJEkaj+ZqOgFJktQdETF/RPwAOIP+RaTvAhtbRJIkSZIkSdJwOSNJkqQJICJeA5wOvL4SfgzYOzN/2UxWkiRJkiRJGu+ckSRJ0jgXEbsD19K/iHQZsLZFJEmSJEmSJI2EhSRJksapiFgwIk4ATgQWLsMJHAZsmpn/aCw5SZIkSZIkTQi2tpMkaRyKiDUpWtm9thJ+CNgzM3/fTFaSJEmSJEmaaJyRJEnSOBMRHwKuon8R6SKKVnYWkSRJkiRJktQ1FpIkSRonImKRiDgV+BGwQBmeCXwJ2CozH2gsOUmSJEmSJE1ItraTJGkciIh1gZ8Dq1TC9wO7ZeYlzWQlSZIkSZKkic4ZSZIkjXERsR9wOf2LSOdRtLKziCRJkiRJkqSesZAkSdIYFRGLR8QvgO8B85bhl4ADgG0z8+HGkpMkSZIkSdKkYGs7SZLGoIjYCDgVWKES/j9g18y8vJmsJEmSJEmSNNk4I0mSpDEkCp8D/kT/ItI5wDoWkSRJkiRJkjSanJEkSdIYERFLAT8DtqmEpwOfycwjm8lKkiRJ0lgVEasA6wFLA4sATwJ3A5dn5pNN5iZJmjgiM5vOQZKkSS8iNgNOBpathO8Cds7M6xpJSpIkSdKYExGvBPYFdgWWL8N9H/BF+d8ZFK2yv5iZ945uhpKkicbWdpIkNSgi5oqILwF/pH8R6TRgXYtIkiRJkgAiYqGI+G+KGUcHAIsBXwdeB8wHLAC8geK9xBRgT+D68qE1SZI65owkSZIaEhEvp5iFtHkl/Dzwycw8tpmsJEmSJI01EbEm8AtglTJ0IbBbZj44wPijgI+Vu08Dm2TmTT1PVJI0IVlIkiSpARGxNcV6SEtXwrcCO2Xmzc1kJUmSJGmsiYhtgDOBhcrQr4H3ZOb0Qc5ZEPg7sEwZugbYMDNn9TJXSdLEZGs7SZJGUUTMExHfAH5H/yLSj4H1LSJJkiRJ6hMRW1HMROorIl1P8fDZgEUkgMx8jmKNpD7rAzv2JElJ0oRnIUmSpFESEcsDlwCfZ/YiuM8Ae2TmB8s3e5IkSZJERLwWOBuYvwy9qcWZeAAAIABJREFUCLw/M59v8xJ/qe1/qFu5SZImFwtJkiSNgojYnuLpwTdVwjcC62XmSc1kJUmSJGksioipwLnAIpXwNzLz1mFc5p7a/hYRsVDLkZIkDcJCkiRJPRQR80bEd4BzgCUqh44G3piZdzSTmSRJkqQx7DvAqyv79wKHD/Maz9T2p9D/wTZJktpiIUmSpB6JiJWBy4BPVsJPAu/LzI9l5gvNZCZJkiRprIqIdwJ718JfHUZLu8Gs2oVrSJImGQtJkiT1QETsDFwHrFcJXw2sk5lnNpOVJEmSpLEsIqYA36qFHwJ+1sHlFm4Re0UH15EkTXIWkiRJ6qKImD8ifgicBkytHPoWsHFm1vuUS5IkSVKfjwCr1GInZOaLHVxryRaxVsUlSZIGNU/TCUiSNFFExGrA6cBalfCjwAcy89fNZCVJkiRpPIiI+YCDWhw6vsNLrtAiNl+H15IkTWIWkiRNWuUv6asAqwErAotQPJ3V97UIMDfFAqXPAE9Xth8Abgduz8wnRjt3jT0RsRdwFLBQJXwpsGtm/rOZrCRJkiSNI3sBL6/FLs3Muzq83qtaxLLDa0mSJjELSZImhYhYEtgMeBNF4WhViuLR3F249oOURSXgWuCizLxjpNfV+BARCwE/APashGcBhwEHZ+bMRhKTJEmSNG5ERACfaXHo1BFc9nUtYjNGcD1J0iRlIUnShBQRUykKR5sDW1C0Gose3W6Z8ustwIfK+98HXARcCFyQmff26N5qUES8jqKV3aqV8IPAHpl5fjNZSZIkSRqH3ga8uhabBZw9gmuu0yL22AiuJ0mapCwkSZowImIeYBtgd+BdwAJtnPY4cAdwD/AE8FTtayZFi7upta9XUBQPlhvgusuVeexe5nYZcBLw88z0F/cJICL2Ab4NzF8JXwDsnpn/aiYrSZIkSePUPi1iV3f63iIipgHLtjjkexVJ0rBZSJI07kXEBsAewC7AywYZeivFB/3XU7ShuyMzHx7hvRcCXlN+rUkxC2pDYEpt6JvKr+9ExO+AE4FfZeb0kdxfoy8iFgWOBd5XCc8EDgG+npmzmshLkiRJ0vgUEYsB27Y49NsRXPaNA8T/dwTXlCRNUhaSJI1bEbEt8AVgowGG3Af8kaJ4dEFm3t/tHDLzWYrC1PXAz8u8FqZoc7clsBX9+1LPC2xffv0zIg4Hjs3MF7qdm7ovItaneJ1XqoTvA3bNzD83k5UkSZKkcW5HiveKdeeN4JpvGiB+9wiuKUmapCIzm85BktpWLkC6I/BfwLothjwJnEEx4+fPOQb+kYuIVzO7zd1KLYY8CBwBHJ2Zz4xmbmpfRHwK+G/6v8H7LbBXZj7STFaSJEmSxruIOIfiYcOqZ4DXU6yT1InTKLplVD0PTM3Mlzq8piRpkrKQJGnciIjtKD7IX6N2KIHfAT+haBc3Zmf3RMTGFG343g8sXDv8KHA48O3MnDHauam1iFiC4mfrnZXwDOAg4IixUKyUJEmSND5FxHwU7wUXGoXbXZmZA7W8kyRpQBaSJI15EbE88F1gh9qhWcCZwNcy86ZRT2wEyuLEp4BPAIvWDt8G7JuZF456YuqnLPydCryyEv5fYJfMvLKRpCRJkiRNGBGxOdDqvd8JQKfts9cGPtkifkRmfqbDa0qSJjELSZLGrIiYAvwncDCwYOXQTIoP97+Wmbc1kVu3RMSiwH4URaUla4dPBT6dmQ+MemKTXNlC8fPAl+m/nuDZwH9k5hONJCZJkiRpQomIQyne89atl5nXdfma22Xmbzu5piRpcrOQJGlMiojXA6cAq9cO/RHYb7wXkOoiYmHgi8D+wJTKoaeBT2bmjxtJbBKKiKUp1th6WyX8IkVR76hmspIkSZI0EUXE74BtauGngcUzc2aH17wEeEst/AKwZGY+18k1JUmT21xNJyBJdRHxEeAK+heR/gnslJlvnWhFJIDMfCYzDwDWoX/7gkWAEyLipxExGj2zJ7WI2AK4kf5FpDuBN1pEkiRJktQDa7WIXTGCItL8wIYtDl1kEUmS1CkLSZLGjIhYJCJOA44B5i/DLwGHA6tl5hmNJTdKMvMWYFNgb+DhyqE9gasiYo1GEpvgImLuiPgycD4wrXLoFGDdzLyhmcwkSZIkTVRlq/PlWhy6bASX3QyYr0X8zBFcU5I0yVlIkjQmRMTawHXAzpXwvcCbM/OAzHy2mcxGXxZ+AqwJ/KFyaHWKYtJejSQ2QUXEchSL236R2f9ffI5iLaT3Z+YzjSUnSZIkaSJ7zQDxq0dwzXe0iL0AnDWCa0qSJjkLSZIaFxFbUbRzW6US/iWwdmZe0UxWzcvMhyh6ZR9EMTMLYEHgJ+XiqRqhiNgWuIH+/cNvAd6QmSc0k5UkSZKkSWL5AeLXjOCa27WInZ2ZT47gmpKkSc5CkqRGRcROwG+AhcvQDGD/zNw+Mx9vLrOxoZyd9A2K9gT/qBw6OCKOiQj/He9AREyJiMOBXwMvqxw6nqKI9LdmMpMkSZI0iSzZIvbPzHywk4tFxJrAii0Oud6rJGlE/ABSUmMi4qPAqcC8ZehxYPPM/E5zWY1NmfkXYF36P5n2EeCMiGjV/1oDiIgVgD8BnwWiDD8NvD8z/19mPt9YcpIkSZImk0VbxG4ZwfV2axG7OjOHXHMpIhaNiKMj4pyIeNsIcpAkTUAWkiQ1IiIOBn7A7H+H7qNYD+kvzWU1tmXmI8DmwPmV8LuB8yJiwWayGl8iYkeKVnZvrISvB9bLzFOayUqSJEnSJDV/i9itnVwoIgLYvcWhr7R5ia8D+wDbA+dExMqd5CFJmpgsJEkadRGxP1Bd4+c24E2ZOZInryaFzHyGYvHUn1fCmwFnRsQ8jSQ1DkTEfBFxJHA2sFjl0PeBjTLzzmYykyRJkjSJZYvYXR1eazPglbXY9Zn5qzbPX6uyvQDwpg7zkCRNQBaSJI2qiNgVOKISugbYJDPvbSilcSczp1O0LPhBJfx24ITyKTRVRMSrgcuBj1fCTwDvycz9MvPFZjKTJEmSNMk92SLW0fpI9H+/02f/YZx/c2V7FkXnBkmSAPDpdUmjJiK2An7K7HVpbgW2zszHmstqfMrMWcC+EbEAsHcZ3gN4CPhMY4mNMRGxG3AMsEglfCWwS2b+byNJSZIkSVKhVSHpkeFeJCJWBXaohX+emZcM4zJfBKYCywLfzcybhxgvSZpELCRJGhURsQ5FW7EpZeifWETqhg8BLwPeWe5/OiIeyMwjBjlnwisLbEcC/1EJJ8VsuIMyc0YjiUmSJEnSbK1abHfSPehztfMeAT45nAtk5qO0XmNJkiRb20nqvYhYDDiL2bNCHge2ycx/NJfVxJCZM4GdgUsr4cMjYvOGUmpcRKwOXE3/ItIjwDsy87MWkSRJkiSNETdRtJGrWqzVwIFExHrAB2rhfTKz0xZ5kiTNwUKSpNFwAvCqcvsF4F2ZeUuD+Uwomfk8xYykvtYDcwGnRMQyzWXVjIj4IEURaY1K+E/A2pn522aykiRJkqQ5ZeazFOsGV63Q7vkRMRdFK+/q53vfzMyzupCeJEn/ZiFJUk9FxCeBHSuhT2XmpQONV2cy8wng3cDTZWgacHL5xmLCi4iFI+Ik4HhgwTI8C/gKsEVm3tdYcpIkSZI0sBNr++sP49yv1cafBXx+xBlJklQTmdl0DpImqIh4A0XLtXnL0OmZuXODKU14EbEbcHIldEhmHtpUPqMhItYGTgdeXQn/C9g9My9oJitJkiRJGlpETAVuA15ehp4EVsjMJ4c4b2+K7h99TgX2zMyXOshhbmAlis4OawD/k5kvDvc6kqSJy0KSpJ6IiAUpWq31tbT7O7BOZj7VXFaTQ0Qcx+z1gWYBG2XmVQ2m1DMRsS9wBDBfJXw+sIc9wSVJkiSNBxGxA3A2EGXo2Mz88ABjAzgY+FI5fhZwKPDVzKyvtzTQ/dYEPgQsT1FAeg0wf3n4nsxcqcNvRZI0QU2KlkeSGvEFZheRpgM7W0QaNZ8A+tagmgs4eqK1uIuIxSLiLOD7zC4izQT+C9jaIpIkSZKk8SIzz6Eo7PQVgj4UESdHxGv6xkTE1IjYBbgSOISiiHQjsFlmfrndIlLpAYoZTN8B7mJ2EQngoo6/EUnShOWMJEldFxGrAjcxu6XdwZn5lQZTmnQiYh3gamDuMrRfZn6/wZS6JiI2BE4DVqyE/wHs5vpbkiRJksariFgP+B9gs0r4cYoC05KV2KUUD9WdMcwCUqt7rk/x3rHPHpl50kiuKUmaeCwkSeq6iDgf2KrcvR14XWZObzClSSkivksxOwmKPturZea/GkxpRMoWDv8JfAOYUjn0K+ADmflYI4lJkiRJUhdFxCso3lOvBCxF0eXjIeBW4M+Z+XAX77Ut8JtK6BWZeV+3ri9JmhgsJEnqqojYmWK2SJ8tM/PCpvKZzMpFW28HppWhUzNztwZT6lhEvAz4CbBdJTwDOCAzv91IUpIkSZI0zkXEwRRrLAHcmZmvGWy8JGlymlBrZkhqVkTMBxxRCZ1sEak55ZpUn66Edo2IDZrKp1MR8WbgBvoXke4BNraIJEmSJEkj8pbKtusjSZJaspAkqZs+CCxXbteLGGpAZp4CXFIJ/VdTuQxXRMwVEV+geDOzXOXQGcA6mXl16zMlSZIkSUOJiCnARpWQhSRJUksWkiR1RUTMA3yuEjo6Mx9sKh/1c0hl+50RsWZTibQrIqYBfwC+Asxdhl8APpaZO2Xmk40lJ0mSJEkTw3rAgpX9ixvKQ5I0xllI6pKImCci3hIRX4mICyLi4Yh4LCIOauPchSLiGxHx94h4PiKuioi1RyNvqYt2BVYst18AbDk2RmTmxcDl5W4ABzaXzdAi4q0Urey2rIRvB96YmUc3k5UkSZIkTTibVrZvy8x/NZaJJGlMi8xsOodxKyIWAt4B7AC8HVh0gKFbZ+YfBrjG6sA5wKtrh67OzHG3lokmp4gI4BbgtWXoqMz8eIMpqSYi3gH8qtydCayamXc3mNIcImJu4MvA5+n/oMOJFDORnmkkMUmSJEmagCLitxSfZ0HRVeRjTeYjSRq7nJE0MgcC+wH3Af8J7APc3GLcvq1OjojVgAuZs4gEsFqXcpRGw3bMLiK9BHyzwVzUQmb+Grip3J0b2L/BdOYQEa+gaKNwELP/3/QcsHdm7mkRSZIkSZK6p3yQb+NKyPWRJEkDckZSl0XEqsDf6F+kewFYPDNfqIx7OXA1sDBwMrACsDUwTznk3MzcYVSSlkYoIs4A3lvu/iwz92oyH7UWEbsCp5S7jwEvz8zpDaYE/Hu21E+AJSvhm4GdMvPWRpKSJEmSpAksItYDril3E1gmMx9uMCVJ0hjmjKQuy8zbmXNxwvmB9ft2ImIKcCYwBdgwM/fNzHcAr6KY2fRhivVmpDEvIhYH3lkJHd9ULhrS2cAT5fYSFDPJGhMRUyLiCIqWe9Ui0rHABhaRJEmSJKlnqusj3WIRSZI0GAtJvfGbFrGNKtvfAdYDtikLTwBk5j8z89uZeWxmPt/rJKUu2QmYr9z+P+DPvbpRRCwSEetHRMf/dkXEEsMcv2JErD6Se44VmfkicHoltGdTuUTEq4C/UBTP+zwF7JqZH/bfQEmSJEnqqWohybZ2kqRBjfsPRseoVv8DXh8gIt4OfAw4MDOvH9WspN6oFiNOyi71y4zCyhHxnoj4ZkRcBTxO0RJyvw6vuQ1wb9kLeqixc0XEycA9wC3AbRGxeif3HWNOrGxvFxFLDjiyRyLivcD1wBsq4WuBdTPztNHOR5IkSZImk4gI4M2VkIUkSdKgXCOpB8qZC48DUyvhv1PMQroZuA14a7c+cJeaEhErA3dVQqtVZ9mN4LrnAlsCCw0w5NrMXH+AYwNdcyGK9cuWB5bNzAeGGP9e4Ixa+JrMfEOr8eNF+YbhbopWmgD7Zeb3R+ne8wPfAj5aO/Q94LNjYb0mSZIkSZroIuJ1wI3lbgIvy8zHGkxJkjTGOSOpBzJzFnB5LbwSsxeT/4hFJE0Q21S2r+5GEam0O/ByipZ5OwMza8fXjYjFhnnNr1IUkQCWaWP8My1i6zcxg6ebyn97TqqE3jUa942IVYEr6F9EehzYMTM/aRFJkiRJkkZNta3djRaRJElDsZDUO5e2iG0PfD0z7x7tZKQe2bKy/dtuXTQzny6/pmfm6cDZtSEBbNDu9SJiffq3w2unkPR74JwW8Xnbve8YVn2tNo6Inn5PEbEHcA3w+kr4cmDtzGz1ZyxJkiRJ6p1qIenCxrKQJI0bFpJ6p1Uh6Q7gv0c7EakXyhaOm1VCvfzl8zctYmu0c2K5HtKPgOq6SNOGOq+cubMn8NdK+AngwXbuO8ZdAzxdbi/IMIpywxERC0bEj4GfAQuX4QQOB96Smff24r6SJEmSpNbKdudvqYT+0FQukqTxw0JS71wJzKjFbrZ9kyaQdYDFy+3nKdqW9co1LWKvbfPc/SlyrWpnRhKZ+TTwboriB8D5ZevKcS0zXwL+VAlt3u17RMSaFK/bByrhh4FtM/OAMgdJkiRJ0uhaG1iq3H6O/u8NJUlqyUJSj2Tm88B1tfBqTeQi9cgWle1Le1wkvR14sRZbeaiTIuJVwKEUM4mq2iokAWTmXUBfO8oT2z1vHKjOINtiwFEdiIgPAVfRv9h3MUUru/O6eS9JkiRJ0rBU1zo+u/z8SpKkQVlI6q16e7vVImKRRjKRuq86Fb6nPZXL2Su31sKvauPUoylmSv26Fm+7kFS28HsZcC9dXAdqDKi+ZhtFxDwjvWBETI2IUylaCS5QhmdRFPO2zMz7R3oPSZIkSdKIVAtJxzeWhSRpXLGQ1Fsvr+3PBazfRCJSD1TXKLpyFO73t9r+K8siT0sRsRuwFUVru/q6Rm0XkoBNgMWAwzNz5jDOG+tuAl4ot+cDVhrJxSJiXYpZmLtUwg8AW2XmIROhJaAkSZIkjWcRMY3iPS7AVZl5cYPpSJLGEQtJPRIROwG7tTi0SYuYNK5ExPzACpXQHaNw27tq+/MAS7caGBFLAN8Gjs/MmxhZIekLwD+YYE9qlYWdOyuhVTu9VkR8Aric/u0Gfw+8PjMv6vS6kiRJkqThi4jtIuKhiLg5IqrLLOzE7M8CD2ogNUnSOGUhqQciYjngGOAh4L7a4TePfkZS163C7H8/nsnM+s95L9QLSQDLDjD2mxSzbL5Q7tcLSdPauWFEbA68FTgwM18Yavw4dHtle9iFpIhYPCJ+AXwXmLcMvwR8Hnh7Zj488hQlSZIkScN0ILAURSeRfQEiYm5gv/L4cZl5QUO5SZLGIQtJXRYRAfyEohXWnhRP5Vd1ZS0SqZWIWKYsZPZa9YmmOwcc1V13t4jV20cSEZsBHwS+Wilk/Ks2bMnyl+gBlbOujqFo23fKsLMdH6qFpNUGHNVCRGwE3ADsUAnfC2yamf+dmdmF/CRJkiRJw/dYZfuc8r9fpngo9E/Ax0c9I0nSuGYhqfs+SbEuy+GZ+Xvg4trxhYF1RzupboqIhSJi04j4bER8JyL2iojVyyKamvUw8OWIuD4ivhoRGw9VMOlQdfbK7QOO6q77W8T6tbaLiPmAH1LMXvpe5VB9RtJcFE9nDeZQinWDPjKBiyLVloRtzUiKwgEUbz6Wrxw6F1g7My/rYn6SJEmSpOH7IkWXHICPRMQFwGeA7wNvy8wXG8tMkjQuOTOmiyJiTeAw4DJmt9S6uMXQTYGrRimtrirXfjoGWLzF4Ysi4gOZee8op6VSZs6KiA8BxwH/VX49FRHnAb8DzsvM+uycTlQLCK1azvVCvRgEc66R9AXgNcAOmTl9iHOXYc6ZSgBExAbAp4FvZ+aNHeQ6XlQLScsPOKoUEUsBPwO2qYSnA5/LzO92OTdJkiRJUgcy88aIeDXFg84vp3jvu1tmtnpvLEnSkJyR1CURMS9wEvAssGtmvgSQmf8A7qkN33SAa0yNiA+P1Zk9EXE88HNg0QGGbArcEhFbjV5WqsvMWcD/A35chqYC7y3374+IGyLiaxGxyQjaLE6tbD/eebbty8zngadr4X8XkiJiDeAA4MLMPLc27mFgVi22TKv7RMRU4FSKAtnBI8l5pCJijYg4KyJ+EhEr9+AWj1a2pw44in+3DLyB/kWku4E3WUSSJEmSpLElM5/KzLMz86jMPMsikiRpJCwkdc83gLUoikj1GTkX1/Y3iYh+f/blB/pnApuNxTZaEbEHxbozMPDPzVzAAsCJEbHYqCSmlloUk/peswBeBxwE/Bl4LCJOj4i9I2KO9YYGsUhl+6mR5jsMD9X2l4J/r032I4rvc//6SZk5k/5FE4BpA9zjOGAFYK+yeNWks4B3A3sBv+zB9auFuUVaDYiIuSLiS8AFwLKVQz8H1s3Ma3uQlyRJkiRJkqQxwkJSF0TEOyk+vP5iZv6hxZCLa/uLApvUYscAazIGFzyMiCWAI5lzRkcrc1PM9Disp0lpSC2KSX2qM94WAd4DnEAxW+nGiPh6RLx5iNlK1dkro1lIerK231ew3Ad4E3BCZt40wLn1p6/mmJEUEfsA7wO+kZlXjiTRkYqIKfRft2j1iFiuy7epFpLmjogFazm8nKKAdAiz/3/xAsW6Ubtk5mi+9pIkSZIkSZIa4BpJbYqI9wEfBR6h+GD+vMzMiHgbxZP551DMSmrl4hax/SgWq6d82n9vYNvMfGyA+89HMePp9sx8unZsXmB9iqLATZn5wPC+uyFtxMDt7FoJ4N0RcUyX81Bnvg8sAWw/wPFqQXktihlLBwJPR8Tvmb220v2VcU0Vkur3WiwilqX4u/cs8KVBzv0XRbG2T79CUkSsDXwbuAI4dOSpjkxmzoiIOyjWfAJ4ALh/kFM68RxFgbjvZ2BqGSMitgZOpJz1VboN2Ckz/9rlPCRJkiRJkiSNURaS2hARrwROY/aHre+jmL1xK7AZcA2w+0At6TLz3oj4K8WH9H3eGxEnA/NSrF9zcGb+vrzfVGBtYB1g3fK/r6VY1H7JWm4fAA5n9oe9L0XE3pl50ki+55p1OzhnKeD6Luag0VGfrfRuip9Pyp/h31AUlpoqJNXXSFoc+B5FofPLQxRRB5yRVLZiPAuYAby/b42zMWA34GvAi8Dnut32siyGP8Ps13ORiHgE+CrwOfr/PPwU2Dczn+1mDpIkSZIkSZLGNgtJ7VmROdsALlt+3Q68IzOfG+IaZ9O/kATFh8QAZ1B8cNvnFIo1Wtag/we5v8rMFwAiYm6KD3bfTzmDoDQPcGREnNzFD51fSf9ZCxrfkv4/V4Opz1Zai6Jd3gKV+Atdyqsd9ULSahSzjB4EvjnEuS0LSeX6SicBK1Gscfb3LuTZFeX6Q9v0+DYvVrYXBS6haBPY51ngY5n5sx7nIUmSJEmSJGkMspDUnmuAh+nf4gngFmDrzHykjWv8gKKd3RK1+G+ozWbKzHcARMQuwKmVseeW8bkoikjrABtTtOI6AdirHLcYxQfCT7SRVztuprMi0r0URQs1b25gGsXf+XaLSH3Fw6T4O/BbitlIVwO3Mrvl2iJdzXRw9UJS379hh2TmM0OcO9CMpC8C2wFHZ+ZpI8xvPFq4sv0oxWvbV0i6iaKV3e2jnpUkSZIkSZKkMcFCUhsy8/lyvZDDKGZkPEVRAPpqZj7e5jUeiogtgCMoZhr9E/gZcFRmzhrgtGqbrpnlPaFYx2UJYIO+NlMRcUtl7It0t93YdcMcn8Btmbl6F3NQhyJiGsV6XEMVA6uzzh5nduHoD5n5cO2a1Z+vapu7XmtVLLodOK6Nc+uFpGkRsQ3FukrXAfuPMLdxp5zZWJ1d9hTwCYp10f4E7N83C1KSJEmSJEnS5GQhqU2ZeT2w9QivcSOw1TBO2bSy/ZfMfCQidgc2ALastdN7VWX7ukGKU524AriBoog2dxvjAziyi/dXhypFpJVpXUiqzjq6ltlrIF0zxM9QdWbQaBaSWq3Pc0CbaxrVC0kvA06mmLn3vsx8cc5TJryFa/tPZ+b0iNiwjRlekiRJkiRJkiYBC0lj29sq2+dGxOuBLwAbt1iTaYPK9gXdTCIzXyoLWNdTFIkGm9kyC7gIOKabOWj4yiLSJcAqzG5nV5119Bj9Zx2106KxT3VG0mi2tqsXNy7NzHPbPPdftf25KFpAvr3TdZHK9ZVWpmgzOTUzj68dnxd4F7A2MB04MzP/1ua156dYA2oNYKHM/FEnOQ6h+tq9mJnTASwiSZIkSZIkSepjIWmMiohFgQ0rod8DpwEfycxHa2MXAl5fG9tVmXlLROxMsRbTVOYsJiVFseJP1NZ80uirFJFeUwn3rXXUN+vo2hHMXGtqRlK9wPGZYZxbn5EExWym89u9QEQsCbwDWJeiePR6Zn///1Mbuz7FjKfqa3BQRGyWmVe0uPb2wLbA8hTFv5WY/ffsOKDXhaT6+lOSJEmSJEmSNOSaKWrOFswu9N0CfAD4dWZe0mLsWypjn6JoRdd1mfkLYHXgDPrPSEngHuCTwBaZWZ/5oVFUFpEuoihgPAqcCOwGLJWZG2bmlzPz6hG2P3yisr3MCK4zXNXWdmdk5pXDOPdhip/VPj/IzCOGef8lgVUpvueN6F9E+/fMqIjYEbiMYgbY5ZUx8wEfHeDafwV+TNEWcgb9/32+aJh5tmvZyvYTA46SJEmSJEmSNGk5I2nsqq7H9CjFTIV1Bhj71sr2hW2uF9ORzHwA2KVs6bUKsBxwQ2b6IfQYEBFLA4dTzF77DcWso17MDrursv2aAUd1X9/P2dPA54dzYtmi8WFgaeAsYL/h3jwz7wAOAoiI44EPlocepigcERHbUswg2jMzTytj/6T4uwIDtAIs2+v9vRy/FnBY5fDFw821TatWtu8acJQkSZIkjVDZeWXvWvh7XV7jWcMQEVOAfWvh4yZau/OIWAbYtRKanpk/GIX7bk//Nc0vKddgl6Rxx0LS2FVdH+nNFOu4TB9g7FaV7a63tWtKfRkpAAAaZUlEQVSlLE7cWX5p7HgkM/cchfvcXtledcBR3Xc18DjwHx2ua3QzRbFmny68WanORvpVZs6KiNdRFJG2zMwbKsera5rd28a1l65s356Z948gz8FUX7vbenQPSZIkSYKiw8O3a7GjKDo5qBnzMedrcgZztpUf715J/+/zGaDnhSTgwxQPhvf5NMX645I07lhIGoMiYhX6P7FwUWa2LBCVbczWqoRGpZCksWkUn+SqFh1eFRFTMnNGr2+amQ9ExDIjuNe2mfniSPOIiLmAzSuhcyNiMeBUYLdqESki5gNWrIyttrobyPqV7V61tYP+s8luH3CUJEmSJEmSpEnLQtLYtHVt/xuDjN2ysn1nZt7Tg3ykunuBF4D5Kf4dWYlRKkSMpGDVjSJSaT2Kp+mgmG30R+B04LuZeXFt7LrAlL4UgAsGu3BZeNqgEuplIak6I8lCkiRJkqQ5RMQ6wNGV0DOZudVA4yVJ0sRjIWlsqra1uz0z/zjI2Or6SM5G0qgo27jdAbyuDL2WyVWIqBZ7zwf2BF7KzB+1GLtJZfu6zHxkiGtvQFGg63NxRxkOISIWBFaohGxtJ0mSJKmVqcCGlf0nm0pEkiQ1Y66mE1B/5UKH1ZZZJw9xSsv1kSJiiYiwUKheurGy/ebGsmhGtdj7V4o+x/9vgLHDLfa+pbL9t8x8aJi5tWtjZv8/4OHMfKBH95EkSZIkSZI0jllIGns2Ahap7P9ioIER8WpguUrosjI+BTib/uusSN12YWV7i8ayGGURsQjF39M+7wW+2GqmUdmmrjojqZ1C0qaV7V62tau+Zhf38D6SJEmSJEmSxjELSWNPdabDXZl58yBjN6ts35GZj0VEAD8DLsjMK3qRoFSqrvXz+ohYcsCRE8sW9G8L+mhmnjbA2E2ABcrtp4HLB7twOYvwTZXQaBWSLhxwlCRJkiRJkqRJzULS2FMtJJ0zxNjVKttPR8TiwHHA3MBXu52YVJWZ/wDuLHeD/oXNiexttf2DBhlbbT15YWbOGOLa6wELldtJ79ZHmlreq08vC1aSJEmSJEmSxjHX0BlDyhkd1Q93hyokPVfZXg/4F8UHwjtkZnY5PamVC4BXl9tbAGc1mMtoqRaSrszMPw0ydrjrI1Xb2v01Mx8dVmbt25Si4Axwf2be3qP7SJIkSdKwlS3Fl6V4APpRik4QM3t8z6BYPmBRYAZwX2Y+O8xrzAUsAyxG8cDlE8CD3c49IuYFXgZMpfgzehZ4IjOf7OZ9avdcEHgFxWeJjwGPZOZLPbrX4sBSwLwU3T0eyMzpvbhXJyJiYYqfzynAkxQ/K34OJ2lCs5A0tqwG/LncfpYh2mABJwIfovgl5Tngh8Dnx9L/XDXhXQjsU25vHxH7ZeasJhPqpYhYCVilEvrRIGOXANaphMbS+kjvrmzb1k6SJElSPxGxOvCJcvfltcMLRMQxQ1zi15n562Hec2ng4xTr0K5GUYjp81RE/B44KjMvGeZ19wdWrYROzsw/l8fmAXYBdqdoTb5Q7dwFMvOFIa4/DdgLeCfFWtXz1Ya8EBGXAWcCP83M5+hARKwL7A1sXn4/c3ymFxFPAXcD1wCXAr/MzCc6uV95vcWAjwI7A2vRv7PRsxHxR+DYzPxNp/co7zMXsAPFa7EpsHRtyKyI+CvwO+CEzLyTUVb+WXwc2BVYvXb4qYi4EDhupH8WkjRWhQVzSZ0qW6Q9CMxfht6amX9sMKWeioh9gKPL3RnAUgM98RUR7wXOKHf/npkrV45tC/yu+sRSRMxN8VTX1DK0Q2ae2+VvgYhYgOI1W6QMbZ+Zv+z2fSRJkiSNXxGxNXDeCC5xaGYeUrvmShRFjqp5M3NGROwFfI/Z74cGcwrwwcx8sZ1EIuIi+rdi/2hmHhMRrwdOAtYc5PSFBir8lDN0vgh8itnviYfyILBfZp4x5MjZ91mG4s9mp3bPqZgOLJeZjwxw7YUpZvxUvSIz74uI7YFjKWYGDeW3wC6ZWb/WkCJiM4r32asNMbTPTIplHQ5odwZWRKwPXF0JPZOZiww0vsX5O1I8vN3On8Ufgd0z88GI+A2wbeXYpzPzW+3eV5LGEtdIktSxzHwKqBY79mgql1FSbWt34RC/tG5e2f737MKI2JPZs7iqXs/sN02zgMFa5o3EDswuIj1C8USXJEmSJDUiIg4CfkJ7RSSA3YBzylksnd7zTRQzdgYrIsEAn5tFxPIU7/M+T/tFJCg6ypweEYe2meeyFJ1rOikiQdEabu4hR8153w8Dv6C9wgkUxZLzI6I+G2uo+3ycomV+u0UkKL6fjwBXRsQrh3O/TkTEvhRt/Nv9s9gKuLwsAErShGFrO0kj9TOKae4A746Ij3Y6VX8sK1sebFEJDbWG2caV7SvKa2xN8UbjTS36J1fb2t2QmY93musQqsW+UzNzRo/uI0mSJGn8egD4ebm9FP3fC80Azh7i/JvbvM9uwNdq9z0fuIei5f9SFGvPrl07bxuKmUCdzO6YBnwFWLgS+ytwLfA4RUFrZeDNtCgkRcRyFA/+rVA79CJF6/C/UKxhPZNiHZ3NKf78qtc6OCKeyMxvD5Hr8cxel7jPA8BvgBvL7RcoHhZckqLl2rrABq1yb9PWFDOE+loLPkLxmtxJMXtpCYrv6Y218zYEDqV4zzukchbakS0OPUzRBvBv5f2mUfz5bUn/otiqwAURsWGv3j9HxA5ljlE7dAfF34G/UfycrkDx57ZVmeOrKP7+DNoWUZLGE1vbSRqRsiXbfRRPVkExhfvkBlPqiYjYmOKJNYCkaA/wwCDjn2T2E3VHAXcB/0nR/u/2FuPPAbYvd7+VmZ/uVu6VeyxD8Vr1/fL9hsy8ptv3kSRJkjRxRMSmwMWV0JOZuVgH12nV2u5ZinWJnqR4v/TTzJzZ4tz3AT8FFqiEnwKmZebzQ9y33truOWDBcvsC4FOZOUfhqywYPZiZL1Vic1O8L6wXUY6maOf34AA5vI5inevXVcIvARtm5nUDnPNG5lw7+xvlfQZt6xcRLwPeA+wHbDlIXq1a2/W9Js8DBwJHt1qLOyLeRlEsqf4szKBojffQEPmtCtxA/9lcCRzGAN9fRKxJ8WdYLyqenZnvGeJ+w25tV67ZdStF4azPDOBzwHdbPBxKRLyBovXiKpXxUypDbG0nadyytZ2kESl/yT+lEtq3qVx6rNrW7qrBikilf1a29wX+C9hxgCJSUDzt1ueCjrMc3EeYXUS61SKSJEmSpIYtBDwKbJKZJ7QqIgGUawrtXQtPBd7dwT37ikjHA29rVUQq73lftYhU+hRzFpH2ycyPDVSsKa91E/AW+s/Umgc4YpA831Hb/2VmHtTO2lCZ+Uhm/jAz1wQGLeq0sBBFsW3LzPxuqyJSeY8/UBSrqqYA72/jHv/DnC0BPzHY91e+TptRzMSqenfZ/aPbvkz/IlICe2fmd1oVkcocry5zvLcMTWk1TpLGIwtJkrrheIpfqgA2KhfLnGjuoJimfyjFgqpD+ThwDcVU958A62bmtQOMXYvZv6BOBy4ZUaYtRMRCwCcqoeO6fQ9JkiRJ6sB/DFTMqcrMn9N/VgkUrcQ6cTPw0cyc1e4J5Xuqg2rh72bmD9s5v1xjdxeKlnd9NouIdQc4ZaXa/i/aSnTO+3bSiuhTmVmfDdXq2hdStNmrGvQ1KWcW1YtkZ2Xm99u435MUrfXrLdoPHOrc4YiIxYG9auFT2um+kpn3Af/RzXwkaSywkCRpxDLzFuDXlVD9l+txLzNPzsxDyq/z2xh/UWa+ITPXyMy9M/Mfgwyvznb6c2Y+O/KM5/ARip7ZAI8BP+rBPSRJkiRpOK7OzHOHMf7M2v76Hd73ix2sF7sT/WeoPAkcMpwLlO+d6wWhnQYYvlBtf97h3GsE7qF4WLRdw31N9qztJ/DZdm9Wdvk4thbeNCJWbPcabdiBOdvufaHdkzPzj8Afu5iPJDXOQpKkbqkukPrWsgex2rNNZfukbl88IuYDqmsufS8zn+n2fSRJkiRpmIb7/qe+ntCKHdzzEfo/CNmuehu3czPziQ6uc3Ztf9MBxv2rtv/esi16r50ynJlazPmaLB0RC7YcWdiytv+nzLxnGPeDOQtJAFsM8xqDeVtt/5LM/N9hXuMn3UlFksYGC0mSuiIzrwQurIQm3KykXijbI2xS7j7FnE9zdcNewLLl9jPAkT24hyRJkiQN11+GOf7+2v5CETHcz7aubLH20aDKe7ylFu50xkm95fnrBhh3ZW3/rcBPI2L5Du/brpG+JgALtxpYPuRY/37PG+b9yMwbWty3mw+z1tfB6uS1dkaSpAllnqYTkDShfI3ZTwHtEBEbtdNXeZJ7JzBfuX1Ut2cKRcTC9F/T6ejMfKyb95AkSZKkDg3WAryVp2v7ASwADKc9+JDrMbWwMrBILfZCRKxW5sAA/20VW6x2nQUjYtFy/Z+qM4H/ARavxPYAdomIPwB/AM7PzFuH+80MYbivyVMtYgsDD7WIr8Kcn0UOtJbwUG5i9gOTAK/t8Dr9lLOpVmxxr2HJzAcj4iFg6W7kJUlNs5AkqWsy88KIuIRian4Ax0TEesN92msiiohDKNrL/Ql4b2Y+Xx7atfzvI8ARPbj1l4BXlNvPAt/qwT0kSZIkqRP14slQZraIDXdGUicP1r2yRez0Dq4zkKnU/iwy86mI+HB5n2pLuynAduUXEfEIcBlFh5DfZ/7/9u492K66OuD4dxGTEAkEECSiSMOUV4k4KKOjCGOhFVAJdcRCrVgeMzCUGSkMViyWQuvEAauCM9ARZJSHEI0PbKiIvNJiWjsgUEACUhQwlBAlhSSGIiGrf/z2HU52zs0993DO2efe+/3M7Ll3//bev71ybiY55679WysffpWxjPdn0q4M3mgl+HZtM/bEOO834skO5u7GLm3GVnQ51wpMJEmaJCxtJ6nXTgdGEkf7A2c0GMtQqMrXnUt5Kuv9VD2RImJPqjf/wCcy89ke33c/4K9ahi7IzHqdbUmSJElqynh68fRKfVVTJ+qrkXptZrvBzPw2cDTtV/eM2AlYAFwMLI+IeyLipIjo9uHxfv5MZrUZG2/iarTrttSXaTz6GaMkTVgmkiT1VGb+jPIGdsT5EfGm0c6fIl4A1lffrwNurWpDXwFMAxZm5vV9uO9lvLLy9EHgS324hyRJkiRNJNnFNY39/iwzl1BKwn0KeKiDSw4ArgTurUrvDZN2K5XarTLrRP260VZBjVe7ebpNrjWRKJWkvrC0naR+uIBSsu2NlFU4l1KeopqSMnNjRJwBXA7MAC4C3kt5cuzUzLy81/eMiBN5pRlsAqdZYlCSJEmSutKuB9O+wHM9mv/XWzqYmWspnyMviojdKb2JDwEOpvRvamc+cGdEvDszH+1RnK/Wi23G5lBKvY/XnA7m7ka7ebbrcq5ur5OkoWMiSVLPZea6iDiTV2pGL4iI0zPz0ibjalJmfj0ibqf0j9oO+B5wZ0uvpJ6JiL2BL7cMXZWZP+71fSRJkiRpinimzdisHvQjGrfMfAL4WrUREXMp5dP/FDicTVdP7UT5bHjkgMMcTbvXcRfgsS7mmlvb71UZ93ZJrXZ9kzrR7XWSNHQsbSepLzJzMbCkZegLEXFAU/EMg8x8MjOvycxLM/NHfUoibU1J4M2uhlYBf93r+0iSJEnSFPIYm5cpe1sTgdRl5srM/Hpmvh94K/B47ZQjhqjc/GNsXlrwLV3OVb/uv7ucZxOZ+RybrxCbP955ImI74M29iEmShoGJJEn9dALwZPX9TOBbEdHvJqVT3SXA/tX3G4GPZeYWyyRIkiRJ0hbUe9FMud8lZeY64IHa8AebiGVLMvNB4Lg2hw4adCztZOYaNk/4HNLu3C2JiN3YvKTfT7uNq427avvdvH7v7kUgkjQsptx//pIGJzNXA8cCL1VDvw9c0VxEk1tEHAec0jK0MDNvaSoeSZIkSZPC2tr+axuJonlLavsfiIh5jUSyBZn5n8CzteEdm4hlFHfU9j8UEfV+R2P5CyBqY0u7jmhzt9X2PxgR249zjo/1KhhJGgYmkiT1VWb+BDinZejYiDi3qXgmq4h4J/DVlqGlwPmNBCNJkiRpMlld258WEW9oJJJmXcmmq7OmAxc1FMtYnqvtr2skivYW1fZnAZ/u9OKIeB1wZm14eWbe/2oDa7GYTUsZzgTO7vTiiNiH0rNKkiYNE0mS+i4zvwj8c8vQZyPi5KbimWwiYl/gX4BtqqFngI9mZr0EhSRJkiSN1wpgTW1sypXtyszHgatqw8dExAXdzhkR80dbjRMRB0dEfdVNJ3PuDexRG/5FN/H1Q2beAdxXGz4zIsYsHxcRWwFfYfMVVl/sUXgAZOavKJ+xW53VSd/niJhJechzei9jkqSmmUiSNCjHs+mbxa9ExFFNBTNZVE1TbwZeVw39Fjg6M59uLipJkiRJk0VmJvCT2vDnIuItTcTTsE8B/1MbOy8iFkXErp1MEBFbR8RREXEjcD+w8yinLgZ+FhGnVatwOpn7DZQVP60JqKeA/+jk+gGqryiaAdwYEUeOdkHVb/lq4MO1Q3cDX+tteAD8DbChZX8W8IOqGkhbVfm7xQxJTypJ6qXXNB2ApKkhM9dUbwr/HZgHTAO+GRF/nJnLmo1uYqo+TNwM7FYNvQQcU9XEliRJkqReuRp4X8v+nsD9EbEC+CWwvnb+tZl57aCCG5TM/E1ELABuB7ZrOXQspdfP94FbgAeB/wUS2AHYBXgr8HbgUGB2h7fcF7gMuCQibqN8nr4HeIJScvAlYA6wF3A4cCKwbW2OT2fmRoZIZi6NiM8Dn2wZ3p6SqLkJ+AbwMKUk31zKa3Yy8MbaVGvoUzWOzHwwIs4DFrYMzwWWRcR1wHeAhygPc+5Oef1PAUbKPv6CsprvkF7HJklNMJEkaWAyc2VEHA4sozx1NQu4KSL+JDNvbza6iaV62u2HwB9UQwmclJk/bC4qSZIkSZPU9cBJlF/ot3pTtdXVVzBNGpn504g4DFhCSSyMmAF8pNp6bTpwRLWNx5cy85o+xNML51Bev+Nr40dW21jWAkdl5qO9DmxEZn4uIvYCTmgZnkaJuR53q/XAMcBn+xWbJA2ape0kDVT1Ju8DlKd2oDwtdVNE9OPN9qRUvZFdBrSWkjh7Mj7xJ0mSJKl51YqWBcDllFUwU1pm3k35PHYV5aG+brwM/AB4dpTjz3c578i1p2fmWa9ijr7KzI2Z+XFKmbv6irax3AW8IzP/rfeRbeZk4EI6/zk/BRyWmff2LyRJGjxXJEkauMy8KyLeB9xIWeY/A1gUETtl5j81G91wi4gDKR82Wuton5OZPW0uKkmSJEmtMvO3wKkR8RnKypj5lDLbc4DXsmlfnsfbTPEC8K/1accZxott5hirrNl9bBpbvcdRVzLzN8AJEXEhcCpwFLDHGJc9A9xJKY13wxi9bfcF3kEpmXZQ9f2cMeZfDlwLfDUzV435hyivXf31fLGD61plmzle6PjizIsjYjFwBnAcr5Rur9sA/Bi4Alg0znJ9a2sxdpy4qu5zTkR8B/g7yt/9aW1OfRq4EvjHzBxJAj4AbNNyzq/GEbMkDZUoPRMlafAiYj9Kj5/WOscLgb8dthrOwyAijqA07hypp70BOCUz+9FYVJIkSZI0DhExF9iHUrJtNvA7ShJjFfBwZo62+qiTuQPYldKf6vXV/BspfYJWAQ+0JDAmrIiYR3kNd6Y8dLqW0mvovzJzXZOxAUTEDsDbKL/HmE5Z/fUQsDz9JaukScxEkqRGRcTuwI8ozUFH3EFpmLmymaiGS0S8Bvh7Sg3pkSfpXgCOzcwljQUmSZIkSZIkadIzkSSpcRGxM6Vc24Etw6uAP8/MW5uJajhExG6UxrYHtQyvBhZk5rJmopIkSZIkSZI0VWzVdACSlJm/Bg6mNG4d8Xrg5oj4h2pFzpQTER+i1PNuTSLdBbzdJJIkSZIkSZKkQTCRJGkoZOb/ZeapwJ9RaiBD+TfqM8B9EfHepmIbtIh4c0TcAHwX2LHl0CXAezLz8UYCkyRJkiRJkjTlWNpO0tCJiD2BbwIH1A5dB5ydmU8PPqr+i4jpwJnAecA2LYeeB07MzO81EpgkSZIkSZKkKcsVSZKGTmY+CrwL+DywoeXQR4FHIuLsiJjVSHB9EhFHAvcCF7JpEulW4ACTSJIkSZIkSZKa4IokSUMtIuYDl1F6KLVaBXwBuCwz1w08sB6IiAAWUMr3HVg7/BRwVmZ+a+CBSZIkSZIkSVLFRJKkoVclXD5OWaG0c+3wauBi4MuZ+fygY+tGREwDPgycC+xfO7yB0gvp/ImaIJMkSZIkSZI0eZhIkjRhRMQOwCeB04HtaofXAzcA1wC3ZObLAw5vTBGxP3A8pUTfrrXDG4FvAxdk5kODjk2SJEmSJEmS2jGRJGnCiYjtgU8AZwA7tjnlGeA6YBFwd2ZuHGB4m4iIeZTVR8ez+eojKCuQrgMWZuYjg4xNkiRJkiRJksZiIknShBURs4G/BE4Dfm+U01YDS4Fbgdsy8+d9jmkn4FDgj4DDgD1GOXUtJYF0YWb+sp8xSZIkSZIkSVK3TCRJmvCqHkrvofRR+ggwZwunrwDuBR6ttp9XX1fkOP5BjIgdgb2APVu+7ldtMcplL1MSWlcDN2Tm+k7vJ0mSJEmSJElNMJEkaVKJiK2BoylJpUOBrTu89HfAGspKodZtA7Btm22bDudNSuLqeuAbmfl0h9dJkiRJkiRJUuNMJEmatCJiJvAu4A+r7Z3AjAHcejlwO3AHsDQznx3APSVJkiRJkiSp50wkSZoyImIWcCCwD7B3y9d5wLQuplwJPAw80rLdk5krexKwJEmSJEmSJDXMRJKkKS8iZgC7UUrWzW7ZtqUkmNZV29qW71dm5vONBCxJkiRJkiRJA2IiSZIkSZIkSZIkSW1t1XQAkiRJkiRJkiRJGk4mkiRJkiRJkiRJktSWiSRJkiRJkiRJkiS1ZSJJkiRJkiRJkiRJbZlIkiRJkiRJkiRJUlsmkiRJkiRJkiRJktTW/wMapvVXGMzi2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data:image/png;base64,iVBORw0KGgoAAAANSUhEUgAABpIAAAMfCAYAAADVCERWAAAABHNCSVQICAgIfAhkiAAAABl0RVh0U29mdHdhcmUAd3d3Lmlua3NjYXBlLm9yZ5vuPBoAACAASURBVHic7N13mF1Vvf/x9zcJNYHQSwBBlCog3UuXpqJXmgoWUOy9XwUV6wUvXq/eay8gP0VRFEWwoSJFUEA6gtJ7ryGEGpJ8f3/sPWbPnjMz55w5ZWbyfj3PPNl77bX2+mZKfJwPa63ITCRJkiRJkiRJkqS6Kf0uQJIkSZIkSZIkSeOTQZIkSZIkSZIkSZIaMkiSJEmSJEmSJElSQwZJkiRJkiRJkiRJasggSZIkSZIkSZIkSQ0ZJEmSJEmSJEmSJKkhgyRJkiRJkiRJkiQ1ZJAkSZIkSZIkSZKkhgySJEmSJEmSJEmS1NC0fhcgSZ0WEesCK1aa7s3Me/tVz3AiYm1glUrTA5l5V7/qkSRJkiRJkqQ6VyRJmoyOAS6vfLyjv+UM62MMrvPw/pYjSZIkSZIkSYMZJEmSJEmSJEmSJKkht7aTpMVIRKwEfLTW/KnMnNePeiRJkiRJkiSNbwZJkrR4WYGhW+gdDRgkSZIkSZIkSRrCre0kSZIkSZIkSZLUkCuSJE1G7wA+WLl/rF+FSJIkSZIkSdJEZpAkadLJzDnAnH7XIUmSJEmSJEkTnVvbSZIkSZIkSZIkqSGDJEmSJEmSJEmSJDXk1nbSBBcRzwW2rTTdl5lnNzn2VcDUSlMCJ2fmwibG7gysXWm6MjOvaWbecvwawIHArsBGwGrAUsATwD3AZcBvgd9n5vxm31u+ewdg3UrT1Zl5dYvvWBV4LbBXWd+KwDPA3cAlwKnAHzIzy/7LAS+rvCIz86etzNmghhWAQ4C9gecBMyk+Pw8CFwCnZOZZTbxneeCl5e1qDbq8IiKeGuEVN2fmRSO8fwqwB/ASYAtgnbLWJYHHgUeBO4BbKL6uF2TmP0erW5IkSZIkSVL/Rfk7UEkTVBnonFdpegBYPUf54Y6IDYDrGzzaLjMvaWLem4D1K00vy8zfNTFuFnA0RUDSTJh9K3B4Zv6sib4Dc/wEeHWl6bOZ+Zkmx04BjgA+ASw7Svergbdk5t8iYmNgUJCWmTHKXN8A3lVp+lpmvi8iAvgA8FlguVFqOBt4c2beMsI8mwL/GOU9Izk+M988zLv3B77E4O+FZlwHHNBK+ChJkiRJkiSp99zaTpr4/kax6mPAqhSrQkazxzDte442MCLWZXBwMB84t4lx+1GELYfR/IrI9YCfRsS3y5CnayJiKeCXFEHXaCESwGbAnyNi3w7WMA34CfBlRg+RAHYH/hIRG3WqhmZFxBcoPl+thkhQrPJao7MVSZIkSZIkSeo0t7aTJrjMfCYizgX2qTTvBVw5ytDhAqO9gC+0OPZvmfnYSAMi4jDgewwNsBdS1HoTxRZoKwJbUQRIVW+n+DfrLaPUNhY/ABqFQndTrPq6B5hBEYLsRPF3WQo4CWi4YqcN3wAOrtw/A/ydYqXZtHLudWpjZgEnRcT2mflMg3fOB+4rr6cCq9Se30+xreFw5tQbIuKtwEcb9L2bYvu62ym24VsWWKmsexNg6RHmkSRJkiRJkjTOGCRJk8OZDA6S9qTYbqyhcuu03Yd5vFNELJWZT48wXz1IOnOk4iJiV+BYBodIj1EEVt/OzAcbjNkB+D9g+0rzmyPiwsw8bqT52hERb2NwgANFKPI+4Jf1c6MiYi2Kz/HBwDLAVzpQxr8Dzy6v7wE+DfykHtJFxB7At4ANK81bUoRtX6+/NDOvp1z9ExHrU4R2Vc/NzLnNFlmu3KqHjdcC7xrpfK6IWBLYDTgAOLTZ+SRJkiRJkiT1j1vbSZNDPcjZNSKWGKH/8xm8KuWGyvUyFKttRlLfFm/YICkipgMnMDi4vh14QWYe1ShEAsjMC4Bdgd/WHv1PRKwwSn0tiYgVgWNqzbcDO2TmL+ohUlnfXZn5ahYFKqt2oJSBEOlyYOvMPLbRSq/MPIvic3Nn7VE3V2tV7UmxcmzAg8AuI4VIAJk5LzPPyMx3AWsz+qo5SZIkSZIkSX1mkCRNDlcCD1XupwP/NkL/ehD0ydr9sOckRcSmDD7b5gngwhHmei+wbq3/Ppn5zxHGAFCuinotcFuleSbwztHGtugdDA5GAF6XmbePNjAzjwD+3MFaHgL2zcx7R5n3PuDwWvPzy/Oruu15tfuThwsEh5OZczLz4Q7WJEmSJEmSJKkLDJKkSSAzEzir1rzXCEOqQdEc4OfAzW2MBfhLZs5r1DEipgLvqTV/uZkQaUBmPgocXWt+Q7Pjm/Ta2v1vMvMvLYz/jw7W8l+ZWV9pNJxTgPqWdNt2sJbhrFy7H3KGkiRJkiRJkqTJwSBJmjzqQVLDVUURMY1iW7QBZ2fmAgZvT7fNCNvHtXI+0s7AWpX7BL45Qv/hnATMr9xvFBGz2njPEBGxJrBZrfn4Vt6RmZcAV3WgnAWtzJ2ZTwFX1Jo36UAdo5ldu9+lB3NKkiRJkiRJ6gODJGnyqAc6L4iI5Rr0ewEwo8G46vipwAvrA8sVRruNMm/Vi2r3l2XmPSP0bygz5wJ/rzVv0+p7hrFD7X4h8Mc23vP7DtRyZWbWQ5rR3FK7X74DdYymfrbRThHx+YhYqgdzS5IkSZIkSeohgyRpksjMG4A7Kk31lUcD6ucj/an88yyKFUMDGq1o2hqorlR6GLh8hLLq26zVw6BW1M8MetYY3lVVP+/npsx8vI331MOVdtzQxpj6tnKNwsNO+zNwX63tY8DNEfGZiNixXPkmSZIkSZIkaYIzSJIml/rqoEZnHVUDorsz81qAzHyAwduzjTYW4JzMXDhCPc+u3R8UEfdGxH3lx/3lxwPlx4Plx0Plx8MRMTsiZgN719614gjztmL12n2z5xPVtTuu6uE2xjxTu5/agTpGlJlPAh9u8GgW8Gngr8BDEfHbiPiEwZIkSZIkSZI0cfmLPWlyORM4rHI/KAyKiGUZvJXbnxjsTGCL8nrjiFgrM++qPG/lfCSAlWr308uPTlimS++pr/BpVrvjquaP3mV8yMwTI2Im8L/Akg26LA+8tPwAmBMRvwC+m5l/61GZkiRJkiRJksbIFUnS5FIPdjaLiOqKm50Y/Ev/ev/6/b+Co/L8m51G6V83EcPqHL1LR8dNWJn5TYqtAU8Enhql+0zgTcCFEXFaRKzW7fokSZIkSZIkjd1E/CWvpGFk5j0RcQ2wSaV5T+DHleuqehB0LsWqmIF/G/YCTiivd2Dw6p27MvO6UUp6iiJAGHACcPooY5r1jw69px6AzGzYa3TtjpvQMvNG4JCIeDfF9oN7ALtRfA/GMMP2BbaKiJ0y845h+kiSJEmSJEkaBwySpMnnTJoLkq6tbVtHZs6NiIuAHRv0b3VbO4CHGHwG0X2ZeVIT43rp/tr9Wm2+Z9ZYC5nIMnMO8PPyg4hYmeL76EXA/sDatSHrAD8EXti7KiVJkiRJkiS1yq3tpMmnHvDsBRARKwBbj9CvUfusiBgIpdoJkm6p3W/axJheu6Z2v0FEtHP+0vM7UcxkkZkPZeavM/O9wHrAq4B7a912i4ithwyWJEmSJEmSNG4YJEmTzznAwsr9syLiuRQrP6o/838aZvyQc5IiYjlgu1r7WU3UcnHtfveIWLqJcb10Ye1+CsX2bK3auwO1TEqZuSAzfw4cQLF1YpWfN0mSJEmSJGkcM0iSJpnMfAS4tNa8F4NXFC2gCJwauQB4ojZ2VwZvhXldZt7ZRDm/r90vCxzUxLieyczbgWtrzW9s5R0RsTmwTceK6q7HGrS1swKrZZl5IXBVrXmx3hJQkiRJkiRJGu8MkqTJaciqIgYHSZeWgdMQmTkPOK/S9EKKc26qmlmNBHARQ7eOO3Icrkr6ae3+wIjYtoXx/93JYrpsToO21Xo4/221+/oKJUmSJEmSJEnjiEGSNDnVg6SXAJuM8Hyk8TOBN43y/oYyM4Fjas0bAN+LiGjmHY2UW+110jeAudUpgBMjYvUmavkYxed3QsjMp4H6arItW3lHu5//8mteP0vqrnbeJUmSJEmSJKk3DJKkyemvwNOV+xm158OdjzSgHhRVxy8Ezm6hlh8Bf6m1vRY4LSJWbPYlETE1IvaJiLOAI1qYf1SZ+QDw6VrzhsBfI2LPBkOIiBUi4tvA58umhztZU5ddUrv/QEQs38L4X0TEzyJixxbn/STw7Frb71p8hyRJkiRJkqQemjZ6F0kTTWY+GREXUGxLV/cUcP4or7iCIhhZqdGzzGw6NMnMhRHxGopw61mVRy8HbouIY4HTgAvLbfUAiIhpwEbAVuXfYz9glfLxBc3O34L/o9j+72WVtucAf4qIa4E/A/dQhGobAXsDA1v0PQN8GPh/XairG34K7F+53wa4JSL+BNzA0HOUrszM0yv304BXAa+KiJuAkyg+P5dl5kPVgRGxJLAz8H5g39p7f5WZ9fOpJEmSJEmSJI0jBknS5HUmjYOkv2TmUyMNLMOfs4FXDPPelmTmnRGxB8VKqPUqj5YDPlR+LIyIR4HHgeXLZz2TmRkRBwO/AvaoPd64/GhkAfBG4LJa+9MN+o4XpwCXUgRIA1YCDhqm//HA6cM8ew7wifKDiHiEIoR8guJruDYwtcG4m4G3tVq4JEmSJEmSpN5yaztp8hou8Gk2CBrr+EEy8yaK4OLHw3SZAqwArMXIIdJC4N52ahhNZj5Ocd7RFylWGY3mVuDFmXkiQ2uur+oZN8qVX/sz+sq0dqwArA9sBqxL4xDpfGDnzLyvC/NLkiRJkiRJ6iCDJGnyuhiY26B9tPORBjQKjOYB57VbUGY+nJmvA3YEfkGxzV4zBub9GLBuZn6t3RpGk5nPZOZHKc5I+gzF+U4PAPOBJ4GbKLaGew2wYWYOfJ5Wrr3qgW7V2AmZeSfFlnN7A9+m2HrwLpoLwN4EvJfifKNHWpj2YuD1FCHSPS0VLEmSJEmSJKkvIjP7XYOkxVRELAvsQHEO0jrATIoVLHMpAoobgWspzmV6ol91NiMijgT+s9J0ema+tF/19EpEBMWZUZsDGwCzKM6RmkLxdXwIuBq4JDNv7ledkiRJkiRJktrjGUmS+qYMh86kze3yxpm9a/dX9KWKHsviv0a4tvyQJEmSJEmSNMm4tZ0kjVFEbAbsWms+qx+1SJIkSZIkSVInubWdJI1BREwFzqU492nAvcDambmgP1VJkiRJkiRJUme4IkmSShFxSETsOHrPf/WfAZzM4BAJ4MuGSJIkSZIkSZImA4MkSVpkZ+CvEXFxRHwkIp4fEUPOkouIjSPicOB64IDa46uBr/SgVkmSJEmSJEnqOre2k6RSRHwbeHut+UngPuAxYFlgFWD5YV5xP7BLZl7ftSIlSZIkSZIkqYeG/Jf2kqRBlgHWa6Lf5cBBmXljd8uRJEmSJEmSpN5xaztJWuTE8uOBFsZcTbGKaTtDJEmSJEmSJEmTjVvbSVIDEbE+sCWwATALWBpYAphHsdXd9cAFmXlz34qUJEmSJEmSpC7reZAUEVOALWrN/8jMZ3paiCRJkiRJkiRJkkbUjyBpOsWh9VXrZOadPS1EkiRJkiRJkiRJI/KMJEmSJEmSJEmSJDU0rd8FqP8iYmXgI7XmT7rdoCRJkiRJkiRJize3thMR8VzghlrzjMx8vB/1SJIkSZIkSZKk8cGt7SRJkiRJkiRJktRQP7a2ewJYs9Z2fx/qkCRJkiRJkiRJ0gh6HiRlsZfevb2eV5IkSZIkSZIkSa1xaztJkiRJkiRJkiQ1ZJAkSZIkSZIkSZKkhnq+tV1ETANeWWs+LTOfHGHMusAOlaaHMvOMyvMlgFcALwe2BFYB5gMPAVcBvwJOycxnWqz1IAaHbadn5pzyWQB7AwcC2wKzgCWA2cB1wOnAiQP9W5jz34EZlaZzMrOlrQAj4qXA8pWm8zLzrlqfmcA+5e0aDV7zyoh4eoRpbsrMi0eoYQqwRznH5sA6wExgSeBx4FHgDuAW4DLg/My8ZqS/lyRJkiRJkiRJ6q0ojizq4YQR04HHas3rZOadI4w5FDih0nRxZm5fPnsZ8E3gWaNMfT3wtsz8cwu1zqMIhwZskZlXRcS2wPeALUZ5xWzgI5n5vRbmvAVYr9K0T2b+vtnx5TuuATauNB2QmafW+mxGEbK167jMfOsw8x8AfAl4dovvvJai1mvHUJckSZIkSZIkSeqQCb21XUT8B/BrRg+RADYE/lCu+BnLnPsA5zF6iASwInBcRHy3XKEz6UXEF4FTaD1EgiL8Wr2zFUmSJEmSJEmSpHb1fGu7TomINwJfrDQlcA1wN8W2ds8CNq0NWwr4UURsNtIKqBFsQrESaelK26UUK3sepdi+bTdgpdq4twJPAu9vY85umQ/cV15PpdgOsOp+is/pcIZs2RcRbwf+o0Hfuyk+T3cATwDLUnyONqL4Gi3VSuGSJEmSJEmSJKk3JmqQtA7wjfL6CYpt1L5ZP0soIjYCvg7sVWmeCXwBeF0b836NRecXnQO8NTNvrM25BHBYWdNylUfvi4gzMvM3bczbceX2cWsARMRzgRtqXdbPzMebfV9ELA0cU2u+BnhXZp4zwrglKcK3A4FDmp1PkiRJkiRJkiR130Tdbm0NYBngAWC3zPxUPUQCyMzrgJcCZ9UevSIiVmxj3tXKP38G7FkPkco5n8nMY4HdGXoW1NciYrKuvtkLWKFy/wCwy0ghEkBmzsvMMzLznRQB4VjObZIkSZIkSZIkSR00UYMkgIXAazLzkpE6ZeYzwNsYvE3bUsCL2pz3WuCQzFw4yryXAu+pNa8HHNrmvOPd82r3P8vMh1p5QWY+kpkPd7AmSZIkSZIkSZI0BhM5SDolM89spmNm3gT8pda8XZvzHlGGU804AagHXYe1Oe94t3LtfsgZSpIkSZIkSZIkaWKZyEHSsS32v7B2v0kbc94LNH3GUWYmcFyteYc2t9Ub72bX7nfpSxWSJEmSJEmSJKljJmqQNJ+hK4xGc3Ptfvk25v1NZi5occxptfspwI5tzD3eXVm73yUijp7EZ0JJkiRJkiRJkjTpTdQg6a7MfKLFMY/W7me0MW89LBlVZt4L3F9r3qKNuce7sxn69/w4cHNEfCYidoiIqX2oS5IkSZIkSZIktWmiBkn1bdSaUT/XqJ1Q46Y2xjQat1ab7xm3MvNJ4D8aPJoFfBo4H3goIn4bER8vg6VpPS1SkiRJkiRJkiS1ZKL+Ir8eCvXKnDbHPVK7b2c11LiXmT+MiOWB/wWWaNBlJvDS8gNgTkT8HPhuZl7UozIlSZIkSZIkSVKTJuqKpH55ss1xT9XuJ2qAN6rM/AbwPODHDP17180E3gz8LSJOjYhVu12fJEmSJEmSJElqnkFSa5br0Lh+rajqicy8ITNfB6wBHAR8G7gGyBGG7QdcEhFr96BESZIkSZIkSZLUBIOk1qzUoXEPj7WQUSzT5fc3JTPnZObJmfnOzNwUWJUiMPo6cFeDIc8CTuhljZIkSZIkSZIkaXgGSa3ZpNUBERHARrXm20YYMq92304otHIbY7ouMx/KzF9l5nuBdSlWK91X67Z7RGzZ++okSZIkSZIkSVKdQVJrtm1jzCbA9FrbpSP0n1u7b2kVVESsB8xoZUw/ZOaCzDwZOBBYUHu8dx9KkiRJkiRJkiRJNQZJrdknIlo9J+mg2v0TwMUj9H+odl9fzTSadkKYxxq09WR7vMw8H7i61jyrF3NLkiRJkiRJkqSRGSS1Zhng7c12jogZwNtqzb/NzPr2dVVX1O73amG+qcAHmu1fMadB22ptvKdd9a3+5vdwbkmSJEmSJEmSNAyDpNYdGRHrNNn3P4E1a23fHmXMBbX7rSJilybnOwrYtMm+/5KZTwJ315pbOqeojZVaA+MC2KLWfFc775IkSZIkSZIkSZ1lkNS6mcAfIqIeEA0SEe9g6OqgszPzrFHefzrwcK3texGxxghzRUR8GjhilHeP5JLa/QdbDId+GRE/jYgdWpz308B6tbbftfgOSZIkSZIkSZLUBdP6XcAEcwGwA7AJcFUZ3vwsMx+Af62u2QH4IPDK2tgngXeMNkFmPh0R3wE+VmneALgsIo4CTgXuofjazQL2BN7LohVE1wDLAuu2+Hf7KbBv5X5b4JaI+BNwI0PPUboiM39fuZ9GcR7UQRFxE3AS8GfgsswcdO5TRCwJ7AK8H3h57b2nZub1LdYuSZIkSZIkSZK6IDKztxNGTGdoKLFOZt45wphDgRMqTRdn5vYtzvsq4GeVpqsys76lWn3MPGCJStPOwLEUQdKABO4DHgXWpghx6hYCr87Mk5usdVngKmD9YbospPFqstnATsApwMaV9gMy89RR5lwSuBDYqpkageMy862V8ecAuw3T9xGKVVZPAMtRfJ6mNuh3E7BjZt7fZA2SJEmSJEmSJKmL3NquNY8CLwGurbQFsAawIY1DpCeAg5sNkQAy8wngxcCtw3Rp9HW7G9grM69pdp7anPOA/Rh6RlMnrEARim1GsVKqUYj0V2BnQyRJkiRJkiRJksYPg6QWZebtFNu+fRGYO0r33wFbZebP25jnRmB74LvAghG6zgOOA7bIzMtanac25x0Uq65eBHyHIty5i6EryBo5jGKLvd9RrEBq1kXAocAumXlvK/VKkiRJkiRJkqTu6vnWdhNJg63ttsjMqyrPpwN7UwRLs8q+s4HrgN9n5k0dqmMVipVQWwCrUKzoeQC4vJznoRGG91x5VtTGwOYU5zutCcygCC7nAg8C/wAuycyb+1WnJEmSJEmSJEkamUHSCEYLkiRJkiRJkiRJkiazaf0uQJL6JSKWBzYqP9YAlgeWK/8cuJ5KsZLu0fJj4PohitWH13m2lyRJkiRJkqTJyiBJ0mIhImYBewA7UWy9uBHFtoudePcjFKHStRTnfp2Vmdd24t2SJEmSJEmS1E9ubTcCt7aTJq6IWBHYnSI82pMiPOqlu4GzgDMpgqXbezy/JEmSJEmSJI2ZQdIIDJKkiSUilgJeDrweeAmDf36H8zBwPXALMIdFW9gNfCxg0VZ31Y+1KVY1zWqyvAuAE4CfZubsJsdIkiRJkiRJUl8ZJI3AIEmaGCJiR4rw6CBgxWG6JXA1cDZwBcVWdNdn5oNjnHsGsGH5sRnwQmB7hg+x5gG/pgiVfpeZ88cyvyRJkiRJkiR1k0HSCAySpPErIgLYD/g4sN0w3W4F/kixxdzZmXl/j2qbDuxKsa3eXsCWw3S9Dfgi8L3MfKoXtUmSJEmSJElSKwySRmCQJI0/ETEVeDXwMeB5DbrMBn4GnJCZ5/eytuFExIbAocAhwHoNutwHfBn4VmbO7WFpkiRJkiRJkjQig6QRRMRxwLRK05GZeWe/6pEWdxGxP/AlYP3ao6TYLu4HwG8yc16va2tGuYpqZ4pt+F4HLFPrMhs4GviKW95JkiRJkiRJGg8MkiSNexHxHOBrwD61R/OBHwPHZOY1PS9sDCJiNeADwLuB5WuPrwbelZnn9bwwSZIkSZIkSaowSJI0bkXE0sARwOHA0pVHTwHHA1/MzFv7UFrHRMRM4D3A+4FVa49/CHwkM+/reWGSJEmSJEmShEGSpHEqIl4AnAg8p/boZ8AHM/Pu3lfVPRGxLPBJ4MMMPpttDvCezPxRXwqTJEmSJEmStFgzSJI07kTEB4EvMDhQuQl4d2b+oT9V9UZEbAp8C9i19ug44H2Z+WTvq5IkSZIkSZK0uDJIkjRuRMQKwPeB/SrN8yhCpc9n5lP9qKsfIuIw4IvAKpXmvwMHZeZ1fSlKkiRJkiRJ0mLHIEnSuBAR21FsW7depflm4ODMvKQvRfVZRKwJ/Bh4YaX5MeBtmfmTvhQlSZIkSZIkabEypd8FSFJEvBz4M4NDpJ8DWy+uIRJAZt4D7AV8DlhYNs8AfhwRH+9bYZIkSZIkSZIWG65IktRXEfFm4DvA1LLpaeBDmfnN/lU1/kTEnsCJwOqV5q8B70//IZckSZIkSZLUJQZJkvomIo4E/rPS9CDwssy8qE8ljWvlVnenA8+vNJ8EvCEz5/WnKkmSJEmSJEmTmUGSpL6IiC8DH6w03Qa8ODOv61NJE0JEzAROA3arNJ8B7JuZT/WnKkmSJEmSJEmTlWckSeq5iPgEg0OkfwA7GSKNLjPnAC8BTq007w2cFBFTG4+SJEmSJEmSpPYYJEnqqYh4C3BUpekCYJfMvKtPJU045cqjVwLHV5r3A77dn4okSZIkSZIkTVZubSepZyJiP+AXwMDKmSuA3TLz0f5VNXFFRAAnAq+pNB+dmUf2qSRJkiRJkiRJk4xBkqSeiIhdgD8CS5dNNwI7Z+Z9/atq4ouIJYDfAC+qNL8vM7/Wp5IkSZIkSZIkTSIGSZK6LiLWpFh9tFrZdA/FmUi39K+qySMipgNnAduXTQuAPTLz3P5VJUmSJEmSJGkyMEiS1FURMRX4E/DCsulRipVIV/WtqEkoIlYBzgc2KJvuBrbMzAf6V5UkSZIkSZKkiW5KvwuQNOl9ikUhEsDbDZE6LzMfBF4FPFU2zQJOKM9RkiRJkiRJkqS2GCRJ6pqI2BM4stJ0bGae1K96JrvMvBL4QKXpJcDhfSpHkiRJkiRJ0iTg1naSuiIilgOupVgZA3A1sH1mPtm/qhYPEXEScHB5Ox/YtgyZJEmSJEmSJKklrkiS1C2fZVGI9ARwsCFSz7wVuLG8ngZ80y3uJEmSJEmSJLXDIElSx0XE5sB7K02fyMx/9quexU1mzgXeAAwsOd0ROKxvBUmSJEmSJEmasNzaTlJHlStfzgV2LpuuBLbJzAX9q2rxFBHHAm8pbx8ANsrM2X0sSZIkSZIkSdIE44okSZ32ehaFSAm80xCpb44AHiqvVwU+38daJEmSJEmSJE1ArkiS1DERsSxwK0VoAXBcZr61fxUpIt4MHFfeLgS2zswr+1iSJEmSJEmSpAnEFUmSOuntLAqRZgOH97EWFY4HLiyvpwAf72MtkiRJkiRJkiYYgyRJHRERSwIfrjR9JTMf7lc9KmSx7PQzlaZXRsSGfSpHkiRJkiRJh6qM4AAAIABJREFU0gRjkCSpU94ArFVePwZ8tY+1qCIz/wBcWt5OwZVikiRJkiRJkppkkCRpzCJiKoPDiW9l5ux+1aOGPl+5PjQi1ulbJZIkSZIkSZImDIMkSZ3wCuA55fVTwJf6WIsa+yXwz/J6CeCDfaxFkiRJkiRJ0gRhkCSpEw6rXH8/M+/rVyFqrDwr6b8rTYdExLR+1SNJkiRJkiRpYjBI6rCI2Dgi3h8RP4+IWyPi8Yg4NSKWa2Ls6yPi4oh4IiJuiYi39KJmaSwiYg3gRZWm4/tVi0Z1MjC3vF4VeEkfa5EkSZIkSZI0AUTxH6mrXRERwC7A/uXHs4fp+o3MfM8w71gG+BFwYO3RAmC9zLyzQ+VKHRcRH2LRVnbXZOamXZxreWBD4NJs8x+viFgpMx9uof/6wFLAte3OOZ5ExP9j0QqykzPzoD6WI0mSJEmSJGmcc0XS2O0MfAuYCXwZOJTiv/qve2MZGA0SEUsDpzE0RAKYyqJzZ6Tx6vWV6xM69dKImBIRG0TEqyLiSxFxCfAwcDHQ1mq9iDgAuLHJvtMi4ufATRRnC/0jIjZoZ95x5geV630jYoW+VSJJkiRJkiRp3HNFUhdExBTg78Dzao/2zcxfV/oFcAqwL3Aq8AiwH7By2eVh4DmZ+UjXi5baEBGbAVeVtwuBdTuxgi4i/kAR0i47TJfzMnPXFt85E7gGWBNYITPnjNL/UIYGYy3PO96U/+7cAqxbNr01M4/rY0mSJEmSJEmSxjFXJHVBZi4EGv1idpfa/ZEUwdGbM/MVmflmYB2KVU1HANsYImmce3Hl+pwObsP4KmB1ii3l3kARUlXt0GiF3yi+QBEiAazRRP/HGrTtHBHTW5x3XCm35zux0vTi4fpKkiRJkiRJkkFS9/ymQdsOAxcRsQ/wGeDjmfn9gfbMfDIzf5SZX8jMW7tdpDRGe1au/9Cpl2bmo5n5WGbOy8wTgNNrXaYB2zT7vojYGXhbpWn1JoadxtC/U5RzT3TVv9fu5SolSZIkSZIkSRrCIKlLMvNGoL46Y6uImBoRKwPHA+dQrJKQJpyIWAKobvN2Vhen+22Dts2aGRgRSwLfpQiBBowaJJUrC18DXFdpvne0LfEmiAuBJ8rrlYEt+1iLJEmSJEmSpHHMIKm7zqvdTwc2Br4OLA28IT2kShPXCyi+p6E43+uyLs51cYO2jZscewSwSa2tmRVJZOZsim32BnRs1VU/ZeY84K+Vpj2H6ytJkiRJkiRp8WaQ1F1/adB2NPBq4GMdPE9G6odq+PDncgVPt/yDoeckPWe0QRGxEfBxiqCrqqkgCSAzrwLuLm9/1Oy4CaC6gswgSZIkSZIkSVJDBknd1ShI2g+4iGKrLWki69W2dmTmk8CNteb1RxpTnvvzHeAMhtbXdJBUbuG3InADcGaz4yaA6udkZ89JkiRJkiRJktSIQVJ3XQ3Uz1NZALyjy6s3pF7YtHLdaOu5TvtH7X7dUfq/CdgR+DBwX+3ZGi3MuyewDPBfk2wryiuA+eX1DOBZfaxFkiRJkiRJ0jhlkNRFZVh0fq15AXBlH8qROiYilmdwGHNdD6a9qXY/PSJmNuoYEasDXwS+kZnXA/fWujS9Ign4BMVqqMm0rd3AOUm3Vpo26lMpkiRJkiRJksYxg6Tuq29vtyTw7H4UInVQNXR4MDMf7sGc9a3tANYcpu//UZyp9Nnyvr4iqakgKSJeBuwMHJ6ZzzQzZoKpBoAGSZIkSZIkSZKGMEjqvkbnJG3XjYkiYpmIeEFEvK4b79f4FxGrR8Q6PZiqGjr0YjUSDF2RBA2CpIjYB3g18KnMfKRsbjlIiojpwNeBczLzlBZrnSiur1wbJEmSJEmSJEkaYlq/C1gMNFox8QLgpLG8tPwl95bA1sA25Z+bAlMpzmY6cSzvH2XumcD25ZxrAlcBlwFXTLIzZCai+4HvRMROwOnlx3nlNmadVA0drh+2V2fd1aBtUCBU/lx8i+I8pe9UHtWDpKUjYvnMfHSE+Y4BZgH7tFHrROGKJEmSJEmSJEkjMkjqooiYBXyzwaOdx/jetwGHAk8BmzN0dUWjVVAdERGvBb4BrFA2JRDl9TkR8abMvKVb82tkmZkR8XaK77sPlx9PRMQZlMFSZt7egameVbnuVZB0f4O21Wr3nwPWBV6cmQsq7fUgCYoznhoGSRGxK/Bu4KjMvLaNWgfeszSwBYvC3qMz89Z239cF1e0CnzVsL0mSJEmSJEmLLYOkLomIAL4PrARcQbF6aMBWETEjMx9r592Z+V3gu+U8SwHnU/ySesAf23nvaCLiB8DrKc6e+Vdz5XpX4B8RsV9mntGNGjS6Mkx6F0XI905gWeDfgf0AIuIa4LfA74C/tHn2z/KV64fGVnHTHgbmM/jfrX8FSRGxNfB+4DeZWf8ZaBQkrU6DECwiVgJ+RLHS7qhmiytDo22ArRi8SnCg3gQ+0uz7ynduCXyG4nP8ucy8rZXxTZhduV5+2F6SJEmSJEmSFluekdQ97wP2pjhj5TO1Z1OBHToxSWY+TREkDZgPnNWJd1dFxKEUIRIM/30zBVgKOCEiVhimj3qg3GLw3RTbvEHxPTdgI4qVSmcBsyPilIh4a0Ss3cIUy1Wu546p2CaVf6cHas2rAETEVOBYipDzww3GPg7Ug9vhzkn6AcVqpde3uCXgs4GXU4THjwPPYXDodWXlzKZmnUYRAL4J+EWLY5tRXZH1r69pRHwqIp7XhfkkSZIkSZIkTTAGSV1Q/gL2GOBy4D+Acxm8igdgtw5O+W+V679l5pwOvntghcbXGPp3aGQKxS/oj+lkDWpdgzBpwBQWrSSbDuxLscLtjoi4OiK+EBEvjIglRnh9dfVKT4KkUv17eyCwfD/FCqBvZeZwW+3VVyUNCZIi4kMUq7c+nZlXtlJYZl6TmUdk5ucy8z3AB2pdWlopWJ5FVt1ubpuIWLGVdzShGiRNj4ipEbE/8Fngsog4MiJcuSpJkiRJkiQtxvwFYYdFxJLAicAzwMHliqGnI+LvDN7eriNBUkSszOBt7f7QiffW7ADMbKF/AK+IiO93oRa17ocUocmBwzyvrlbahGI7to8Cj0XEH1l0ttJdlX79CpLqZxqtGBHrUpyNNKf8czj3UawSGjAoSIqIF1AEoOcAXxhzpUM/Ly39bGbmnIi4nUVh0s2ZOXukMW2ofz5XplhFCbAk8J/AgeXZZ1d0eG5JkiRJkiRJE4BBUucdBTwfeG1m3lBp/zODg6TtI2KZzHyy/oKIeCPw68x8sIn59mLwyrJunI+09ehdhlgFuKDThajrqt9LMyi2VTsQICKuZtHZSj3f2m6YuVagWHE1HfhYZo50XtOwK5IiYlXgZIrt7w7NzGZW341mp8r1E8Bf2njHqynCsbm0eL5SMzLzqYh4BhhYfbYU8CrgeGDjsm0r4KKIOAY4qsXt/iRJkiRJkiRNcG5t10ERsTvF+Sxfzcyf1B6fU7tfksFb0g2844MUvzie3+S0L6lcPwxc3OS4VqxNc9vaaWLIFvpWVyttBhwO/JTiHKABT3eiqCbVV9BsDewD3AH83yhj60HSGvCv85V+AqwDvDEz7+xAnQAvqlyf004Ak5kXZObemXlgZt7UobrqnqpcL52ZF1CE3scAC8r2JYBPApdGxHZdqkOSJEmSJEnSOOSKpA6JiDUotrQ7n+JcpLpzKX6BH5W2lwFnV96xP/BF4GWZ+UiTU1d/Wf2nDq2kqLuK9kLH22kttFD3TKUITqYx+HtwJAspvu4LKFaX/Y5ii7srIuI2Fm25NqPDtY7ksdr9wL9hn8zMp+qda4ZbkXQUsCfw5cw8bYz1ARAR6wEbVZq6seXkmEVEUKzmGvAYQLkl58ci4hcUq5M2L59vBlwQEf8DfKaJz7kkSZIkSZKkCc4gqQURsSnFaqGZwKnADzLzsYiYRfGL4gRelZnP1Mdm5sPlOUnPrzS/ISI+l5mPRsTOFEHUtzKzqV86R8QWwKxKUze2tQO4rMX+C4F/Zubmo/ZU15Xfn+cxehi4sNLnAeA3FOcjndEg2KyuDFqO3qkHSQBXUpwDNZp7a/erl+Ht4RRB2RFjrK3qxbX7bv1sjtUMBn9fDFrxlZmXRMS2wCeAj1GsTJpK8Tnbvzw76fxeFStJkiRJkiSp99zarjU/BF5BcS7R14F7I+JPFCt2ngW8NDPrv6yu+k3tfhXgrIj4CsUv7K8APtRCPfVfVndr1cPfKLbMa3a10xTgq12qRS2IiDUpVsOtR+Of94WVPy+kCAy2BlbPzDdl5snDrI4bT0HSR5tciVdfkTQL+AFFaHZQowB4DKpbTt6emdd28N2dtHzlemFmPl7vkJnzMvPTwHbA5ZVHGwHnRcT/RsSyXa5TkiRJkiRJUp8YJLVm/dr9dIotsWYA+2fmlaOMP6VB2zbA+4AHgVe2+Mvs6i+rr+ng2S6DZOYC4DCKc5tG+4V9UqxgObYbtah5lRBpfRb9rFe/fg9ShKMHA6tk5k6Z+fnMvDwzR9uScG7lupdb29WDjj9mZrOrfepB0pLAMhQ/dx372YmIacAelaa2ViNFxLIRsXVEHBoRb+pMdUNUg6S5w/YCyn/ftgeOZNG5WFOADwB/j4jdulKhJEmSJEmSpL4ySGrN6Q3aHgf2y8yzGzwbJDMvozhnpu5OYO/MvKfZQiJiOrBzpamrZ7Bk5j8pAodHaHzu0UDb2cDru1mLRlee2XUu8FwWnYm0kGJ12SeBbYHVMvOwzPxZZs5ucYrxsCJpIfDRFsbWgySA92fmeWMraYgdGRzQNLtV5Ssj4rsR8fuIuIki2LkUOIHBW2J2UrXOR4ftVcrM+Zl5NMWqtYsqj54DnB0R34iIXgaLkiRJkiRJkrrMIKk17wCOA24F7gB+Aeycmb9v4R2vBr5HER7dQLFF3vMz88YWa3khxYqKAV0NkgAy81RgE+DHFIHSvx4BNwPvBPYaZXs/dVm5EukcihDpQYog4jXAqpm5Y2YelZmXNrHqaCTVr/9aY3hPq6pB0g+bWAVYVQ+SvpSZ3+pATXXVLScXAGc2Oe4K4HiKfxOq51VBEdB2w+qV60ZbGDZUBss7Ah8BniqbA3gXcHVE7N2xCiVJkiRJkiT11bR+FzCRZOajwFvH+I65wFs6UE51W7unKVafdF1m3g8cAhAR6wJrAldnZqOza9Rj5UqkzwMnUqygG2tgNJxq8LlRF94/nDnln7MptlhrWmY+FhGPUWzF9yOKEKQbqkHSxc2u9irD5BsBImJb4NPlo4V07+d7w8p1S2F2ueXl/0TEryjC8YEVkusCf4yI7wEfzsw5w71DkiRJkiRJ0vhnkDRxVX9ZfV5mPtHrAjLzNuC2Xs+rEd2XmW/swTzXVa57GSRdSBEiva7Nc42uBi6h2NKu4wFbRKxKse3bgHZXCq5Wuf57Zj7cflUjqn7trhu21wgy8/ryfKT3UISY08tHbwZeEhFvz8zfjq1MSZIkSZIkSf3i1nYTUESsD2xQafpjv2rR+NKl1UeNVEOHDSKiJ/+WZOatwOqZ2ei8sma8MDPfm5kLO1hW1YtYdCYVtP+zuV3lulvb2sHgFUltBUkAmbkwM78KbMHgetcCfhMRJ0TESu2+X5IkSZIkSVL/GCRNTC+u3Xf9fCSp5iZgfnm9NLBOrybOzGfGMPbpTtbSQHXLyUeAv7X6goiYAWxVaepmkFRdkXTtWF+WmTcDe1Kclza38uhQ4B8RccBY55AkSZIkSZLUWwZJE1M1SLo3M//et0q0WCrDnJsrTZv2q5bxIiKCYkXSgDPLc4RatSMwtbxeQJfOR4qIFYHVK01tr0iqysK3gc0YHHKvAZwSESeVWwBKkiRJkiRJmgAMkiaYiFgC2KPS5LZ26pcrK9c7962K8WMrBp9t1O7P5m6V68szc077JY2o+jW7IzNnd/LlmXl7Zr4EeBPF6qwBBwP/jIiDOzmfJEmSJEmSpO4wSJp4dgSWq9y7rZ365azK9R7D9lp8dGrLyWqQ1M1t7apfs7OG7TVGmfn/gOcBv640rwKcFBG/jIg1ujW3JEmSJEmSpLEzSJp4qmewJHBGvwrRYu/MyvW2EbHcsD0XD9Ug6frMvK3VF0TEMsB2laZeBUlnDturAzLz7szcFzgEeKjyaH+K1Umv7+b8kiRJkiRJktpnkDTxVH9ZfXlmPtC3SrRYy8wbgDvK22nArn0sp6/KEG3HSlO7q5H+DViyvJ4P/GUsdQ0nIlYBNq80dW1FUlVmnkixOukXleYVgR9ExG8jYu1e1CFJkiRJkiSpeQZJE0hErA5sWWnyfCT1W3Uly+K8vd0ewBKV+05sa3dJZs5tv6QR7Q5EeX1tZt7VpXmGyMz7MvOVwEHA/ZVHLwWujoi39KoWSZIkSZIkSaMzSJpYXsSiX/5Cj1YRSCOofg/u27cq+q+65eQ84Jw239Or85H2q1z35d+RzDwZ2BT4SaV5JnBsRJwREev2oy5JkiRJkiRJgxkkTSz1X1b/tV+FSKXfAc+U18+NiB1H6jyJVbecvCAzH2/1BRGxJMXWdgPOGWtRw8yzHHBApem0bszTjMx8KDNfSxFs3VN5tBfF6qR3R0Q0Hi1JkiRJkiSpFwySJoiIWAt4RaXpn5n5RL/qkaAIAijCpAFv6Fct/RIRGwDPrjS1u8Jne2Dp8voZunQ+EvBKYNny+m7gT12ap2mZ+SuKs5O+X2meAXwdODsintuPuiRJkiRJkiQZJI1rUdgwIt5L8UvlpSqPN4mIAyNiqWGGS71yQuX6oMXwe/Lltft2t6Srbmt3UReD4tdXrk/MzIVdmqclmTk7M98I7APcUXm0G3BlRHwwIvzfLEmSJEmSJKnHIjP7XYMaiIhDgNcBy4zSdQHwCPCjzPxl1wuTasot2e4BViqbDirPv5n0ImIl4Epg7Urz2pl5Vxvv+iOwd3l7VGZ+sgMl1udYF7iFRWetbZ6ZV3d6nrGKiOWBLwJvqz26AHhTZl7b+6okSZIkSZKkxZNBkqQxi4hvAu8sb8/JzN37WU+3RMTSwMbAhhQrZV7NogBtwFnAN4BbgQcz8/Ym3juNIhCeXjbtkZntrmwaaZ7/Ao4oby/PzK07PUcnRcSewLEM3jrwKeAzwP9k5oJ+1CVJkiRJkiQtTgySJI1ZRGwJXF5p2jEzL+hXPd1SntVzSAtD7sjM7zXx3n+jWG0D8DiwUmbOa6PEkeZYAbgNWL5semdmfruTc3RDREwHjgHezaKVVACXAG8cjyuqJEmSJC1+yv/vskGlab7/f6UzImJVYK1K06OZeXO/6pGkxZFBkqSOiIjfUZxvA/DbzPz3ftYzkUTEp4DPlre/zsx9uzDHkcB/lrf3AM/OzKc7PU+3RMQuwPcY/H/M5gFHA/+Vmc/0pTBJkiRJ4l//n+XcStMDmblav+qZTCLiA8D/Vpp+n5n7DNdfktR5HlwuqVOOrly/rFylpOa8uHL9o06/vPwv495fafrSRAqRADLzPOD5wJeBhWXzkhQB3MURsVW/apMkSZIkSZIms2n9LkDS5JCZf42Ic4Fdy6aPAwf1saQJISJWBF5Q3j4EnNaFad4OrFJePwx8pwtzdF1mPgl8OCJOBo4HNikfPR+4KCK+AHyu09sCSpIkSZq8ImIvYK9K09WZ2fH/wG9xFBGHUZwzPOAP3TgPWJLUfQZJkjrpaBYFSa+IiO0z86J+FjQBHABMLa+/0umVQmVQdUSl6SuZ+Vgn5+i1zLywXIH0aeAjFP9bNg34BHBARLzR7ztJkiRJTdoFOLxy/0u6sFPEYuqVwMsq93MBgyRJmoDc2k5Sx2TmH4G/lrdTgG9FxNQRhiw2IuILETE3In4ZEUtWHr2m/PMe4KtdmPq/gFXL6weBr3Vhjp7LzKcz8+PAvwFXVR5tCpwfEf8dEUv3pzpJkiRJkiRp8jBIktRp7wTml9dbA+/qYy3jQkSsRLFyZgawP7B72b45sGfZ7Z2ZOafD874AeFul6aOZObuTc/RbZl4KbENxVtIzZfNUis/3lRGxU79qkyRJkrRYuRBYs/KxWX/LmVS+y+DP7Wv7W44kLX4MkiR1VGZexeBVL0dFxBr9qmeceAwY2LJuNnBuRCwDHPv/2bvvOEmqco3jvwdYYMkZBREwkySoiCJBFBOgohIkiAEVURGzYMTAFS8qiogIKgZQMIK4YkQEVBBEogQFSZLjgqTdfe4fp+ZuTW3PTHfvzNSE5/v59MetU3XOeadnXbr6rfMeQMBHbY/q3kjVSrCjq/EB/gQcP5pzTBS2H7X9CeCZwN9qp55Cea+/JGnpVoKLiIiIiIhpobovuaX2uq3tmKYK2/9tvLdT6gHJiIjJIImkiBgLH6eUagNYDvhSi7G0zvYjwLuBucASwBeAi4B1gNfb/vQYTHsAsGn157nA/rY9BvNMGLYvBp5N2StpIHG3COW9uFjS89uKLSIiIiIiIiIiYrJKIikiRp3t2cB7a027SnpDW/FMBLa/BjyZUvrvEkrJv3Vsf3u055K0GWVvpAFH2b5otOeZiGzPsX0oJYl2bu3UE4DfSTpa0rLtRBcRERERERERETH5aIo/oB4RLZL0K+BF1eF/gWfa/keLIU15kpYDLgCeVDXdAGw02vsvTQaSFqGsBPsUMLN26nrgLbZ/1UpgERERERGTnKSlgC2BrSh7AT0ZWIHyufs+4E7gGuAs4HTb/xzFuWdS7jO3AzYGHkephGFgNuXz/iXAOcDvbd/RYYyNgfWqw12AV9VO/5VSRWI4v7N9e2PMVZm/By7AQ7Z/1mHutSjvXd1PqkoWPav25H1Ro/l02/cM02cRYBNgW8p7uB6wGrA0pbrDncB/gD8DZ9g+q4d4tgUGytt/gPmVMgBOAhZ4Txp+aHtuY8ynUPZgHnCz7TO7jak2zuOBV1P+3j4FWBlYjPl/b84DfgGcZXtej2M/jfKeDrip/r5Vf293B14KPB1YCXgEuINSov0U4Oe9zhsRMV6SSIqIMSNpdeDvzP8QeQnwbNsPthfV1CbpJGDX6nAOsK3tc1oMqXWSngx8E3he49S3gPcMd4MVERERERFFlXzYm5J42R5YvMuupnxJfvDCPFhYJa8+BLwDWLHLbnOqud9n+9+1sQ6jJDn6tY3tPzbi2wqot91ue7VmR0mPpTzwt2it+VW2f9pPIJI+ABxWa7oDWMP2ox2ufR7wOmBnYJUeprkY+EQ3MUr6LYMTar1axvYDjTEPBL5Yazrd9ku7HbBK3h0G7EZ31ZkuB95ve1YPc7wP+N9a02m2d6rO7UGJf4G/Dw1/B95k+28jXBcRMe5S2i4ixoztW4E9gYEnajYCjmgvoqlN0n7MTyIBfGS6J5EAbF8NbE3ZK6l+Q/IG4DJJO7USWERERETE5LI0cDywA90nkQAEvBI4T9Ir+plY0qaUZMZH6T6JBGW1yaspK0AmBNs3A83qCPssxJCvbxyf0CmJVPk08GZ6SyJBef9+IunwKqE4aUh6CXAp8Fq6/x50feAXko5c2J9X0ueAExg5iQRlRdMZkpor1iIiWrdY2wFExNRm+/eSPgV8vGp6i6RLbR/ZZlxTjaQXAF+qNZ0OfK6lcCYcl+W3R0o6DTiOUgYDYA3gVEknAO+yfWdbMUZERERETEIPA/8ArgPupawAWgF4WvWqfwm/DPBDSc+zfV63E0jaBjit6t80m1KK7lbgIUqS6cmUUm3DJQBmV30G4lq68TONVLWgrzJ0NccDL6sdv0zSqs1yeSOR9Czml+irj90tA9cCV1J+5gco78falKTGzMb176WULvzkMGPezfz3dgVgidq5+xn8cN9QMY0KSdtTVqR1Snz+HbgKeJByX7glsFTjmncAS1KSb/3M/yHg/bWmeZSk1i3V8bqUv691ywEnS9og1TMiYiJJIikixsMnKStCnl8df0nSnbZPbDGmKUPSM4CfMv/D8U3A3k7t0gXYvlbSC4G3UMoOLFud2hN4oaS32/5xawFGREREREx8twAnAj8GzrM9p9NF1X407wHeyfykzgzg+5LWt/3wSBNJehJlT51mEuki4GDgN0OUcFuOkqh5LbBj87ztT1NW5yDpEOBjtdOzbL+q2WeUnUpJuAysrpoB7MHghwO78frG8UW2/z5Cn4eBn1B+f7+2PbvTRZKWBvYCPkPZS2jAxyTNsn1+p362d6mNcRplBduAz9r+zAjxjQpJj6PsydRMIv0SeLftKxvXLwO8HfgEJXk0YF9Jf7N9dI8hbEzZDwlKkvVQ4BvNhxclbQYcDWxea16DsvruvT3OGRExZibVctSImJyqzSJfTXnyBkppg+MldV3TODqrbqxmMT8hcg/w0k4bykbh4hhgA8rKrQGrAz+SdLKkbsoORERERERMJ49SHshax/Z7bf9pqCQSgO3rbR9ISeTUk0ZPoCRNuvFNyqqWumOBzWzPGqqEm+37bP/A9ison/sv73K+cVEl0b7faO6pvJ2kJYDdG83Hj9DtOGBd23vY/vFQSaQqxgeq+6anA1fXTi0KHNRLrC35PAuWQTzC9suaSSQA2/fbPoyy/1dzX+fPVXtb9WItynt1HWWv6M91qoBR7Ye0HXBh49TrJPVSQjIiYkwlkRQR48L23cBLgOurphmUL+2f215Uk1v1QfbXzK+1/BDwctuXtBfV5GH7hmqD1jcwuHTFLsDlkl7bTmQREREREROP7YdsH9vNSqJGv19SVnnU7T9SP0k7A1s1mk+y/ZbqYcVu57/C9j+7vX4cHd843lTSRj303wlYqXb8KGUvniHZ/l61R1PXbP8HeA0wt9b8Sklr9DLOeJK0HuW+ru63lBVyw7J9NmVlUt0ywPv6COVhYOdOiavGnA90mHMVIN+XRMSEkURSRIwb2zcBLwIGnsJZCvhVVWoseiDpicBZlJrKUD7U7277rPaimpxsH095SvHUWvPKwImSTunjybOIiIiIiBjsSAavStrdOcCtAAAgAElEQVSsKiU2nHc1jm8D9hvVqFpk+68suFKql1VJzWtn9brHUrdsX0xJxAxYhLKn0ES1L6USyoB5wDt7KP9+PGXvrbp9JM3oMY7jbDdXGnVk+8+UPZvqntnjfBERYyaJpIgYV9WTOC9j/gabywC/kLRre1FNLpI2Ac4Bnlhr3s/2KS2FNOnZ/k9V9mJP5ic6AV5OWZ30+lYCi4iIiIiYAqoVF/W9exYBnjHU9VWp6a0bzcfZvqfT9ZPY8Y3jPSUtOlInSatTKn4MN9ZoO7txvHnHqyaGZhn9P9q+otvOVcLpqEbzyvT+Mx/b4/V/aRyv12P/iIgxk0RSRIw72+dRvqAfqMe8OGXD1RHLG0x3krYBzqTs5wPlyar9bR/XXlRTh+0TgfWBH9WaVwC+JemXktZqJ7KIiIiIiEnv1sbxcJ+tt2bwihIYoWzbJPU9BpeMewzw4i767QksVju+A/jFKMbVSS+/v9ZIWp4FEzA/62Oon1Dut+u26KH/XcDFPc55TeN4uR77R0SMmSSSIqIVtn8PbMP8D6OLAEdJOrSbJ7Cmo2rPntOZ/2HyYWA320e3F9XUY/s227tQamrfVjv1EuBSSW9pJ7KIiIiIiIlD0hqS9pd0nKS/SLpe0j2S5kly80V5mLBu+WGGb+4VdC/wj1H9ASaAar+iXzWauylv9/rG8Ym2H+1lbklLSXqNpC9K+q2kf0m6Q9KjQ/z+vt4YYrjfX5s26NDWLFM3ItuzgX81mjfsYYh/9lBKb8B9jeNle+wfETFmkkiKiNZUtYKfC9Q3Pj0I+G32pZlP0pKSjgFOBJasmu8DXmr7R0P3jIVRvbfrU973AcsBx0j6naR1O/eMiIiIiJi6JK0naRZwA6X815uAZ1NWqCzPgiuJhjLcl+RPahxf2ceX8pPF8Y3jV0haYaiLJW3Kgom25hhDkrScpC9QHpr7IXAg8ALgCZTybYsN071uoiY5Oq2UurLPsa7uYuyh3NXHfM1kYB6yjYgJI4mkiGiV7WsoyaTza83bAn+X9KJWgppAJD0VOBeor4K5BdjG9hntRDV92L7T9p6Upyf/Uzu1HXCJpHdI6vZGOSIiIiJiUpP0BuAiyh40C/ud0nD9m6td7ux41dRwKnB37XgJYPdhrn994/ji6iHNEUlan7Ky693A0j3E2MlETXJ0SnD1u7fWvY3jXkrNzelzzoiICanbpwwiIsaM7dslbQUcAby1al4NOF3S/wCf6HWZ/lQgaW/gq8AyteY/AHtUJRBinNj+uaSzgC8Ab6ialwaOBHaV9CbbzafVIiIiIiKmDEmvAb7BgiuObgTOoSQobqB8+f4wC36R/hFgyy6nayYpHugp2EnE9sOSvg/U9wzeB/ha81pJM4A9Gs3HdzOPpDUp95OrNk7NBv4MXAhcD9xO+f090rhue+A93czVsubfnUdtz+145cgeHGHsiIhpI4mkiJgQbD8E7CfpD5Tay8tSblAOBl4paT/bZ7UY4riR9ETgK5Q9eQbMAz4DHLIQH4JjIdi+B3ijpJMpf0cHyhpsBVwk6aPAF203N2SNiIiIiJjUJC0DfJnBSaQbKA8Cnt5N2TlJ+490TU3zQcIhS71NEcczOJG0haSn2L6qcd0OwCq14znACV3OcTiDk0iPUu63j7Y9YqJO0uO7nKdtzQTmDElL2H64j7Gaq5um3QOuEREDUtouIiYU2z8AnglcXGteHzhT0rckrdK55+QnaXFJHwEuZXAS6TbgJbY/liRS+2yfTtnA9Rhg4IZ5JuXG7BxJ67UVW0RERETEGNkZqO9jez+l3PYve9i7qJdk0B2N49V66Dvp2P4rcHmjeZ8OlzbbZtm+baTxq/voXRvNb7V9eDdJpMpkSeZ1KoO4cp9jNftN5RKLERHDSiIpIiac6qmrZ1PKiA08TSRKLegrJe0vaYmWwht1KnaiJM8+BSxZO/0zYFPbv2kluOjI9mzb+wEvBK6tndoCuFDSQZKy6jciIiIipoqXNY6/bfvajlcObd0erv1n43i9qXQPOIRvN473lvT/39tVyaAdGtcc3+XYL2bwd4D/tv2tHuPr5ffXpk5/L/t92G/9LsaOiJgWkkiKiAnJ9kO23wtsCtRL2q0EHAVcK+m9VYmFSUnSopJ2p2xWeyrw1NrpfwE72N7Z9n9aCTBGZPv3wEaUvZIGnsRcAjgUOFfS09uKLSIiIiJiFD2xcdxT2XFJawOP66HLeY3jGZSHtsZCtyuqxtp3gXoFirWA59eO96C8DwPuAE7rcuwnNI7P6Tk6eF4ffdp4b//Bgvs7bd7rIFUpv8c0mi/qN6iIiMkuiaSImNBsX2p7a8oS/vqS/cdSSoldJ+njklZqJcA+VCXs9gWuAL5PSUQMeAg4BNjQ9qw24ove2H7A9gHA1sDVtVObAedL+kS1KW5ERERExGTVLDF+X4/99+jx+rMo5fPq3tTjGN1qlnabOUbzDMv2zcCvG831Unavb5w70Xa3e/as2ji+t4fQkLQRsGEvfSrj/t7afoQFE5F79THU3h3apsW+zRERnSSRFBGTgu3vUFbsfA6YXTu1EvAJ4CZJJ0vaaaJ+aS9pC0lHAf8BjgWeVDs9l7JJ6ka2P2H7oTZijP7ZPhvYGPg8MK9qngF8nJJQekZbsUVERERELKTZjeO1uu0oaVngHb1MZvth4ORG825VQmO0NZMqbe7HdHzj+FWSlql+7k1HuHY4zcRf17+/ysE9Xj+grff2J43j9SU1ywIOqap88vZG8z9sX7HQkUVETFJJJEXEpGH7HtsfBNamfDlf3+hySWAXSom4myR9uUrctPrvnKSnSvqYpKuBPwP7M3jDzoeBrwNPsb2X7WYt8JhEbD9o+33Acxm8We7Tgb9IOnQa1HaPiIiIiKnn343jXXro+xVgjT7mPJz5D2gBLA6cKGmFPsYaztWN4zb3YzoFuLt2vDTwGhZcjXSx7Qt7GPe6xvF2klbueGWDpF2A3XuYq6753m7S5zi9+g4Lrmg7QtLyXfb/LKUKSt1RCx1VRMQklkRSREw6tu+2/UlKQul9LPiheFXgnZTEzZ2SfirpnZKaG2WOOkmPk/Q6Sd+WdAOlfN0hDF59BHAP8AXgCbbfavuasY4txo/tcyml7Q4F5lTNiwEHARdKGqv67hERERERY+HMxvELJb1huA7VnrBfBl7Xz4S2/wF8tdG8IXCmpHW7GUPSUpIOkPTcYS77O4MTVjOB9/cU7CipVmL9oNH8JmDPRtvxPQ79h8bx0sDXRnrwUtIrKXs39euCxvEze1kZ1C/bdwL/22h+EnCqpBWH6qfiIyy4Gukq4LjRjTIiYnKRPVH2FIyI6I8kAdtQblBeAyw7zOW3Um4UrgKurL1udA//IEpaFXgKpdzewGtDFtyEtm4O8EvK01E/r24SYoqTtBnwLcqqpAHzgC8CH7X9YCuBRURERER0qbr/+ReD77VMKdl9RJX0Gbh2WWBHSjm0gX11ZlNWp2xW6/9h24eOMO9SlCTWMxunBio7/Bj4c7UvzkCfNYBnAC+n3B+uALzC9qnDzDMLeGmj+RLgHOBm4JHGuRNs39AYYyvgj7Wm2233XMpN0ubAucNcMgdY0/Ztw1zTadzfAC9sNP+JUu3jzIH9liQtCjyP8nDmq2vX/gHYtnb8F9vPGWHORYEbGLy6Z1417/mUKiNzGt0+39z7SdKBlPunAafbbv6+mnMvXs3TLDF+C/AZ4CTbt1fXzqC8N+8Hnt+4/hFgK9vNfZea872Pwcmr02zvNFyfDmO8Aziy1vRb29v3MkZExFhJIikiphRJM4GdKZu5bkt50qobj1DqN89uvOYBy1BumAZeywFLdTnuHMpGnycB3x/4oBrTS3VjcjDwYcq+SQOuBt5kO5u2RkRERMSE1uFL7rq7KA/tLQs8hrIaf8A8YFfKPdqrau0jJpKqeVcBfsPQZdFMqfjwELAipex500iJpM2Bsxn8WX0429iuJ41GLZFUjXU5sN4Qp0+1/Yo+xtyAkqDqdI/8IHAjpXLRY1nwfvcblKTaN2ttIyaSqnn3pSQcu7WM7QcaY/ScSKr6PQ44C1hniEvuo/zsq9K5atM84HW2T+hiriSSImJKS2m7iJhSqj1qTrS9I+UmYivgE5QP9M2nyOoWp3x4fAKwMeUJrJcCO1BWO20GPJlyUzRcEsnARZSydTsCK9ne0vaXk0Savmw/avsQytNw9fIOT6aU5jhSUrdJz4iIiIiIcWf7K8Dnhzi9EiXx8TgGJ5EeAva0/eOFmPcOyn3dd4a4RJR7v8fSOYnUzRznAbtRElITwfF9nhuS7csoex090OH0TMq9yRNZ8H73GGA/yr1uP/MeRynx3Vx5NOZs3wg8hwVL+w1YDlidzt+P3g7s1E0SKSJiOkgiKSKmrOrL+7NtH2J7G8rNxbaUD8FfpJSZu4bB9bB78R/gDOBrwLspiafVbG9i+722f2F79sL+HDF12L4E2IKyOmmgtKGAdwCXSHpBW7FFRERERIzE9vsoq4quGOHSucBPgY1tN/f86Wfe+23vQ0konUZ3SYlHKfdrewG/6mKOn1JWrrwNOBm4lJJMaKMk+Xcp72HTHZSfvy+2T6OUCZzVxeUXUlZy7Wd7oZJAtj8LrEu5D/o5pTLDXYxDcsn2LcB2wD7AZV10uRc4AljPdjfvU0TEtJDSdhEx7UlagrIaaTnml64b+POilBJ391WvgT/fafv+VgKOKUHSepTSEFs0Tn0deL/t+8Y/qoiIiIiIkUlahPI5divg8cDylAoQt1AqNPx+LCsySFqZUjliI8pKpGWq+e8HrqUkDP6Ue7ahSXoSJcGyPuWhS4C7gX9Q9kwaKVk4KVX3YVtR9jxembKCbjZwPaUs/dn1PbciIqJIIikiIqIl1Q34gcCnKeUkBtwAvNX2L1sJLCIiIiIiIiIiopJEUkRERMuqpwG/SXkyru7bwLtt3z3+UUVERERERERERGSPpIiIiNbZ/ielNMc7Gbz57T7AZZJe0UpgEREREREREREx7WVFUkRExAQiaR3gOOAFjVPfBw6wfcd4xxQREREREREREdNXViRFRERMILb/bfuFwFuB+2qnXktZnbRLO5FFRERERERERMR0lBVJERERE5SktYBjgJc2Tv0YeLvtW8c/qoiIiIiIiIiImE6yIikiImKCsn2D7ZcBrwfurp16NXC5pD1bCSwiIiIiIiIiIqaNrEiKiIiYBCQ9FjgaeEXj1GnAW23/Z/yjioiIiIiIiIiIqS4rkiIiIiYB2zfbfiWwB3BH7dSOlL2T3thOZBERERERERERMZVlRVJERMQkI2k14CvALo1TvwbebPv68Y8qIiIiIiIiIiKmoiSSIiIiJilJrwaOAlavNc8GPgAc4/xHPiIiIiKmAElrAvsAWwBPAlYAZgIauMb2Cu1EFxERMfUlkRQRETGJSVoJ+DKwZ+PUGcC+tq8Z/6giIiIiIhaepEWBTwAfBGYMd61tDXc+IiIi+pdEUkRExBQgaSfga8Aateb/AgcBX7E9r5XAIiIiIiL6JOlLwAHdXJtE0tiR9Fhg41rTbNvntBVPRESMvySSIiIipghJKwCfB97YOHUO8EbbV41/VBERERERvZP0LOC8RvNs4FfAv4G59RO2PzQ+kU0/kvYEvldrusz2hm3FExER42+xtgOIiIiI0WH7HuBNkk4Gvg48vjq1JXCRpI8BX7A9d6gxIiIiIiImiLc3ji8HtrV9exvBRERETGeLtB1AREREjC7bvwI2pJS6G1h6vCTwOeBPkjZoK7aIiIiIiC5t2zg+JEmkiIiIdiSRFBERMQXZnm37bcALgGtqpzYH/ibpw5KyMjkiIiIiJhxJSwNrN5rPbSOWiIiISCIpIiJiSrN9BvB04MvAvKp5ceDTwHmSNh6qb0RERERES1bs0HbnuEcRERERQBJJERERU57tB2y/C9gauKp2alPgr5I+KWnxdqKLiIiIiFjAUh3a5ox7FBEREQFAStpERERME7bPqVYgfQp4N7AoMAP4KLCzpDfYPr/NGCMiIiJi+pG0CLBarWnVDpetLunhDu1zm3snSVodUK3pDts9JaIkrcbgB7DvtP3oMNcvweCVVHNs39EhrpcBm1F+3nnAHcDlwGm2b+glxuFU5QG3ruZ6PLA85fP/bOA/wKXAn21fN0T/mVUfgBUapxeT9JgRQrjX9oNdxroC8Pwq1rWAZYBHgNuBK4AzbF/RzVgdxh7291g9ULcdsCWwLrAEcDdwI/Br4Dzb84iImOZke+SrIiIiYkqRtDnwLWD9WvNc4HDgE7YfaiWwiIiIiJh2JK0N/LvP7tfZXqcx3kOUhMCATWxf1GNM9zA/kQKwhe0h92mS9HLglFrTVbafWp1bDTgM2IvhH+r+AfCBhUkoSdoE+CDwSmDJLrr8E/g2cEw9ISfpTcBx/cYBvNn2sP0lPRn4OLALpfz2cC4GPm37h70EIek+YNla0+a2/1olL98GfAQYLin2D+A9tk/vZd6IiKkmpe0iIiKmIdvnUUrbfYb5ZUIWpdx0XijpOW3FFhERERExVVQPcF0MvJ6RKwPtTtnHdIM+5llc0ueBC6pxukkiATyJUrFgn17nXBiSDgAuAfZk5CQSlH1fT5Y0S1KnPbR6mXsZ4DTgKwyfRAJYD5gl6V0LM2dExGSXRFJERMQ0ZfsR2x8BNgfqT2g+DThb0hckdapPHxERERERI5C0IfArYPXGqTnAUBUAHgOcLmm5HuZZBjgdeA+dv+ubC9wGXAPcBbRankjSJ4EvMXjV2IAHKavT7qBznC8F/rAQyaQZwE+rcZoeGGJOAUdI2qnPOSMiJr0kkiIiIqY52xcCz6KUlXikal6Eso/SxZK2aSu2iIiIiJgWbqKs/Bh4vazDNZs0rhl4vWCcYuzVUsCPmb+/0HmU0naPBRa3PRNYGXgjcH2j7+OAQ7uZRNKiwI8oewzVzaWUptsOWMr26rafaHvlKqYXUMpad9wjqRpz4D3+QOPc1XT+XdRfHUvQSdqTskdr0w+A59peyva6tlelvFfvBe5pXPt04CRJag7ShU8BL6z+fCeltN1GwAzby1BWR20DzOrQ95hq76iIiGkneyRFRETE/5O0EfBN4Jm1ZgNHAx+0fX8rgUVERETEtCHpqcAVjeaZ3e7jOUH2SBpg4CDbhw3TdxXgTAbvX3o/8NiRPn9Lej/wuUbz9cBOti8erm/VfxHgVcAjtk8d4po9ge/Vmi6zveFIY3cYZxXgKqC+mmgusKftk4bptybwW0rlhLr9bR89wpzNPZIGnAnsbPvuYfp+gfJwXd1etk8Ybs6IiKkoK5IiIiLi/9m+BNgCOAh4uGoWsD9wqaQXDtU3IiIiIiIWcMhwSSQA23ew4B5FywA7DNdP0urAxxrNNwNbdpNEquaeZ/tHQyWRRtn7GJxEAjhwuCQSgO2bgBcBzaTPx/tcIXQJ8JLhkkiVDwCXNtp262O+iIhJL4mkiIiIGMT2XNufpZQP+XPt1NrAbyQdK2n5zr0jIiIiIqJyOaWU2ohsnw80Vzw9e4Rub6MknOreYPvG7sIbP5IWB97caD4XOKqb/rZvYMGk2erAa/oI543drG6zPQc4ptE80u8kImJKSiIpIiIiOrJ9BfA8yqa9D9ZO7QtcJqlT7fqIiIiIiCi+anteD9f/vnG88QjX79U4Psf2r3qYbzxtDazUaDvCve25cSwLrkp6ZY9x/LlK2nWr+TtZTdJjepwzImLSSyIpIiIihlSVuvgiZUPbP9ZOrQn8QtJ3JDXLU0REREREBPSa1LmycTzk52xJ6wJPbDR/s8f5xtOWjeOHgJ7K6dl+GPjRCOOOpNffyVWUfa7qmgmxiIgpL4mkiIiIGJHtfwLbAu+gbPw7YG/gckk7txFXRERERMQE9UD1GboXzdU2yw5z7SYd2s7ucb7x1FxddbHt//YxznmN49WrvaK6dVEvk1Xl7e5vNA/3e4mImJKSSIqIiIiuuDgK2Aj4be3UY4CfSPqBpFXbiS4iIiIiYkK5s48+zX17Fh/m2qc0jh8Aru5jzvGyTuP44j7HubxD27o99B/r30tExJSURFJERET0xPa/bW8PvAW4r3ZqN8reSbu1E1lERERExITRTD6MttUax3f0uN/QeFu5cXxXn+N0SgT1UmpurH8vERFTUhJJERER0RfbxwIbALNqzasCP5D0k2xCGxERERExZmY0ju9tJYruNeOd3ec4zTJzncaOiIhRlkRSRERE9M32jbZ3APZhcE33nSmrk/ZuJ7KIiIiIiCltTuN46Vai6F4z3pl9jtOpX3PsiIgYZUkkRURExEKz/R1gfeBnteaVgO9IOk3Smu1EFhERERHRl4m+yqW5AqlZOm6iua9xvEKf43Tq1xw7IiJGWRJJERERMSps32J7Z+C1wB21UztQVift205kERERETHNzG0cL95LZ0lLAEuNXjhj4rrG8QqS1mglku7c0Dh+cp/jPKWLsSMiYpQlkRQRERGjyvYPKKuTTq41Lw8cK+nXktZuJ7KIiIiImCaa++8s12P/J41WIGPogg5tW4x7FN27pHG8sST1Mc6mjePZLJhUi4iIUZZEUkRERIw627fb3g14NXBr7dT2wKWS9u/zxjEiIiIiYiTNUmdP7LH/VqMVyBi6FLil0bbXGM31UOO4pxVelT83jlcDtu5lgOr+4TWN5r/Ydh/xRERED5JIioiIiDFj+yeU1UnfqzUvAxwFnCGp15v6iIiIiIiRXNY4fk6P/d82WoGMlSp5cnKjeSdJTxuD6Zr7Ma3Yxxi/Z8GE1Dt6HGMnYJ1G2y/6iCUiInqURFJERESMKdt32d6bcuN3U+3UNsDFkg6UlM8kERERETFa/to4fpWkrpIfkt4FPH30QxoTX2HwflCLASdUezyNphsbx6tIWqWXAWzfC/yw0fwaSdt201/STODzjeYHgRN7iSMiIvqTL20iIiJiXNg+DdgA+EateSngi8BZY/T0ZERERERMPz9uHC8HfGmk0sqSdgf+d8yiGmW2rwa+3mjeDJgladlux5G0jqRnDXPJVcADjbbXdTt+zWeARxttJ0t66gjxzaCsvmruXXWk7dv7iCMiInqURFJERESMG9v32t4XeDFwfe3Uc4ELJX1Q0qLtRBcRERERU4HtK4EzG817U5IW6zSvl7S+pG9RVrfMoKyib5Zhm6g+CPyj0bYd8A9Jb5K0XKdOkpaU9HJJJwNXU6oFdGR7HguWkPtfScdL2lvStpK2aLxW7TDOlZRkUt2qwHmS3i5pqQ5xPhf4C7Bj49QVwCFDxRwREaNL2Y8uIiIi2lA9JXkYsB9Qfzr0fOANti9tJbCIiIiIaFW1QuWKRvNM210ndyRtTPlcuViH05cDtwJLAo8H1qydexh4IXAasHytfQvb5w4z38uBU2pNV9kedqVNhzFeBPyq1nS97bW76Lc28AcW3D8IYA5wIXAzcD+wAuVnfhqD35v32z58mDm2AM4Gun3o6822j+swziLAzyhlr5vup5QlvJWyr+r6wBM6XHcnsJXtZgKtU9z3AfXVWZvbbpY+HGmM2ygJrwFb2z6rlzEiIia7rEiKiIiIVtiebXt/yhOT19ROPRO4QNJHqzIWERERERE9sX0R5YGleR1Orw88H3gOg5NIDwK72j577CMcPbavA7YEzulwejHgWcDLgT2AlwEb0jnBNtwcfwHeRUlMLUys84BdgO92OL0M5feyO2UFUqck0jXA87tJIkVExOhJIikiIiJaZfsPwEbAl5h/o7848Engr5I2bSm0iIiIiJjEbH+DkkD5dxeXXwA81/apYxrUGLH9H2BrSvLsuh66Pgr8EPhlF3McBTwDOBa4sY8wB8Z52PbrgNdQyup14yHg88DGti/pd+6IiOhPSttFRETEhCFpS+AbQL0MyBxKCbxP2n6klcAiIiIiYtxImgk8u9H8x2o1Sz/jLQHsDOwArAesTCmtfAslgfQT279r9Hkeg1ftXGB79jBzrEx5OGrAf22f12OcKwIb15oeqlYC9aTac3Qb4CXAJsDjKOXd5lLKx91AKe93NvB72/f2Okc1z3LAGsBywEwGl6u+0vbNXYyxSC3WzYC1KCuTHgFup5Q4PAM41fZdfcTY0+9xiDGeS3nQbcCF/b5nERGTVRJJERERMaFIWpKyGuk9DK7Bfhnwxl5vyCMiIiIiIiIion9JJEVERMSEJOlZwLeADWrNc4EvAB/rZbPliIiIiIiIiIjoTxJJERERMWFJWhz4KPAhBpekuIqyOqnThsIRERERERERETFKkkiKiIiICU/SpsA3KTXeB8wDjgQOtv3fVgKLiIiIiIiIiJjikkiKiIiISUHSDMrKpI8weLPba4B9bZ/RSmAREREREREREVNYEkkRERExqUjakLI66Vm1ZgPHAB+wPbuVwCIiIiIiIiIipqBF2g4gIiIiohe2LwWeQ1md9FDVLGA/4FJJL2ortoiIiIiIiIiIqSYrkiIiImLSkvRUyuqk5zZOfRN4j+17xz+qiIiIiIiIiIipIyuSIiIiYtKyfSWwFfBu4L+1U28ELpe0YyuBRURERERERERMEVmRFBHRIEnA0sCywHLVa9mq7UHgvuo1u/rf+51/TCNaJ+mJwDeAbRqnTgAOsH3X+EcVERERERERETG5JZEUEdOWpJWADYCnAk+r/e+6wKI9DDUPuA64svG6zPatoxlzRAyvSgS/DTgMWKZ26lZgf9s/aSWwiIiIiIiIiIhJKomkiJg2JC0PbA08H9gOeDqgMZ72SuAM4PfAH2zfPsbzRQQgaW3gWGD7xqkfAu+wfdv4RxURERERERERMfkkkRQRU5qkNYE9gdcAm9HbSqM5lPJ1A6//AjMpZe4GXjN6GM/ApcDPgO/avrqHvhHRB0n7AocDy9ea76CUuvt+O1FFREREREREREweSSRFxJQjaWngVbDGyeIAACAASURBVMDrKCuPFhnm8huBK1iwLN2tth/qYq4lgFWBp1BK4w28ngasM0L3PwPfAU6yffdIc0VEf6qE8jHADo1TpwBvs33z+EcVERERERERETE5JJEUEVOGpKcC7wd2Y/DeKHU3Mb/U3O9tXzeG8axOSWQNlNJ74hCXPgL8FDjM9oVjFU/EdCdpb+AIYKVa893Au21/u52oIiIiIiIiIiImtiSSImLSk7QxcDClfF2n1UeXAt8FTrF95XjGVifp8cDLgL2ALYe47JfAobbPHrfAIqYRSY8Bvgrs3Dj1S+Cttm8Y/6giIiIiIiIiIiauJJIiYtKStAXwYWDHDqdvAU6k7EX093ENrAuS1qUklPailMVr+iPwGdu/HtfAIqYJSbsBR1JKUw64D3i/7a+3E1VERERERERExMSTRFJETDqSVgMOB/bucPoC4FDK6qO54xpYnyRtT0mIbdPh9M+BA2z/e1yDipgGJK1KSSbt1jj1O2Df/P8uIiIiIiIiIiKJpIiYRCQJeAvwP8CKjdNnU1bwnD7ugY0SSVtSSvS9rHHqv8CngcNtPzrugUVMcZJ2ppS7e0yt+QHgQ8BRzoeliIiIiIiIiJjGkkiKiElB0ibA14BnN06dAxxs+4/jH9XYqH7WTwI7NU79A9jf9h/GPaiIKU7SSsARLLjS8SzgTbavHv+oIiIi2iFpSeBptSbbvqiteCIiIiKiXUkkRcSEJ+lA4HPAjFrzbcAHgO9M1dUCknYEvgysW2s25b34iO05rQQWMYVJ2gE4Bliz1vwg8BHgCNvzWgksIiJiHEnaELik1jTH9oyhro+IiIiIqW2RtgOIiBiKpBUlnQJ8kflJpHmUElRPtf3tqZpEArB9GrA+ZXXSw1WzgA8CZ0paq63YIqYq278ANgCOqzXPBD4PnCNpvVYCi4iIiIiIiIhoSVYkRcSEJGkL4CTg8bXmfwKvtX1+O1G1R9KTgROBZ9aa7wL2qRJOETHKJG0PHAusXWt+GDgE+N+sCoyIiLEg6THAgY3mg8bzAaqsSJp4JD0J2LfWdL/tT7cVT0REREwvSSRFxIQj6Y2U/ZDqN6snAW+2PbudqNonaXFKWbt31ZpN+WLhsHaiipjaJC0DHAa8jbIicMAFwBtsX9KxY0RERJ8kbQRc3GhedDzLqyaRNPFUD7j8utZ0u+3V2oonIiIippeUtouICUXSB4FvMD+J9BCwn+3dp3MSCcD2I7YPBHYG7q6aBXxW0hclaejeEdEP2/fbfjvwfOBftVPPAC6Q9HFJ+WItIiIiIiIiIqasJJIiYkJQcTjw2VrztcCzbR/TUlgTku2fAZsy+EnVA4Hv5QvtiLFh+0zg6cARlL3aoCS8PwGcL2mzlkKLiIgYC1cAj629HtduOBERERHRpiSSIqJ1khYDjgfeW2u+BNjSdrOsRwC2rwO2Bv5Ya94D+LmkpduJKmJqs/1f2+8GtgKurJ16OnCupEMlLdFOdBEREaPH9hzbt9Ret7YdU0RERES0J4mkiGiVpEWAE4DX1ZrPAba2fXM7UU0Otu8FXgycUmt+MXBqvsyOGDu2/wRsQtk7aW7VvBhwEHChpGe3FVtERERERERExGhLIiki2nYEsGvt+BfA9rbvaSmeScX2Q8CrKftKDdiOUuYu/8ZHjBHbD9n+EPAc4NLaqfWAP0k6XNLMdqKLiIiIiIiIiBg9st12DBExTUk6CDi01nQasLPtOS2FNKlJ+irwtlrTV22/va14IqYLSYsDH6GsSFqsdupq4E22z2olsIiIKaZK0L+i0fyj+mdHSdsAuwDPBtYEFgXuouy9OQv4vu07RyEWAVsCOwLPBB4PrAAYuKea78wqvqu7GG8l4EXV4eMpq17r9qjGHspVtv/Wy88wQjzLAy+tNc2zffIIfTYANqo1XV+t4h04vzTwWuAl1XUrAQ8BdwDnAz8DZrmHLylG+jtRldB+efXaFFid8kDtHcBllPuPk6qHs7omafdG0y9sz+5xjF0ofz8HnN58mE7SGpRy1lDes4Nrp+8D3jrCNBfbvryXuCIiIiI6SSIpIloh6fXAt2pN51BWIj3YTkSTX7UC6QeUL08GfNz2J1sKKWJakbQJ5d+1TWrNBr4CHGT7gVYCi4iYIiStCdzYaF7W9v2SngYcCzxvhGHuAT5s+6sLEccrgM8AG3RxuYEfA++xfcMwYz4LOK/fmIAjbR+wEP2b8WxI2bN0wBzbM0bo81Gg/rnzh7Z3rc69HjgcWHmEqf9KeQjjkhGuG5hzDeCmRvNytmdLehFwDLDOCMPcCLzd9qndzFnN2/wi5Wm2r+x48dBjPATUy1FvYvuixjU7AV3H1cGHbR868mURERERw0vZo4gYd5K2pNzoD7gU2ClJpIVjex6wF/C7WvMhHZ6YjIgxYPvvwLOAjwKPVM0C3glcImm7tmKLiJjKJG0LnMvISSQoq4aOktTzl+uSZko6gbJyppskEpT/DrwG+Hu1WmrakXQk5UGLkZJIUP47emaVWFuYOfcFfsnISSSAxwGnSPrIwswZERERMZUtNvIlERGjR9LKlFUzA//+XAe82Pbd7UU1ddh+RNLOwB+Azarmr0s63/Y/24ssYnqoSul8WtJPKV+aDXwRti7wW0nHAu+3fV9bMUZETDEbUVZsLFtruwG4BngAWIXymah573uQpHNtn9LNJJKWoiQmtu5w+l5KIutWygqkx1H20KvvlbcSMEvSC2z/pcMYj1b9qWJtJl1uZXgT8r8rkg4B3lFrmkt5iOxWSpLtCcATG91WBH4oaUPb9/cx7bbA15j/4Ow84E/AFZRSeusC2wDLNPp9StIDtr/Yx5xj5WHm/+4Xp7w3A+YBt4/QP6uhIyIiYlSktF1EjJuqlvzPgR2qpgeBzW1fOnSv6IekxwJ/B1armi4EnmP74faiipheJC0KvBc4BFiyduoG4C22T28lsIiISWqI0nbXUhIDAN8HDm1+tqz2H/oY8K5G3xuBdWzP7WLuHwC7NZrPo/wbf3q1Mrx+/Uxgf0qpt6Vqp24CNhruISpJGwEXN5oXbc4xlkaptN11lP2eRNmn6tPA8c2fXdLmwNHMfwhqwGdsD7tKaIjSdrcx/zPwD4EDbN/S6DcTeDfwCaD+cz1KuT/5+wjzjktpu8b12wO/rjXdbnu1oa6PiIiIGE0pbRcR4+l9zE8iAbwzSaSxYftmSpm7gS8cNgW+0F5EEdOP7bm2P0fZM+mc2qm1gF9K+pakFdqJLiJiyliX8nlnX9t7dPpsafsu2wcyOMkBZeXQi0eaQNIeLJhEOgbY0vasTgke2w/a/jywHVBfVbMmJfk0HaxNSSL9C3iW7S92SqDZPg94PnBZ49QbqocyejWQXDnc9q7NJFI154PV3kGvoqySGjAD6Hv/rIiIiIipKomkiBgXkrYA6rXoT7D9jbbimQ5s/wb4n1rT/pJe3VY8EdNV9YTy1sCBwH9rp14PXC7p5W3EFRExhXymy8+Vn6IkNepeMVwHSYsz+PMUlD2S3laVMx2W7XMpK5Pq3lyVe54O/gu83PY1w11UlXw9oNG8BvDMPuf9re33j3SR7dMoK6XqniPpBX3OGxERETElJZEUEWNO0gzgG8yvTX8lsF97EU0rHwf+WDs+WtKKQ10cEWPD9jzbX6Ls5fGH2qnHUjb4PnEafakYETGabqEkiEZUJX5OaDSPlKh4JaU824CHKKXSeqkR/z3KvkADlgR27aH/ZPZV25d3ee0ZwPWNtn4TSe/r4drDWLA83hv6nDciIiJiSkoiKSLGw3uA9as/Pwrs1ufGudGjqub/HsA9VdOqDF4ZFhHjqHoiezvK0+mza6deS1md9JpWAouImLy+bfvRHq7/c+N4vRGu371xfIrtG3qYjyrp9L1G83RZ8XJstxdW79O5jeaRfj+dnDfcXkMd5n0Q+G6j+aXV/q4RERERQRJJETHGJD0e+Git6Yu93NjFwrN9E/DhWtNbJD2rrXgipjsXR1NWJ9U3zV4N+KGkH0lavZ3oIiImnTN6vP7axvFMSYt1ulDSIiyY8JnV43wDzmkcb9bnOJPJf2xf1WOf5u9nuT7mPbWPPqc0jleivyRWRERExJSURFJEjLUvAUtXf76BBTc5jvHxNeDC6s+LUErc5b8BES2yfZ3tFwP7AvfWTr0auEzSnu1EFhExqfSaqLi3Q9syQ1z7FBZMZFzc43wDbmkcrzUNVrxc3Uef5u9n2T7G6OehtUuAZrnCp/cxTkRERMSUlC8RI2LMSHoRpa78gHfZfqCteKYz2/MopbQGbpCfQfnyOiJaVm0QvwFwWq15ZeB7kk6VtEY7kUVETAp393h9pzJ4HVckAet2aPu1pFsk3Vq9bqtet0u6o3rdWb3uql53Axd0mHOoBNZUcVcffZq/n0X7GONfvXao7lGayb41+5g7IiIiYkpKIikixtLHa3+eZfunrUUS2P4L8K1a08GSZrQVT0TMZ/sm2zsBezP4i7edKKuTsul3RERnc8Zw7JU6tK0KrE4pR7padbwqsArlIYCVq34rAStWrxXoXKJt5uiHPKGM5e9mOPeMfElHo7EaKiIiImJKSiIpIsaEpO2A51aH84D3thhOzHcw8GD157UpX1pHxARh+3vA+sBPas0rAN+UdHq171xERIyPoVYqxcT2UJ/9Hmwc97MaKiIiImJKygfjiBgrH6n9+ce2r2gtkvh/tm+V9HXgXVXTQZK+bXtum3FFxHy2bwVeLWlX4CuUJ90BXgxcKukDwDG2m3s5RETE6GomJAzsRXlIajR02q8pFt6y9F7ycKBfXacyiBERERHTUhJJETHqJG0JPL/WdGhbsURH/wvsBywBPAnYHTih1YgiYgG2T5b0e+BIyv9PoXzJdTSwq6R9bV/TWoAREVPfnY1jAWfavqmNYKJrKwHX99mvrpdklHqZSNIiwOK99ImIiIhoU0rbRcRYqK9G+oXtv7cWSSyg+vJj0F5JbcUSEcOzfYft1wI7M3gT8OcDF0s6oPoyKiIiRt+1HdrWH/coolfr9dpB0mosmEj69zBdHmkc97rf1Yr0mHyKiIiIaFO+eIiIUSVpbUr5pQGfaSuWGNZnmV+uY31Jz2ozmIgYnu2fUb68/E6teWngS8CZkp7SSmAREVOY7X8BdzWaXzYeU4/DHFPZM0epz9+GuX5243jFHufbqMfrYcG/F0lERURExLhJImmUqXiapL0lfUDSc7rst6ik7SW9X9K+kppPQ0VMFnsx/6bmAtt/bjOY6Mz2dcCptabXtRVLRHTH9t229wF2AG6snXoecJGk90nKxuAREaPr9MbxbpKWHOM5H+jQ1uuKl+lsF0m9Jll2axz/a4QShs0E49N6nG/7Hq+HBf9e5O9EREREjJskkkaBpOUl7S7pu5SyM/+gPDF8GPAnSbuP0H8D4Hzg18DngGOB8yUtNbaRR4yJekLiu61FEd2o/352lzSjtUgiomu2ZwEbUD4vDFiSsv/ZnySl7FJExOj5duP4scA7xnjOezu0rTbGc04lawGv6vZiSWsBuzSafzxCtwsbxy/oYb5lgbd2e31N8+/F0vnOICIiIsZLEkkLQdLakk4HbqdsfL0FsHKHS/9nqCeiJG0FnAts0ji1LrDdKIYbMeYkPRsYKK80B/j+GMyxiKRNJL1L0kmSPrAQY71F0tO7vHZpSQdL+rmk/5G0er/zTiCzmL+J9CqMT6mWiBgFtu+z/RbKE83/rp3aHLhQ0oclLdZKcBERU8tvKA/91R0qaet+B5S05HD/Rtu+iwVXvDTvF2N4n5O0fJfXfpnBq3vmAV8foc9fGsc7Snpil/N9nc7fG4zkWmBuoy1/LyIiImJcJJG0cO6iPKH2VNsr2n4y8FQWrJe8DrBAibuq7N0syh4Hndw/eqFGjIv6aqTf2L5tYQesErZvlnSEpDMo/7+7EDgC2BX4dD+lIKs9gY4GXtJll+9Q9nvaEfgQ5an/of6/OynYfhQ4udaU8nYRk4zt31L2WTiK+XsnLA58GjhP0sZtxRYRMRXYNvBOykNSA2YAp0vap5exJK0q6WDgOmCkz68XNI7fN9k/e46zJwCnSlpuqAuqsvT/A7yycer4an+s4fyAwUmdxYHvSlpmmPlmSDoOGLZiyVBsPwhc3mj+kKTF+xkvIiIiohdJJC0E27Ntf9/2tbW2fwHHdLh8UA1kSY8DfgbcQHl6eA3gAEpZvIeB44Azxyj0iLGyc+3Po1XWbh3KBvMPANcDzZuzGcCLexmwegL0WMq/gY/p4vpFWXC1zhPo8yZwgqn/nnbMFxQRk4/t+22/A9gW+Gft1KbAXyUdki+ZIiL6Z/svwLsbzTOB4yX9rXro6QnNfpJWlLRttYfdGcDNlAeTuilTd1Lj+LnAtZJOlPQpSR9qvF7Yx482VQ3s0bo1cHG1f/H/J5QG9icGfkd5QKzuVmDEige2bwZ+2Gh+DvA3SXtJWqWaawlJT5H0TuAK+D/27jtKsqpq4/DvZQiSh5w+kiBDlhwkgwGVDCJRREAUQSQoSYKCgIBkBSUjoIBIEiRHkQGGnEGSpCHnzMz7/XFO2bduV3VXd1fo7tnPWrWm6tx0Zrqnuvrus/dmu7zvjcCnffx7QQpgFa0LPC3p7Pzzvvx90VDP5hBCCCGE3kTJk9a4ANizNPaVyhNJk5FqLr8PfNX2S3nTCcAJkpRXvoUwZEgaRaoZD2nF5j+acV7bN1MIqkp6CvhVabeV6FsZvd2Byir9XkvU2R4n6UJg69Km+ftwzUHJ9u2SXiH9O0wKrAxc3dlZhRD6w/YtuVznb4BdScHySYADgI0kbWu7XJ4phBBCA2yfmIPyRwHFsuVLksugSfoEeDuPT0f6bNVf55GCV4sUxmYCNq+z/wnAdQO43nCyHSlQMwswN6mywHhJLwEfk3ooTVbjuI+AjW2/UWNbLbuTqhuMLIx9ibxQS9I4YESN454FtqC6NG2jTgZ+DPxfYWwOuv+eUrEfXYG1EEIIIYR+i4yk1ribrl8gKpYrPD+S9AvHdwpBpP+JIFIYooo9ve60XS7x2Cy1Mv6WavTgvFr0oMJQo72OdgIeLo293uh1B7kbC8+jN1sIQ5jtj2zvTgoKP1bYtCgwWtLheUFLCCGEPrJ9NClw8FydXSYjfbasLNCp53V6yUbJZczWpXt/ptC7F0hfp7GFsYlIwZf5qR1Eeh1Y2/ZtjV4kZyWtTfd+VhW1gkiPAmvYHltjWyPXfJNUKeGx3vYNIYQQQmimCCS1gO3xwK2l4ZGS5pO0OrAzsL/te9o+uRBaZ43C8+tbdRHbrwBPloYX6sMpTqa6mW5DgSTb75P6IxWDRw3/ojnIFQNJa9TdK4QwZNi+ndSA+3C6ejiMAPYC7otSNyGE0D+2rwEWJGV+lvvV9GQsKctoQ2B22+WFh7Wu9QywPPBNUlnm24GXSCWfQw9s3wcsTioZ/0kPu44DzgUWt31LP65zB7AM8Ldedn0fOAJYxvazfb1O6ZoPkv5uGwFnAneRvr8+HMh5QwghhBB6okh+aQ1JvwB+WxreAdiXVHd5pRxwCmHIkyTS9/VMeWj1XJKuVde7ENikNDyz7dd6OW4ruvdues12I3XqK+c4nHQj9iVgLtvjejlk0JM0P13BuXHADLbf6eCUQghNJGkZ4HRgscLweOA44Je248ZTCCH0k6R5SWXMFyD13pySFLh4j/T5+DHgYdtPdGySw5ik2YEXS8PTFKsjSJqO1FN1SdIisolIi8MeBv5Zq0pIP+cyBylbaBQwYx5+mZRVdnVemBZCCCGEMCRFIKlFJH2F7tkK7wFTkFYh3df+WYXQGpIWAx7ILz8EprPdn+axjV5vf+DXpeEV8orAesfMQColcRfpF7wKA5Pa/rzBa/+ctJrwUNv79Wnig5ik5+mqtb6e7cs7OZ8QQnPlvh77AfuQ+iZV/AfYrj+rsEMIIYROaySQFEIIIYQQBi5K27XOGFIjz6KpgeMjiBSGoSULz+9oZRApe6DG2Ly9HPM7Uv3yA0rjoiuTqhHLkFaZ/r4PxwwFxZvIS9bdK4QwJNn+1PaBwLLAvYVN8wM3STpR0lSdmV0IIYQQQgghhBAGswgktUi+kX5XjU2/avdcQmiDUYXnD7fheuUeSQBz1ttZ0prANsAepOa7ZQ31SZI0K6lP0unNKoExiBRr/I+qu1cIYUizfT+wHPBLuhq9C/gJ8KCkr3ZqbiGEEEIIIYQQQhicIpDUWv+qMTay7bMIofWKgYd21H9/mlSSrmi2WjtK+gLwR1Jd8itI9dDL/ckaCiSRbryOp3tZveHg8cLzCCSFMIzZ/tz2b0jZh3cWNs0DXCvpFEnTdGRyIYQQQgghhBBCGHQikNRatQJJUTIqDEfFwMPjdfdqEtsf0z2zaPY6u+9Pujm6ez52HCmYVNRrIEnSIsAOwBG2x/ZlvkNE8eu2QMdmEUJoG9uPkBrE/4LqcrzbAw9L+lbNA0MIIYQQQgghhDBBiUBSa9Xq47Jsf08maRJJm0j6i6SnJL0j6RVJd0raV9IMA5hrf+YzjaQFJY1o53VDfZJmk3SCpB0k/V+brjkR8KXCUDsykgCeLb2etbyDpEWBnwN/zDdMK17p7djSeUYApwP/BY7s80yHhv/QleU1dW5cHEIY5myPs30k8GXgtsKm/wOukHSWpOk6M7sQQgghhBBCCCEMBhFIaq2Daox9pT8nkrQKqffMhcBmwBeBaYCZScGp3wAPSVq9P+fvwzymknSUpMeBt4FHgfck3Sppg1ZeO/TO9svA8cCBwPOSHpZ0hKQ1JE3SosvOA0yWn39MCra0QzkYNFPxRQ5wnQK8T/r36OnY3jKSdiP1FNkpZ0M1RNKkkhaQtLSkeVv4NRgw2x9R/bWL8nYhTEBsPwGsCuwKfFDY9D3gkfgZH0IIIYQQQgghTLgikNQi+YbLdnTv47J8X28mS9oUuJ7qrI9aZgUul7R0X87fh3msSgpm7UEqfaW8aXJSgOxiSedKmrYV1w+Nsf0ksDrwMrAwKSPnBuAtSRdL+qGkuZp4yZkLz1+xXe4/1Cqv9jAPgB8DKwC/sv1GaVu5NF3dQFLOajoYONv2tY1MTNI6kq4gBVsfB8aQ+jq9KulkSTP1eIL6551B0nKSJu7P8Q14vvC80b5RIYRhwvZ428cDiwM3FjbNSvoZ/1dJM3ZmdiGEEEIIIYQQQuiUCCS1gKRZSZkQrwH7lDZPDizTh3OtBpxD+lpdAGwBrAR8HdiTVI6qaCrgXEmT9mvy9ecxD/BPYI46u1S+lzYHTmvmtUPf2f4PaWX5y3QFM6cE1gX+CDwn6RFJR0pac4DfL1MVnr87gPP0VTmraIZKmUVJcwCHkoI4f2jg2JpBE0lTkv7fvU5apd8jSdPlANLlwLdI/9+LRgI7knqPLNXb+UrnXgJ4BrgDeEDSNH05vkHvFZ5PVXevEMKwZvtpYC1SQL74vvBdUnbSph2ZWAghhNDdh8BZpcdnHZ1RCCGEEMIwFIGk1jgdmIFUDua8GttXaeQkkqYAziZlTyxt+7u2/2L737avtf07YEHghNKho0jl75pCkoAzgS8AvfVDErCxpM2bdf3QP4Vg0ligkiVU/PotSMouu56UrXSJpB0lzd3HS3UqkFTOMhIpUANwIqn04x62a/0i2Whpu9+T/p22s/12T5ORND1wKymAVFGvDN5MwJV97GP1A2Dq/HwhYPs+HNuoCCSFEABwcjKwKHB1YdNMwPmS/p4XzoQQQggdY/tt298vPRouRR1CCCGEEBoTgaQmk7QT8E3gSNtX2X6eVNKqaLUGT7cHMDGwgu37a+2Qm2T/FLiktGn9Pky7N8uR5tzo98t4YK8mXj/0UyGY9ApdwaQK0VWecApgHeBk4FlJj+ZeWGs1kK00deF5OwNJta41UtKGwAbADbavqHNsr4EkSdsA2wDH276mp4nkfkwXAYsA15AyBqe1PTkpuLUJqbxd+ZrH9XTeXrSi31IxkDR13b1CCBMM2/+1vTapXG8xoL4hKbty687MLIQQQgghhBBCCO3Sqj4bEyRJo4CjgNuB/QqbbgK+WHi9sqQRtsfVOMcI2+MkfQHYCfiu7ZcauPyBpJvnFQv2df496FMJLlLAaXFJd9C9R1TojFeBGakOHpUVs5VG5ccewEeSriWVNrzK9rOl4zqVkfRejbG5SRl6JvWGqqccSJqx+H8y90X6PfAAjQVFf0gK2O1u+5jiBtvvABdJugw4lZSpWLGhpPlsP9XANc4EdiBlBj5F7WzHgeqWkSRpF1J/lNHAaNuvteC6IYRBzvbpkq4ilUddJw9PD5wt6bvAjrZf7NgEQwghhBBCCCGE0DIRSGoSSZMA5wIfkII/nxc230wqS1UxDbAkpQyF3MD6Vklb2b5b0jKN3pSx/YCkN0gl9SBlmDTLl0nZLH3JYBMpkykMPqZ+MKmiuH1yYL38QNKjwGXAUbZfpzqQVCu40yq1glbHkPp4nWv7nh6OLQeSJiKVaxqbew/9nfRvsLntT3qaRA76/grYuxxEKrL9maQfknqkLVw5HFiDFBjqke17JM1PCvDdafv93o7ph+I5p8x/bkt6vwJA0lOkYPno/OcDpfe7EMIwlRe2rCtpS+B4UiAJ4Nuk7KQ9bEefxBBCCCHUJenHNF6lJYTB5FLbf+n0JEIIoVMikNQ8hwJLAF/P5eyKbqqx/5oUAkn5ZvSlwGO27wbox8re1+gKJL3Qx2N78ipRBnE46S2IVFQMIL4GXJkf1xR6Bn1a2L+3MnjNVCtotTjwCdUZgbWMrTE2i6RXSA16vwRsa/uRBuaxKvBvUjZij2x/Iulk0g3YinkauEbl+BeBVq74L5bL+yz3aVustM98+bFVfv2hpDF0BZZG26717xtCGCZsnyvpOlLm5sZ5eFrg1JydtIPt5zo2wRBCCCEMZssD3+30JELoh2eBCCSFECZYEUjqUCzV2wAAIABJREFUA0kLkEo83Vls4ClpK1IJsL1s31A+zvZ/JT0DzFsY3gw4Ih8vum5eb9jPuSnPreLG/pynjp4yO+p5l9RfJgwOWwMbNbhvJXg0HriDruDRvbZrlSosZrFMM5BJ9lG9jJwTGriB+Rrds+xmIZWx2wA40/aZjUwi90/qsYdSSfn/U18Ce61W7Iv0PmluPwFWBFYgZUOV5zsFKZi2amVA0rMUAkvAfbY/JYQwbNh+BdhE0neAE4GZ86avAQ9J2gs4qc7PjRAGJFcCmLrOYzxpsUnl8W7+8/1aZaVDCCGEEEIIIfQuAkkNkrQncGR++bqkU0k9Y1YFDgLOs31kncMBriP1N6lYUtJPgHOA3wGbAGvbfrWfU1wWGJmff04KTDXL7cBHpN4sjdz0NnC57UuaOIfQT5IOo+cgUjGg8jopaPRPUtbRmw1colOBpA9qjL1Fyg7sUe5D9gapnF3FlvnxECl40irlANh/WnitvqoKJNn+APhTfiBpOtIKwkpgaXlSFkLZPPmxWX79saR7qM5aambWZAihQ2xfKOlGUqbl5nl4KlK20qaStmuwD1wI/yNpctICq1HAAnT1bpyX9Fljsn6e90PgbdLP3seBJ/KfjwNPR6nWEEIIIYQQQqgtAkmN277wfEZg7/wAuJbUR6QnF1MdSIK0gvfE/Hwf29cOYH4/Kjw/tZk3bWy/klcWH9/rziko8S6wZ7OuH/ovB5H2rrGpEjwycCddwaO7+7F6fDBlJB1i+60Gj3+F6kDS90iBqA1sfzjQyfVggcLz8cDVfTk4Zx/K9vimziopZyRVyf+2V+VHZS4L0RVYWjG/LpfC/ALwlfwgH/sC1VlLd/fWjyqEMDjlfnlbSDofOAmYLW9aDXhA0n7A8S163wpDnKQpgZVIZZ+XIgWM5qQ1GbtT5MfsFDJps89zH8AnSD+bbgTGRHAphBBa7nvAg52eRAg1rAEc3elJhBDCYBGBpMbVy8wYDWxk+7Nejr8eeIn0i2vZSbYP7+/EJI0ilS4DeAr4eX/P1YMTgW+QGmqb2r/cjyPdGN8+eqR0XimIVMw6eoMUNKr0OnpjgJcq9irqZCDpWdIK+Ea9AixaeD0e2KwNK+fXKzy/MDev70bS1MBcpMyehYBF8mMhYElak8lUDCTV6kFVJQcdH8mP0wAkTQssR1dgaXlg+hqH/x8pE3OT/PpTSffRFVi6PXqshDC02L5U0i3AMXSVt50iv/6OpB/YfrxjEwyDQu4LuiLp5syapJ8Zk/R4UHtMTFfm07p57H1Jt5KCSjeSyvxGebwQQmiuJ23f1+lJhFAmaZ5OzyGEEAaTCCQ17gDgH1SX0rgc2DyXf+qR7U8lfR+4FJg8D48HDsvnHog/kL6W75KyKer1juk325a0LrALqbfTZKSA0nhgRN7tEWAr2w80+/qhb0pBJANj6Op1NKbJPSuKAYeRdfdqsvx/6jO6bj7t28eMlldKr3fP/Y5aRtLswHfyyw+A/ersNz9wAunvtjTV/64v2G5VObzpCs/f7c8JbL9DytK8Fv6XtbQAXYGlFUgBvBGlQycl3UxcDtg1HzuWQmCJ9L37UX/mFUJoj5y5+P2cnfRHUmYJpIzE+yQdCPwubsZPWCTNBWxBWpS0AilTtT8+Bd6huvdR+c+JSAtbpq7z57R0/xlUz1TAN/MD4J0cLL0SuKDBEsAhhBBCCCGEMOQpeiA3TtJswFqkIMq9tu/pxznmAL5O6mN0s+3/DnBOO5NuOH8OfGuA5fEaveYcwMqkG75zAPcCdwH/sv1pq68fepaDSNsB15Ayj67OZYdadb1pSf0GKqZuRTCzzrXfIgVZxgDL9SVAJul3wO755dG292jBFMvXPA34QX65g+1TGzhmEVLfpopzbG9db/8Bzu9durKSlrB9f4uuMxXds5Zm6vGg5HPgfqp7LUXvlRAGKUnTkPpL/rC06S7gB7Yf6n5UGC5yZu3GpJJFq9N4qbrxwHNU9zCq/PnCQBfDSJqY1Gup2H9pgfyoVTmgnk9Ji8zOBq5soDpBCCEEQNKZdGUuA6xoe3SHphNCXZI2ILWpqPit7VqtA0IIYYIQgaQhTNIywG2kVZVb2j6/w1MKHZaDnf9H6jfTtl4UOXNklvxy6f4EWft53XtJzbiXt/1wH4/9Ganc0u+BXZqcpVXrequRyuIIOM72zxo8bgagGAjczvbpLZjfbKTym5Cy2KZsZ/ZPzsIqZi0tTmNZs69R3WvprnYFMkMIjZG0FnAqqVRnxafAIcBh0YNm+JA0EfBVUvBoQ1Jpw968DdxEKgN9C/B4p3rm5YUOi5ICX2uSFk5N3tMx2evAX4Gzbd/VsgmGEMIwEIGkMFREICmEEKpFIGmIkjQLKQtjDmBb22d1eEphAibpZrqaVm9h+y9tuu66wBu2/92PY+cFvmb7T82fWbdrTUfK3JsbuATYuNFAn6SVgH8Vhr5o+5kWzHF1UqAL4L+25272NfpC0hTAMnQFllYAZm3g0HGkDK5icOmJVgcKQwg9kzQlcDjwE6ozU+4jfY6J3ghDmKSZSWVJv0/vWT0fkX6uXQ/cQJsXv/SFpMlIP3/WovF+To8CJwGn2P64tTMMIYShJwJJYaiIQFIIIVSLHklDUL7BeikpiPTjCCKFQeBxugJJC7TrorYvH8CxzwDtCCKJVPZmblK5wc36eMNs5cLz51oRRMqKX7fHW3SNhtn+kLQy/ZbKWG52WgksrQgsQfcbeiOAL+fHjnnsTUl30BVYusN2v3pAhRD6J/eT3EXSBcDpwPx50xLAXZIOBw6OErlDSy53/HNS+cKeMnc+AP4O/Bm4pVMZR32V53lzfhyQM5a+BWwNrE3t36UWAo4H9stldE+KTNkQQgghhBDCUBeBpCEm13W/kLQicifbf+zwlEIAeKzwfFTHZjE4HQKsQ7oJtUE/bp6tUnh+Y929Bq74dXus7l4dZPtZ4FngLwCSvgAsTXVJvDlqHDo91c3Sx0t6lK7A0u3Ao5G1FELr2b5V0uKk98afARORPo/+EthQ0rZRGmzwy4H9vYBtSb1DaxlP+rl1NnBRDiYOaTkgdAFwQc7C2oJUxm/JGrvPAhwB7CXpWOAE2++0bbIhhBBCCCGE0EQTdXoCoXE5s+FM0s3QnWyf3NkZhfA/jxaeL92xWQwykn4A7EvqZbZOX3sO5V4TxYykVgaSlik8f7TuXoOI7Y9t32b7d7Y3sf1/wFzApqT+V7cDtQJ3EwGLANuT+rY8DLwl6WpJv5K0di5HGEJoAdsf2d4DWInq95tFgNslHZEDxWGQkbSApDOAJ4EfUTuI9BjpZ988tr9q++zhEEQqs/2q7WNtLwUsBhwFvFxj1xmAg4HnJB0iacZ2zjOEEEIIIYQQmiF6JA0hkv5A+qU9gkhhUJE0EniDruD0nLZf6OCUOk7SeqQyPqOBtftT1kbSUsDdhaG5bD/fpCkWrzM5qdn5pHlocdsPNvs6nSBpUtJK8WJJvLkaONSkEn/FXksPDdY+HiEMVbkHzYGk8mjFTPnHge1s39aRiYUq+ef8IcCPqb8Q7V/Ab2xf1baJDTK5csBWwN7Uz9D+APg1cIztz9o1txBCGCyiR1IYKqJHUgghVIuMpCFC0mFEECkMUrbfBu4tDK3VqbkMBpLWAM5nAEGkbNXC86daEUTKVqIriPQa8FCLrtN2tj+1fUdeNb6Z7blJjeA3Bo4k3fislSkmYEFS4/g/AvcDb0u6Pq8oXydWlYcwcLY/sb0vKdBbDGCPAm6RdGzuDRk6RNJWpCyjn1D7d4drgNVsrzIhB5EAbH9u+0xgYeC7wAM1dpsS+C1wn6RVa2wPIYQQQgghhEEnAklDgKS9SHXoI4gUBrMbCs+/2rFZdJik5YDLSJlEAwkiAaxWeN7KsnZrFp7fNNx7Bdl+2fbfbf/C9irAtMCywC7AecDTdQ6dmvRvtR9wOfCapCclnS1pJ0lL5dXoIYQ+sn03qTTqr4BKlsZEwK7Ag5JW79DUJliSFpZ0E/BnUr+fIpNW6C5r+xu2b2n3/AYz2+NtXwAsAawH3FFjt4WBmyWdJWmmtk4whGFC0qGS/trpeYQQQgghTAgikDTISfoRcBgNBpEk/UjSYq2fWQjdFAMdE2RGkqRFgX+SslcGFETKPdFWKQzdNLDZ9agYSGplwGpQsv2Z7TG2T7S9pe35SDdN1wcOJ/3b1+vvMT+wNfB7UvDwHUk3Szpc0gaSyjdfQwh15P+LB5F6tt1T2PRF4AZJf5A0dUcmNwGRNKWk3wL3Ub2goeJaYDHbG9ke097ZDS1OLre9AvB1amf8fg94XNKOuTdiCKEBkn4C7EPKpg8hhBBCCC0WPZIGMUlbAGcDOzcYRJofuBP4Yi41FkLb5Jt7b9LV42LY9NlphKT5gFtJ2SwDzUSqBKWK/35z2H5pIOesc53pSL+Aj8hDC9l+rNnXGeokjSA1Uy/2WvpSg4c/S1efpduB+6IvRgg9y9l9vwAOACYrbPovsIPtazoysWFO0irAOdTuJfcSsFvOtAn9kL+vdyP1BZuyxi63A1vYfrad8wphqJG0NvAP0ufX9Wxf3uEphT6IHklhqIgeSSGEUC1WvQ1SktYFziKtsjpT0hfqPKaQNLekHYBbgKsiiBQ6wfZ7pBsgFVt0ai7tJmkO0grthoJIkqaTdFvOOqqnuAr8iVYEkbJN6QoiPRVBpNpsj7N9n+2TbG9jewFgRmAdUgP664H36hw+D7A5cBwp2P+upH9JOkrSxvn7J4RQkHvNHAosRXVZsLmAqyWdJmnazsxu+FGyDykrtRxEGgccAywYQaSByd/XRwILUX1jqmJF4F5JG7Z3ZiEMHZK+Rfr/MwL4nNZm7YcQQgghhCwCSYNQ7gNwASmz4whSI/h6jw9Iq93/BMwGnN72CYfQ5ZzC8y17CZQMC5JmJAWRXqKxINJEwLHAQ730ImpXf6StC8/PbuF1hh3bb9i+wvb+tr8KjAQWB34InAE8SuojUvYFYCVgD+BvwAuS/ivpAkm7SVpR0mQ1jgthgmP7EeArwM9Jn3sqfgA8LGmdjkxsGMk/x64EDqVrYUHFv4GlbO+eF4yEJrD9vO2NSIsRniltHgn8XdJxkiZt/+xCGLxyxY5LSJ+lAEbHe1MIIYQQQntEabtBRtKypJXt/ekB8Bwwby83p0NoGUkjgbF0lSFa0/aw7bkjaRrgBlKJs+2AnoJIkwLzAluR+n+sYLtW8+3KucfS1dx8M9vnN2XS1df4IvBUYWg+2083+zoTsvx/Ynm6SuItT7pJ2JtPgXsplMSz/d9WzTOEoUDSl0gLZlYubToH2NX2m+2f1dAmaWXgr0A5M/J9Ugm20+JzZWtJmhw4iBQsLS/AGQN8N342hwld/jx1JLB9adMBtg/uwJTCAERpuzBURGm7EEKoNnHvu4R2yT1mrqJ/QSSAM+OX/dBJtt+W9A9g4zy0Na3NpumYfOPncmDpPHRhHw5/pJcg0ii6gkjQupIdWxWe3xY3qpovlxq9Oj/IWXoLUt1raWG6ZwhPSgo6LV8ZkPQy1b2W7rb9ESFMIGw/KWlVYGfgMLp6zGwFfE3STrb/3rEJDiH5vWgv4GC6/z7wIPAd24+3fWIToPw+vpek64E/AzMXNi8D3CNpe9t/68gEw5AhaV5SOdDXbN/Sw34zA2sAcwNvAde36jNg/ry8HKmc4wzAO6RS0Nc20i9S0iSk4NGBVH82rri2ebMNIYQQQgg9iUDS4PIJXTfg++O+Zk0khAE4m67v440l/bS3cm9DTf6l9m/Aqv08RW8lKItl7R6x/Uo/r1NXLrH3vcJQlLVrgxzsfzQ/Tof/ZbYtR1dgaQVg+hqHzwZslB8An0u6n+qspQgGhmEt/x86IS9aOBVYM2+aBbhI0oXAT2y/1qk5Dna5XNqfST3yyk4FfhpB6vazfY2kJYDzgNULm6YFLpR0kO1fdWRyYVDJn+FGkYJGSwFL5kcl47lmjy1JcwJHkT5HFO8DWNIBtg9p0vwmJwX4NyV9Vp6U9HtusWzvK5K2tl0zEJSD3dsAB5Ay+uvZT9K4wuvXbO8wkPmHEEIIIYTaorRdCKGpcpDlRWCmPPSL3Fh62JC0I3ByPw//HJjD9qs9nP9cYIv88njbu/bzWnVJ+g6pFxukMmqz5OyZMAhIWoDqrKVF6d67pJZXSUGlStbSXbY/aNU8Q+ikfKPxh6RyR8Vs7teBXWz/tSMTG8Ry9vvFwFqlTe8DO9o+r/2zCkU5SHAAsD/ds1VPJgVKx7d9YqHjJG0D7Ah8GZiizm4fATPa/rB07DqkMqDT9nCJVW3fOoD5TULKGN0XmBF4mxS4Osf2c5KWBy6jK+vuU2CU7WdrnOsk4Ef9mMZNttfox3GhjaK0XRgqorRdCCFUi0BSCKHpJO0L/Ca/fIXUuytWNzdI0kuk7BOAb9u+ssnnF6n/zpfz0Cm2f9jMa4TmkjQl3bOWZurxoGQcqUxVJbA02vYTrZpnCJ2QV9mfAnyjtOlS4Me2X27/rAYfSbMAV5IyGIoeIJWyi/eGQUTSmsC5wKylTX8HtrD9SftnFTopf098hRSkWQeYr8Zul9ter3Tc9sAfSYHJu4E3gK/SPVDZ78VLkpYkZbcvmofuADawPba03/7ArwtDh9net8b5lgemKwwtDZQzpg4Hbi6NvWT7gb7/DUI7RSApDBURSAohhGpR2i6E0AonkppGjySVG9oBOL6jMxoiJH2ZriDSO8ANLbjMunQFkcaRfhEPg1jOKrqRQs8xSfNRHVj6Mt1/ro8AlsiPH+Xj3iDd4KmUxLvT9rst/iuE0DK2nwfWlrQtcDRd5Z3WB1aVtJvtszo2wUEgv19cTfcbz5cAm9v+uP2zCj2xfYOkpUjBvyUKmzYCrpa0vu13OjO70Am2byB/LpS0J/AkME9pt0uLLyRtB/yJtIBoe9v35vEDgYNKx87Zn3lJ+hFwHKmEHcA/gE3qBDtfKr1eqNY5y71EJa1YY7c/5Pf/EEIIIYTQBuVVSCGEMGD5pvQJhaFf5J4MoXfFFfXnt+jm3i8Lz8+LvjpDk+2nbJ9re2fbywDTkHoR7EVaOTe2zqEzAN8CDiY1qX5L0oOS/iTpB5IWyllrIQwpts8AFgEuLwxPB5wp6UpJ/9eZmXVWzhS4je5BpD+RbvZGEGmQytl0q9E962I14BZJs3U/KkwIbH8OPFYaHk/h/U/SeqRMpD+TMj7uLez7YI3T9rnEsaQjgZPoCiL9G9i0h4y5cobdpw1eqlyO84kIIoUQQgghtFcEkkIIrXIcqecCwBykrKTQu3XznwZ+3+yTS/o2sGx+OR44tNnXCJ1h+yPbt9o+wvZGtmcjrVTenPT/8U5q37CZiFSKZgfgNOAR4E1JV0k6SNI3JI2scVwIg47tl3JZpy1J5Zsqvgk8LGmC+lkkqRKEmKW06WDbO9oeV+OwMIjkxTnfoLq0DsDiwL8lfbH9swqDxGKl16MrPTglLUYqjXgO8H3b5Z//5fcEgEf7cnFJxwJ7FoaeA9btpZz110uv72ngOlORyvsWXd/QJEMIIYQQQtNEICmE0BK23yCtUKz4taQZOzWfwUTJ9yRtI2nywvicwEr55WXNrvEuaTLg2MLQRbbLq1nDMGL7Odt/tf0z28uTspZWAvYA/ga8UOfQkaQblwcCV5ECS49IOl3SDyUtlhvChzAo2T4PWJj0fV4xDfAnSddJmqcT82qnXBbtcmDqwvB44Ce2D+jMrEJ/5OyO75B6gRXNA1yb+1+FCYikhUkLtYouzdtG5ue3kcrZ1WqK/KUaY7f24foHAMV+Sp+TMpHe7GXOqxaGxgMXNHC5VYBJSmPXNTjVEEIIIYTQJHETKITQSocDr+fn0wO/7eBcBpO9gLOAM0n9PCq+Bwj4ENi9Bdf9BTB/fv4JsF8LrhEGMduf2P637aNtf8f2nKSeCN8hfS/+m/S9USZSH4NtSWVyHgDezjfkD5H0bUkztOmvEUJDbL9q+zuk7+9XC5vWAh6UtPNwLeOYeyL9k+og0ifAd23/oTOzCgNhe5ztHwKHlDZ9EfinpGk6MK3QOeXMHujqj3QG8DEpsPN5neO/Unr9DjCmkQtL2gz4VWn4GNt39nCMqF5gBnCG7WcauGS5rN14Cj0jQwghhBBCe0QgKYTQMnlV4l6FoW3rNMud0CxSeD4ZQM7W2i2P7dTsvkWS5gX2KQwdYfvJZl4jDE22X7D9N9t72F6JlLWxPPAz4K+kUjW1TE26ubMfqbH265KekHS2pB9LWlLSiHb8HULoie2/kbKTzisMT0Xq5XeTpPlrHjhE5eyUa4CZC8OfAOvkf4swhNnen+rPVgBLAhdHP8oJSjmQ9LjtxyX9lJRRvGkui9hNzoZfqjR8Qw9Bp+KxXyKVwS0aS/fAUtnRVGcjPUHKjm5EOZB0j+23Gjw2hBBCCCE0SQSSQgitdgZwe34u4A9xc5l/FJ7fluvYXwFMC/zU9lktuOZxQKWM3jPAYS24RhgGbH9q+07bx9ne3PY8wGzARsARpNI39foffAnYGvgDqe/BO5JuknSYpPWj/FLoFNtv2N4SWB94qbBpVeABSbsPh3KNkqYmZSIV++aMB7ayHaWghgnbRwBHlobXBM4ZDt/HoWe5VPFqpeFLJS1Kyv7f3fZDPZxiRbqXirumgeuKlE0/RWnTb2x/UOeYiSWdQFqcUvEk8HXb7zRwzRmBL5eG470shBBCCKED4heNEEJL5brsOwGVht5LAL/s3Iw6z/b5pBJhdwGHAhcBDwNL2z6h2deTtA2wbmHop700Qg6hiu2xti+2vZftVUlZS8sAO5OaeT9V59ApSTe79gYuAcZKelrSuZJ2kbSMpPLNrBBaxvZlpKzQMwvDkwO/IwX2F+rEvJohZ6NcQspOKdo5MpGGH9u/oPr7GFIZx+PaP5vQZivRPZhzFenn8c22T+7l+K/WGLu6getuT/eSeG8Cp9faOb+f3kT6rFBxDbCi7XrZzmVrkBaiFUUgKYQQQgihAybu9ARCCMOf7fsknUhXU94DJN1ie4Ktb277TLrfAGq6/Ev87wtDl9r+R739Q2hELn9zd378HkDSTMAKpJXOKwDLksqHlc2bH1vk1x9LGgOMJmUvjrb9Uo3jQmgK22+TSq2eD/yJ1CcM0vftvZIOAo60Pa7OKQadnCnwZ1JWStGvbZf7koThYwdgBqoXi+wsaazt33RoTqH1ymXtXgW+RvrZ+q0Gji8Hkv7TW6+iXA6v3J8LUp+jD0v7zgHsCfyErsynt4B9gT/mRWaNKr+nfQzc1ofjQwghhBBCk0RGUgihXfYGHsjPJwLOlTRzD/uHAcq/9F9AygqBVM5ph87NKAxntl+zfbntfW2vCYwkZSD+GDiL1A+hli8AK5NuOl0EvCjpOUnnS/qZpBVyGZ8Qmsr2VaTspD8ClRubk5FKf96Ry44OFXsBm5bG/mT7wE5MJrRHDup/F/hXadPBkr7ZgSmF9igHkl4Efg4cYPvFng6UNB2wdGm4kWyk71Pdd63i9HzeEZK+Juls4GlSKbtJgHeBg4F5bZ/cxyASdO+PdJvtj/t4jhBCCCGE0AQRSAohtEX+pW9T4P08NBtRy7/VTgAWzc/HAZvbfq2D8wkTENvjbN+fbxx93/Yo0sr5b5NuKl1HusFUy1yk94tjSFlK70i6XdIxkjaVNFc7/g5h+LP9nu0fkVboF1fkLw3cLenARssv5l4gk/e+Z3NJWon0f6roYlJZ2TDM5VK16wIPFoYFnJ0zQ8IwkrN/lygNL0larNFIeeQ16X4PoNf+SMAPaow9Biwq6TRSMOsaUp9ESMGpLYFZbR/QSD+kMklzknovFvW5rF3O2AwhhBBCCAMUN3BDCG1j+3FSdkLF14AovdICknYEtisMHWT7lk7NJwQA22/avjLfVPoaMB2wGClT7nTgEboyQ4omI5Ud+xlwPvCcpBclXSRpT0krd+IGfhg+bN9A+l48ga7vwUmAg4AxkpZq4ByfA0e286alpOmBv1Bdrvp+YIuhVJovDEwu1/ht4I3C8IzAeZJGdGZWoUW+SveeQQD7Nvh/vlzW7jOgx1LTkuYh9UUsW5D0M3k94CHgKGAdYHrba9s+b4A9OcvZSNDHQJKkXwMfSLpX0vwDmEsIIYQQwgQvAkkhhLayfQ7VTXn3lrRrvf1D30naiOq+SNcBh3ZoOiHUZXu87Ydsn2p7O9uLANMD3yDdwL8KeLvO4bMDGwFHAreSspbuknS8pC0kzduGv0IYRmx/YPunwGrAk4VNi5NK3f2mgTKL89LeBRJn0tXjCVLW76ZR+mnCY/t54HtUB+NXJb2XhuGjXNYO4B7blzZ4fDmQdLvt93o5ptynqGIdYGbbM9n+qu2f277C9gcNzqU35UDSW8A9jR4s6YvA/sDkpCyuU5o0rxBCCCGECVIEkkIInbAzcEfh9TGStuzUZIYTSasD5wGVFchPkVamj+/YpELoA9tv277G9q9sf5MUWFqYVFbnFFL5plrfz5OQVkzvApwLPC1prKRLJO0taTVJU9Y4LoQqtm8Fvgz8jq7vtYlJjeLvkbR8D4ePAfaRVKsMVFNJ2o1U0qxoR9v1+pGFYc72laSskKJ9JdXK7AhDU61A0u8aOTBnFpWzchopa1cupQfwZg4atbJkcjmAdWMfP8/OUno93wDnE0IIIYQwQYtAUgih7XKZi28Dj+chAWdIWrtzsxr6JC0BXEoqAwYwFvh69EUKQ5mTR22fYfuHthcHRpJWVe8PXEF1OaeiWYD1gcOAm0hZS/dI+oOkrSWVey+EAKSfU7b3BL4CPFrYtDDwb0lH1SmneFf+84+tvHkvaVngt6Xh02yf16prhiFjX2B04fVEpJ6U5ZvqYYiRtAgpG7foFeDCBk9RzkaC1MuoN7UCMPc2eM1+kbQg3f+ufe2PdC/p36ei0X+nEEIIIYSe7GAFAAAgAElEQVRQQwSSQggdYfsNUvmql/PQJMBFOaMm9JGkxUhlwKbJQ+8C37T9dOdmFUJr2H7P9vW2D7G9ju0ZgQWAbYCTgPuAWr0iRpCakv8YOBt4QtLrkv4haT9Ja0maul1/jzD42b6D9D1zKPB5Hp4I2AO4X9LKpUPuzH9ODFwsaeFmz0nSFKS+JJMUhh8iZeOFCVzu1bUZqQxYxazAWZ2ZUWiiWtlIf7b9WYPHlwNJb9BYqbjpaoy90OA1+6tWIP76vpwgl/hcBTiY9PlgzybMK4QQQghhghWBpBBCx9h+DlgbeCcPTQFcJWnDzs1q6Mk3Mm+hq4THJ8D6tu/r3KxCaC/bT9o+2/ZOtpcEpgXWAPYBLgNerXPoDKQMyUNIq53flvSApD9J2lbSQpJqNTYPEwjbn9jeD1geeKCw6UvALbkv15R531eBF/P2ys+0ZmeC/JLUi6niQ1JfpIE0tQ/DSP58tW1p+BuSNu3EfELT1Awk9eH4cqm468ql4iSNqrGgotbCjFpjzVQOJD1fLtspaX5J5VJ9VfJngwPy5wP3tG8IIYQQQuhZBJJCCB1l+wFSj4d389BkwIWStuvcrIYOSeuR6tuPzEOfApvbvqljkwphELD9ge2bbB9ue33bs5DK82wJnEjqZVNrFfdEwGLADsDpwCPAm5KuknSgpG9IGlnjuDDM2b6H1IfrILq+d0TKBHpQUuUm7e2km6wjgDmAy+uUweszSaNI2VBFu9l+tNb+YcJl+1Lg5NLw0ZKm6sR8wsBImgxYtTT8n/w5upHjFwJmKg3fVNpnJlKpu+1L+71Id3M1ct0a81hH0tWSJu5hnxGkhSBF15X2mRa4nOh7FEIIIYTQNhFICiF0XG5svjpddcxHAKdK2qtjkxoCJG0L/B2o3KB8H/i27Ys7N6sQBi/bT9s+z/YutpclZS2tAvyC9H/p5TqHjiSV4jyIVELyTUmPSDpN0g6SFpUUn6kmALY/s/0rYGng7sKmeYHrJJ1MyloakccnApYl9ahpRmbbicCkhde3A6c04bxheNqb6h4xcwAHdmguYWBWJmU5Fl3Uh+NXqTF2S+VJDlRdDDwDHF/a7266W0XSzI1eXNIISYeRMoQvyyUY61mGrgVSFf8ra5cDTX8BrrDdSI+nEEIIIYTQBHHTI4QwKNi+l/RL8jOF4cMlnRc9S6pJmkTS0aRsicrNyteA1W33tRFxCBMs2x/Z/pftI21vbHt2YG5Sf5FjgTtIWX5lAhYCfgD8CXgQeEvStZIOlvQtSTO06a8ROsD2g8AKwL6kcqKQvi92BHaucchGwBEDuWYuS1bscTIO+FGUawr12H6H7hlsP5O0SCfmEwakVlm7viwcWrH0+m3bjwDkIPfppID4ZrbLZesuBsrvM5MBv23kwpIWBG4G9gJ+Zvv3vRzytRpjxf5IxwEzkt5/QwghhBBCm0QgKYQwaNj+D7AS1T0oNgfulrREZ2Y1uEiaB/gXsFth+BlgJdu1VoyGEPrA9n9tn297N9srANMAXwF2By4Enq9z6DSkm/y/BK4AXpf0uKSzJP1I0hJ5FXUYJmx/bvswYElgdGFTvVX6e0rasT/XyuXIji4NH99oWasw4bJ9LnBjYWhioLcb+WHwKQeSXgHu7MPxC5Zej4X/ZSKdBqwPrGv7lfKB+fP5+TXO+X1JZ9RbOCFpJklHAveR3ie3sl3OdqqlXNZuHPBOzmo6BtgQ2MB2rYUeleyn+SWtL2kfSedI2qWB64YQQgghhB4oFjGGEAab3H/kbFLvpIpPSH0gTurMrDpP0oakFaPFch+3AxvbrleSK4TQZJLmIGWjrJj/XBr4QgOHfgDcRfp/OxoYbfvVVs0ztE8ubXgIKftj0jq7GRgPrGP7qj6e/0hgz8LQi8BCtt/rx3TDBCZnhNxP9ffmVjnIFAa5XEJuLCnrseI02+VeRj2d425gqdLwNcD8wJzAhrav6OH4OYB76d5nCeAd4BJS78H3gNlIpfTWJP1svBf4nu2HGpingLdIpWeL/k1asDEPsIbtMTWOPSVfdz5SwLRoU9sX9nb90B6SzgS2KQytaHt0nd1D6BhJG1Cd/flb23t3aj4hhNBpEUgKIQxaknYHDgcmKQxfBvzU9nOdmVX7SZqRVD7kB4VhA0cB+/ZSZz6E0GKSJgGWoCuwtCLpZlcjnqYQWALut/1ZC6YZmkjS7KTeR5VHJXutwlTf9K0YD3wEfKXRbCJJCwAPU31j9Du2/9aPqYcJlKRDgP0KQ2OBL9r+qENTCg2StCVwTml4fduX9eEcpwLb1dj0MbBJT0GkwjmWAq4EZmnwsmOBQ4GTGv2sKmliUjCq1uKM94Fv2v5XL+eYDbiNVKoP0vvxLLZfa3DeocUikBSGiggkhRBCtQgkhRAGNUnLA3+l+qbsh8BvgKPqlbUYDvIK9x1Iv4RPX9j0Bmll55UdmVgIoVeSZqE6sLQM3Rul1/IRqbF5Jbh0e2QcDg75a7o3sCkwe2FTvaBRPeNIZamWaeRrK+kM4PuFoattr92H64WApMlJAcl5C8O7NlhqLHRQXli1XmFoHKkM3Yd9OMfcwC3AXIXh20l91houkZmzow4FtiL1SSr7mFRK8TzgQtuf1Nint2vsk69RNAb4vu2HGzzHRaTedAAP2V6sr/MIrROBpDBURCAphBCqRSAphDDo5VJ3p9H1C2HFE8DOtq9t/6xaS9IywB9IK92LbgW2sP1C+2cVQuivvMp6capL4s3f4OH/pRBYAu4dzkH0wU7SosAGpJ9JS+bh8fSt9+h4Uj/AlW1/0MO15gGepCsbycBijd5MDaFI0hZAsZzdC8B88X4yYcjBxKVJJQ6ftF2v518j55oSWA74Iil76E3gKVJWbZ+DRzXO/2VgeeBT4AHb9/Tx+GIpvxNs/3SgcwrNE4GkMFREICmEEKpFICmEMGTkD3LHUb2aEtLKx4Nt39j9qKEllw35JekmZXGF++vAXsAZjjfuEIaFXLayGFhaDpiqgUM/Ae6hK7A0eiA3BEP/SZqL1KR+I2BVUjCp0aCSgX+QmsaPr3P+k4EdC0OX2N5wQJMOEyxJI4DHqA5i72D71A5NKYSmy0Gut+kKwG9k++IeDgltFoGkgZG0BLAGsBopmDsnMDnp+/5p0ufD82r1Euvn9aYH1gZWBxYiVQoZSQoiv036PfVO4Cbgb8Opf2MEkkIIoVoEkkIIQ4qkKYADgN2p7p0EqR76wbavbvvEBkjSCsD+wLdKm8YDp5B6Ib3Z9omFENom3+RdhOqSeAvQWNm0FykEloC7bX/coqmGGiTNAKwDbEi64TIZjQWVjre9a43zzUFa4V8sH7Vss24MtZKkqUhZtTN3ei5tYFKZsSHRr1DS9qTPFRVPAaNsj+vQlEJoKklfBSrVCgzMGJ+hB5cIJPVdDuZsC2wPLNjgYTeTylc+1s9rrgbsQlowM3Evu1e8C/weOGg4ZLtGICmEEKpFICmEMCRJWgg4mnSzrmwMcDKpNvu7bZ1YH+Sg2AakXwjWqLHL7aT+BXe1dWIhhEEj3zhYnq7A0nLAtA0c+hlwH9W9lp5t0TRDSX5//wYpqLQe6WtW+dBdKzD4U9snlM5xLFAMMF1r++stmG5LSFoMuB6YqdNzaYOZbL/e6Uk0QtKkpODR/xWGt7R9XoemFEJTSfo1aXEWpFJ7S3RyPqG7CCQ1TtIkwM6khZQj+3GKj0iZz9f04ZpLA0cAa/bjehX3AOsM9T6fEUgKIYRqEUgKIQxpkpYllYJbl+435z4GLgP+DFw1GFYLS5qIFDTaGtiY2mWsbgIOsX19G6cWQhgC8nvIQnQFllbMrxvJWnqF6l5LY/rSrD30T+6PtRopqLQRMFveZNLXrfJhfH3bl+djZgaeJZWqqVjd9s3tmHOz5H5SNzD8g0mjbD/R6Uk0StKuwLGFoYdJvbfiF8Mw5Em6mVRqFOBY27t1cj6huwgkNSb3CvsL6XNeLSaVeL+cVNLuXWBh0iLFJQv7fQKsZPvuXq43MSkIux8wosYuz5FK8o4Bns/nnYGUPb8+sFJp//uBVQfzws7eRCAphBCqRSAphDAs5A/avyTdpKtVRuh14GrS6ujrbf+3jXObBVgrP9YGZq+z61WkANJt7ZpbCGHokzQt1VlLywPTNXDo58CDVGct/adV8wwgScAypGzUjYFRhc0fASvbvkfSocA+hW3/tl2+QTMkNCmY9ALpBtb7TZlUukE2TX7MCUw5wPOtYPuOAc+qTXLG3LNUf02ij0wY8iRNBrxDV0nQ9W1f1sEphRoikNQ7STuRqm9MVmeXm0g97rp9bsufNfYFDqZrodHTwKK2P6pzvZHARdTOQnqAFFy6oqcFB5K+BpxKdT/jU2z/sN4xg10EkkIIoVoEkkIIw4qkBUj1o7eiumxL2X9IQaVbSY2nn2hGY9B8c+ZLpNrVK5KCR4v2cMjrpJVmZ9i+d6DXDyGEfANhFF2BpRVI70O99eqB9J40mq6spbuGU9PkwUbSKFJQaSNgWeBl0ore24FZC7uuY/uK9s+wOSQtQgom9bVn0jvAJrava/6skpzlN4r0778+qVfhF/p4mm/Z/mez59ZKkvYDDikMDanSiSHUImlVUl8YSD3qZrD9dgenFGqIQFJ9+TPcscBPe9htf+A3vWWRStoDOKowtKvt42vsNzvp9+Jy7yWTfk78utHKHpLmJf1+PUceGg8sYfvBRo4fbCKQFEII1SKQFEIYlhosIVf2MvBEfrxGKg9QfHwATEHXKubKYwZS8GgBUvCqtxJTn5DKApwN/NP2Z334q4UQQp9Jmpp0o7wSWFoBmLGBQ8cDD9EVWBoNPB4lsJov38hZl7QaeNPCpkdsL9KZWTVPP4NJf7G9RYumVJOkaYAtgb2pXlXdkyHXYyhnMr5MV/nE8cCctl/q3KxCGBhJ+wO/zi/vtr1MJ+cTaotAUm25H9Kfge/2sFvNYFAP5/xr4XzP2p63tH1WUnbTqNKh44Ef2D6r0WsVzrkecGlh6ETbu/T1PINBBJJCCKFaBJJCCMOepClJ/SnWJAWXlqCxlfnN9AiphvUNwA2xOjKE0GmS5qcrsLQisBgwcQOHvgXcQVdg6Q7b77RqnhMaSecBmxeGfmH7yE7Np5n6EUx6H1je9iOtm1VtkiYl9Zk4hN5LRe5i+8TWz6q5JP0F2Kww9HPbR9XbP4TBTtJ1pGoAAEfZ/nkn5xNqi0BSd3kR5LlUvyeXHW17jz6edybgSWDaPLSs7TF525TAbcCXaxy6m+1ja4w3et3RpFLLkHp0zm57fH/P1ykRSAohhGqN3CwIIYQhzfYHwJX5gaTpSIGl1Uk3TkfRlX7fDK8Cj5OaV98M3Gj7lSaeP4QQBizX1f8PafVrpTTnslSXxJulxqHTkfq9rV05laRHKfRaAh4dijcMOi1nw2xQGBpHurE0LNh+WNIapIUVjQSTpgL+IWkF26+2dnbVbH8K/EHSRcDJVH9dyhrpSTYYnU31TcutqS6DFMKQkbM5ViwM3dipuYTQD7+n5yDSGFKmbJ/Yfk3S70iZetcCL8H/SuidQ+0g0vkDCSJl59AVSJqFVDav7YtCQgghNFcEkkIIExzbbwGX5Afwv7JPC5A+5C4ATE+6gVV5TE0qa/cRaYX0e/nP94G3SeXwHieVfIpsoxDCkGP7Q1Lwu9JfolLrvhhYWgKYpHSogIXzY7s89q6kO+gKLN1h+82W/gWGh03oKjUGcN1wKzVm+5EcTLqB2oHKsnmBf0paw/a7rZ1dd3khyIaS9iFlJ9XKaJ6+vbNqmmtJK8UrX4fFJS1u+4EOzimE/lqG9FkdUhD+1g7OJYSG5V5GP+phl3HANgMoh34i8LLtUwtje1J7gcRrwE79vE7RVaXXSxGBpBBCGPIikBRCCEBuJn93foQQQgBsPwM8A/wFQNIXgKWpLok3e41DpwG+lh+QspaeIAWWKsGlh2yPa+lfYOj5Xun12R2ZRYsVgkk30lgwaSngcknfsP1xa2dXm+3DJL0EnEH3XohDMiPJ9ue5vN3PCsNbA1EOLAxFqxWej8mf7UMY1CStChzey26nDKTEa15E+b8gkqSlgd/U2f2XTVr48zTwIV3B3XIPphBCCENQu3uEhBBCCCGEIcr2x7Zvs32U7U1szwHMRWrkfAwpSPRJjUNFuomwDXAScB/wtqQbJB0qad1cx3+CJWkeYNXC0LtU1+UfVmw/Supb2Gjp11WBv+feRR2Rm47vWmPTUM1IglzasmCL3KsjhKGmGEiKsnZh0JM0C3A+PS/wfh84oInXnAQ4i+7Z5ZAWDp3ejOvk8sZPF4amasZ5QwghdFZkJIUQQgghhH6z/TzwPHABQL7RvxTVJfHmqnHoVKRAwhqVAUlP0ZWxNBq43/bnrZz/ILIZ1Zkuf7P9Uacm0w62Hy2UuZu1gUO+CfxN0sYDKPEzILZPkLQsKXOnYkhmJAHYvkfSI6TSlJAyDNcAru/crELoG0kjgJUKQzd1aCoh9MXR9P6z7zTbrzXxmnsAi9TZdkyTP3MVswIjkBTCAEmaAViLVGp8XtJCpvHAWOBe4PJcTSKElonVZiGEEEIIoWlsf2p7tO1jbX/X9tzAHMDGwFHAv0j95mqZD9iSVM9/DKnX0i2SfitpQ0mNBBuaRtLkve/VNGuVXv8/e/cdJklVvXH8+5KXnJEgOYMEyYiyKIKJKAoSFQQUBcUABgyoiJGgiAF/ukhGwUiUsCI5g2RBkgTJS2aX3fP749bQ1TU909U93VPdM+/neebZrtsV7s7O9HbXueecYqbImJTLTHq85CHbAGdIqnJB3AFkDcsz/ZyRBIN/1t5TySzM2rcuqZ8ppKxY90eynibpncCuTXabDhzTwWu+maGzm14iZSp10ou5xzN3+Nxm44KkmSXtKukS4AlSufF3kUpH3k9aAPRR4FjgXkmnS1q8qvna2OdAkpmZmZl1VUQ8GhFnR8QXI+LtwHzABsBBwKmkD0KNTADeDhwCnA08JukBSadJ+oykDbtc6mxeSadIWruL10DS7NSvpn+ecXQjNCLuorVg0g7AqVUFkyLiReAruaG+zUjK/K2wXQxqmvW6ibnHV0TEy1VNxKwZSaJcgOiPEfFABy/9LdL7qqGu9XwHrwX15fPGS3a5WcdIeg9wG3AK6X3yn4DVImKjiNgnIj4REWuTFjhNJ93j3xm4XtLqQ53XbCQcSDIzMzOzURUR0yLi+oj4aUTsFhHLk8q7bE9qOv0P0urYRpYhlYE7BriGlLV0haQfS9pJ0lIdnOf/SCW+bpJ0ctbHqBs2of7mzj8jYnqXrtWT2ggmfQg4OStpVYWTgf9mj/s9I+l20irXAWtL6ve/k40v+Sy6YmDUrNd8GHhLif3+r1MXlPQWYM9hdjmtU9fKmTP3uNNBKrMxS9Lckk4CzgNWBaYBH4+ID0bEPcX9I+LnwLdzQ0sA50uaf1QmbOOKA0lmZmZmVrmI+F9E/DkivhwRE0lZS28lrbI7Cfj3EIfODmwKfA74PfCwpIcl/V7S5yRtKmmOEczrN6TA1m7APZKOymqUd9I7C9vjslF8FkyaCDxW8pCdqSiYlAX6Tsg2Zx/lMogdFRFB/c/cTNRneJj1LElzAptlm6+TslzNelKWjfSNErs+Bvy9g5f+GkPf/3sBuKiD1xqQDyQ93YXzm405klYglffePRuaDnwkIpoFln9EfenwN5OyEM06yoEkMzMzM+s5ETE9Im6KiJ9HxJ4RsTKwCPAB4AhSptALQxy+FLAT8GPgCmCKpGskHStplzYyi/YFppLKtBwM3C/py9kNzE5wICkTEXeTMpPKBpN2AX5XUWbS73OP+z2D55LCdvFn0qxXvYu0oADgz1kmqVmvei+wWon9Tu1UZrKklUh9KodyUURM7cS1CvJ9Lf17adaEpHWAq4BVcsOfj4izmh0bES8x+PPDfs4wt05zIMnMzMzM+kJEPBUR50TEYRGxJTA/sBawP/Bb4C4gGhw6G7AhqSfTaaRA0GOS/ijpEEnvGC4oFBH3Ur+CeG7gu8B9kj4+kiCGpLmzuQ14Fri53fONBW0Ek3YFThztYFJE3Emtv1e/90kqBpLcJ8l6iqR5JK3T4Pd859zj747mnMza8NmS+3Wy1NwhDH/vr+PZSNl7qoVzQ490+hpmY4mkVYELSYvmBpwVEce2cJri79nswLYjnZtZngNJZmZmZtaXImJGRPwrIn4VEXtHxGrAQqQVv98ifSCbMsThAz2Zvk8qXTdF0g2SjpO0e1ZaIu9HpIa30wFlY4uSypvdLmm7Nv8ab6e+IfVlETGjzXONGVkwaSLwaMlDdqOCYBJwQ/ZnX6/4zIKlD+eGVpW0eFXzMcuTNB9wK3ATcLWkWbPxuYGB196TIuLGiqZo1lSWDb1liV3/GxE3NN+t1DUXplYiayjdyIJeprA9qK+LmSXZ7+m51AeRniaV927Fsw3G1m53XmaNOJBkZmZmZmNGRDwbEedHxDciYmtSpsgawMeBXwO3A40CNbOQejJ9itST6V5JT0j6i6SvkAI+n6b+/fPA45WAP0m6QtLbWpzyFoXtcVvWrihrKLwFvR1MupkUrJx7FK/ZLcWspOLPpllV1geWzR6vS8pGBTiQ9Lv3IKnsqFkv+wi1hSjD+UsHr7kfMFyfyCey7NpOWyP3+CXS76iZFWR9004Dlis89cWIeKLF083aYKzTfV1tnHMgyczMzMzGrEjuiIj/i4h9I2JNUnBpK+DrwHnAM0McvgiwDakn0yWkvkxPNdhv4D31xsDlkv4kqUwPBEil+fIuK3ncuJAFkybSo8GkiDgiIuaPiHNH43pd9o/CdvFn06wqdwLTsseXRMSTkrYklRx9FHhfRDxd2ezMytml5H7ndeJi2f+DzTIauvWeI1+y91ZnWpsN6ZMMzlS8DpjUxrkalVluVPLbrG0OJJmZmZnZuBIRz0fE3yPi2xHxPlId/1WBjwK/BG4hlbArmpla2YlGH8wG3ltvA9wm6QRJSzSZzqq5xzNIfZ4sJyL+TQomle2xUFWZu353e2F71YZ7mY2yiHiUVJ7rKWBzSXcBfwJOBtaLiDuqnJ9ZM5KWpFxwfiqdy0zeGliyyT7FBQSdskHu8eVduoZZX5O0GHBkg6e+HhHtBICKWU3QuNydWdtmqXoCZmZmZmZVyj6s3Z19nQhv9N7YANiElGm0MfW1y4czEFDaB9hd0tHA9yOirl+TpAnA0rmhhyLilXb/HmNZRPxb0hakG2zNboxBCibNLGmPiHi9u7MbM+4ubK9SySzMGoiIM4Ezq56HWZu2KrnfNRHxUoeuuVeJfSZ36FpvyN7bbNTNa5iNEYcD8xbGbo6I89s83+oNxv7T5rnMGnJGkpmZmZlZQUS8GBGXRsR3I2Jb4P3UN4su0+dAwOzAl4H7JR0sabbc8ysXzuNspGG0kZm0C3CaJC+eKyELdD6eG1rB3zszs47YrOR+HckQkjQ/sF2T3Z5mcCZqJ0wEJmSPp+GSvWaDSFqUxsHen7R5vmVpvODtmnbOZzYUB5LMzMzMzIYgaa4so+gaYIV2TpH9OT9wFPBvSbtlzXWLpcOKGSFWEBH30lowaSfgTEmNGhDbYPlg5qy09zNvZmb11i+53xUdut72pIUsw7mszfJZzbwv9/jSiHixC9cw63d7AHMUxl4B/tDm+bZoMPYMcEOb5zNryIEkMzMzM7MGJL2X1OT9s6SAUCs9d2aQ+iwNNJgeCCgtTerrcSMpyynPGUkl5IJJ/y15yA7AWYVsMGvM5e3MzDooy+xsVHKqkRs7dNmdSuzT8f5I2d/1Q7mhMzp9DbMxYucGYxdFxAttnu99DcbOGq68s6TZJW2SlfM2K8WlCszMzMzMciQtDBwL7NrCYTOAF4AppBWAz2aPn8u+8o+fy54/tHAOB5JKioh7JU0k9V5YqsQh2wB/lLRjRLzWzbn1ueLP4KrAX6qYiJnZGLEk5e69PRIRT4z0YpLmBd5dYtfJI71WA9sAi2WPR5JdYTZmZaUn12vwVFu9kSTNReNA0i+GOWZu4FpgNeAlSZtFxM3tXN/GFweSzMzMzMwykjYAvkkq6/V7hg4E1QWJ2llBmJXMy3MgqQURcV+LwaT3AX+RtH1EvNLNufWxRoEkMzNr35tL7ndbh673XqBZBu6zwL86dL28fXOPz4iI57twDbN+tz6NK4Rd2eb5dgbmLIxdFBHDZThuRQoiAcwFfAvYts3r2zjiQJKZmZmZWSYirmNwybluWS73+MWIeHyUrjtm5IJJl1LuZt1WwDmStomIl7o6uf50b2G7TIDOzMyGtkDJ/W7v0PW2KrHPPyNiRvPdypO0JvCe3NBPOnl+szFk5QZjr9P+a8ABhe0AvtbkGBW2HR+wUtwjyczMzMysGvPmHj9X2Sz6XETcR+qZ9HDJQ7YAzpc0T9cm1b+eLWz7e2Q2jkhaRdJnJDW60WntmVByv/906Hplytp1vD8S8FVqN6cvioibunANs4YkfVTS9n3S72exBmP3R8S0Vk8kaXMGl8n7bURc3eTQC4D7s8cvAUe1em0bnxxIMjMzMzMbZZLmpP69uMu/jEBE/IfWgkmbARdKmq9rk+pPxZ9DB5LMxpGIuJvU2+YuSfdJ+omk90oqGwyxwWYvud9DI72QpJUol53b0UCSpFWBD+eGvt3J85uVcBap9+jTki6S9DlJqzU7qCJzNRh7pM1zHV7Yfhj4fLODIuJFYC1S4HmliLiozevbOONAkpmZmZnZ6CuumGy5x5LVywWTyt6M2xi4SFLZskNjXrYa9rXckANJZuNMRPyKVCppOeBA4FzgOUnnSzooC1ZYea+X3O/JDlxrixL7TAFu7sC18o6hdn/x/Ii4rMPnNxtW1qt0a9LP9ruAHwN3SHpY0s8lbdtD2UqNSiu3/PsvaTtg89zQNGD3iChV5SAiXoyIiyLisYyXSQQAACAASURBVFavbeOXA0lmZmZmZqOv+GHWGUkd0EYwaX3gEkkLd21S/Sf/s+hAktk4FBG/AD5J6rUBMBtp5fqxwD2S7pf0U0nvc7ZSU2VL13aixO07S+xzeURM78C1AJC0LekGPqSgWdNsCLNuiIjnSa9T1+SGlwL2A/4MPCPpYkmfl7R6FXPM3N9grKXfySwoVuxD9hkHca3bHEgyMzMzMxt9zkjqkoi4n9aCSesAF0taqGuT6i/5n0UHkszGqYj4JfAJUjApqL9/tAzwKeAcatlK7q3UWNn/ixplKbRqYol9OlbWLus1eGxu6NiIuKNT5zdrVRZM2gq4mlogfOC1a1bS78iPgNsl/VfSLyRtN8rZSv9sMLZ4i+c4Flg6t314RPy8/SmZleNAkpmZmZnZ6CveoHcgqYNywaQHSx6yFvC5rk2ov+QzkmaRNEdlMzGzSmVl7vYf2Mw9pewLatlKxwB3S3pA0nGS3p/1Axzv7gNmlNjv1ZFcJMuwWKzErp3sj3Q0sGz2+D/A1zt4brO25IJJ11D/ugX198GXJGUr/YmUrXSJpC9IWqPL87sPuKIwvJak2cocL2lfYO/c0Ncj4pvtzkfSzO0ea+PPLFVPwMzMzMxsHHJpuy6LiPslTQQmk1bPD+f3wDe6Pac+UQxqHivplUpmYma94mJgy2Gez9+cXZrUY+lTwFRJk4HzgPMi4u6uzbBHRcSrku4GVmuyq5o838zmzXfhReDGEV4HeKM/yz7Z5gzgYxHxcifO3eskfRpYsep5WFM3kd7/DZftM/B7Nyvpd2gL4IeSHgX+RnrtujjrwdRJh5IykwauvwCwI3D6cAdJ2g0YyDx6BTggIiY1u5ik2Ull/pYBVgVWB9bIvr4C/Lrlv4GNSw4kmZmZmZmNPpe2GwUR8UAWTLqSoW8k/B7YNSLKNkQf64o/i/tVMgsz61XB8EGP/HOzkQJQWwFHS3qQEWbe9Kl/0DyQNA/wxAiuMbHEPpd34v86ScsDv8kN/WCc9WbZiXKBO+sv+YD4EsC+pPdAr0v6J3AucG4nyjdGxBWSDgOOyA0fL+m2iLituL+kWYHDgS+RXmOvAT7eaN8hnA7MCazC4MVVl7Y6fxu/HEgyMzMzMxt9xVIb1j3rA4sM8dyZwG4OIpmZdV0AzzE+Wyz8kdRvajhLksrgtatMYGPEZe0kzQv8GVgwG7oMOGyk5zXrMfmA+Wuk167ngCkdu0DEdyU9Q+rZNBcpK+kGSccBZ5MCy4sA7yC9fiwD3EMKPp0UEaU/S0TEDvBGZtJ9pNcbgIezUntmpTiQZGZmZmY2+l4sbM9bySzGOEk7AafR+HOPg0iNFX8WfwiMi3JFZjakTUhZRdC8BNsMasGi54HzSeWhzo+IxyVNAt7SjUn2sIuBR6jdvG1kNVJQpmWSVmUU+iNlPVzOBtbMhh4CPhQR00dy3j40iVQ213rbBGAvyv1uQP1r1x3AOaTXrisiYlrnpwcR8QtJfyaVAt2e9DrwOWp9OwO4N5vHmcDkVgJIDa73mqRnqb0WORvJWuJAkpmZmZnZ6CsGkuapZBZjWJMg0hmkINJ4u/lVRvFn8esRMR5LUZkZIOnzpCDScCXtBm7ABnArtRuwV/t1FiJiuqTjqS9jVbQZ8Ms2L1EmG+ll4Po2z4+kmYFTgHdlQy8C20XESMrx9aUyPWmsWpIWIgVJFh1mt/xr2ovAhdSC3v/t7gxzk4h4jJTVd5ikCaQgzwTS7+yjEdGxPpVZibwVckMOJFlLHEgyMzMzMxt9zkjqIgeRRiT/szjNQSSz8UvSF4EfMDiIlF+5P4X6rKP/jeok+8dxwOeplYQr+oCkCW3eNC4TSLqy3ayKrBzWqcCO2dA04MMRcXM75zPrJkkLA5eQMueKwe/8a9ft1ILebf9+dFL2+39vFy+xHilINcCBJGuJA0lmZmZmZqPvhcK2M5I6pEkQ6XRgdweRhpX/WSz+nJrZOCHpEOD7A5vUZx3dQu0G7DV+TW0uIp6X9FXg50PsMj+wO3BCG6d/R4l9JrdxXiQtQOrxNBCsmk76f/S8ds5n1k1ZEOlSauUXB8rAibSI6wJqQe9HRn+GlXt77vH9EfFgZTOxvuRAkpmZmZnZ6HNGUhdI+iAOIo1U/mfRgSSzcUjSocD3ckNTSDdfzwMucNZR235J6oOy9RDPf13S6RFR+rVX0vIM33tpQMv9kSStSeqJtFI2NA3YIyLObPVcZt2WBZEmA2vkhm+jPutovPfFzGcvOhvJWuZAkpmZmZnZ6HOPpA7Lgkin4yBS27JG6rPlhhxIMhtnJH0BOBK4ATiXdAP2Wr9+jlxEhKRdgeuA5RvsshTwK0m7RkQ0eL6RMtlIrwDXljwfkmYCDgS+C8yZDb9AKmd3ftnzmI2WrCfSxaTfoT9Qyzp6tNKJ9ZDs93qz3JADSdYyB5LMzMzMzEZZRLwiaTowczbkjKQRaBJEOo20gto3QZsr/hw6kGQ2jkhaBXgKWNxZR90REc9I2oZ00/tNDXbZBXhJ0v4l/98qE0i6OiKmlpmfpHWB44GNc8P3AjtGxL/KnMOsAlsDnwEud9bRkNYG5sttT65oHtbHZmq+i5mZmZmZdcHzuccLVDaLPucgUkcVm8A7kGQ2jkTE3RExyUGk7oqIO0i9SobqT7IP8HdJy5Q4XZlAUtOydpLeKukMUiZaPoh0BrC+g0jWyyLi1IiY7CDSsPJl7e6NiP9WNhPrW85IMjMzMzMbgqSNgC+TmvROyX093+BxfuyFiJjR5PT3Aetnj+eUtOQ4bfzbtiZBpFOBPR1EaslKhe2HKpmFmdkYFxH3StoQOAXYssEuWwB3SjoOOD4iHijuIGkJYIUSl5vcaFDS/MB2wL7A2wpP/w84yP2QzMYM90eyEXMgyczMzMxsCBFxjaT9gaOBPVo5VNLLpIyO54BnGRx8mrVwzM6SjnXgoxwHkbpilcL2XZXMwsxsHIiIJyRtDRwKfBWYq7DLBOCLwBckXQWcD1wB3J5ljZXJRnoNuEbSrKT+MasDGwITgU0Y/F5kGqm03eER8Ww7fy8z6y2SRMqCHOBAkrXFgSQzMzMzs2FkN2t2lXQS8CvSjZhmRLohNBe1HggzgMiea1RieiEHPsqRtCNDB5FOAfby97Itqxa2765kFmZm40SWvXykpBOB7wC7Mzi4I2DT7CsNSK8BZfoezQw8Qiqhq2H2ewn4LfDjRtlPZtbX1gAWym07kGRtcY8kMzMzM7MSIuI80o32Y0gBoVYDFTORbujMRAoqFc0zogmOE1kQ6QwcROqGYiDJGUlmZqMgIh6NiL2BZYDDgQeaHDI75d43zELqf9coiDSD1D/pAGCJiDjQQSSzMSlf1u6uiHi8splYX3MgyczMzMyspIh4KSIOBjYi9Thq+RTZn48DhxWeK97Et4ImQaSTcTm7kcqXtpsK3F/VRMzMxqOIeCwivhkRywGrAQeT/t+7m8aLUFrxKnAzKbt6d2CxiJgYET+PiOdHeG4z6135MpjORrK2ubSdmZmZmVkTkiYA65HKymyS/blobpeBknXNvAAcAfwk2/4WtcVdxf40llMiiLRXViLI2iBpAep/pu91UM7MrDoRcRe5zNDsvchSwJLAjsCBTU7xOrAb8DCpvN0jfl03G5fyGUkOJFnbHEgyMzMzMyuQ9GZqQaNNgHUZ3LOgrCDdzPkpcEREPJO7zgPA8tnmmyXNGREvtzvvsapJT6STgI86iDRiLmtnZtbDIuIV4N/AvyVtV+KQGyLizC5Py8x6mKRVgMWyzQAmVzcb63cOJJmZmZnZuCZpNlKgKJ9ttGSJQ6cBz5A+nA3Ve0DAqcBhQ/QduJtaIEnA6sD1LUx/zJO0AymI1CiQV2kQSdISwLykVd4vVDGHDlqjsH13JbMwM7MytiixjzMPzCyfjXRrRDxZ2Uys7zmQZGZmZmbjiqQ3UQsYbUIqWTdHiUOfBK4Crsz+nAFc1mC/GaRydZcCX4yIm4Y55y3Ae3Pbm+NA0huyINIZ9GAQKXMM8CFgF9I8+9nEwvYtVUzCzMyGJ2lBYK0Su07u8lTMrPe9M/f4wspmYWOCA0lmZmZmNmZJmoV0syUfOFquxKHTgduoBY2uioh7C+e9iRQ0mjkbHggg3U4KIF1Q4jqXAF/KbW8B/LjEcWNekyDS74CP9UA5uwUqvn4n5Ve3B17JbmbWqzaneV/GacDlozAXM+tRkmYC3p0bOruqudjY4ECSmZmZmY0Zkhai1tdoU2ADYK4Shz4LXE0tcHRtk1JlXwDWzB4H6YbOo8BXgZNbCHBcDkwFZsu23y5p5vHeDLtPgkhQqznf1yStCiyRG7otIp6oaj5mZjasiSX2uT4iXur2RMysp20ALJg9vjsirq5yMtb/HEgyMzMzs76UrbJbnfreRiuXODSAO6kvU3dXRETJ664IHJ4begH4DvDTiHi19F+A1Dhb0lXU6pfPSyq1d20r5xlLmgSRTgT27oUgkqT5gdWqnkeHvLOwfUklszAzszLcH8nMytgm9/i4ymZhY4YDSWZmZmbWFyTNB2xELXC0MSnw0swLwDXUAkdXR8RzI5jKCaQMoqnAT4EjIuLZEZzvEuob4W7BOA0k9UsQKbM1Y+fzlANJZmZ9QNLC1DKihzO5y1Mxsx4haQtgDeDsiHg099Qu2Z+PA78e9YnZmDNWPviYmZmZ2RgjaRXqexutTupB1My91DKNriSV6epI8EHS3qSgz8nAYRHxYAdOewn1GU5bAN/vwHn7iqTtGTqINAnYp4eCSAD7Vj2BTpAk6sskTQf+Uc1szMysiTL9kaYCV4zCXMysYpI2BS4mvS4cQPq8hKTNgBWy3T7TatUEs0YcSDIzMzOzykmaC9iQWuBoY2ChEoe+DFxPLXB0VUQ82aU5Lga8C1g3Im7p4KmvAV6i1stpM0mzRsS0Dl6jp2VBpDPpkyCSpK1IPwtjwdrU/67dEBFTqpqMmZkNq0xZu2sj4uWuz8TMesHq1ILLs2ULhAR8Oxv7bUScWcnMbMxxIMnMzMzMRp2k5anPNloLmLnEoQ+SCxoBN0fE692aZ8HzEbFbp08aEdMk/RN4TzY0FylD5O+dvlYvahJE+i3w8R4LIi1LCm6NFdsUtl3Wzsysd00ssc/kLs/BzHrHxcArwATgn8CSwLdIrxUnAftXNjMbcxxIMjMzM7OukjQHsD71gaPFShz6GnAj9dlGjw5/SPdExCtdPP1F1AJJAHsyDgJJfRhEWg84G1i86rl00B6F7fMqmYWZmQ1L0qKkPijNXNrtuZhZb4iI+yVtCXyT1L9zS9Lnp20i4m9Vzs3GHgeSzMzMzKyjJC1FLWC0KbAujQMFRY9S62t0FXBjRLzWrXn2mNOBH1DrAbWDpLkj4sUK59RVTYJIvwH27YUgkqR5ST/LuwO7Uq5PV1+QtDGwUm7oQdJqVjMz6z2bl9jnNdJ7KDMbJyLiSmCrqudhY58DSWZmZmbWNkmzkgJF+cDRUiUOfR24mVzgKCIe7NY8e11EPCLpEtIqQkjl7XZibJVQe0OTIBLAB4BHU5n3Ss0JzFP1JLqomI10SkREJTMxM7NmyvRHuqbLGdRmZjZOOZBkZuNeViJgFWDV7M9FgLmzr3myP+cCpgIvAC/mvp4H7gXuzr7+M4q9OszMRp2kxagvUbc+MEeJQ5+k1tfoSuB6N4Ie5HfUAkmQyttNqmYq3SNpO4YPIgEsOkrTGbeyIPDOheGTqpiLmZmVUiaQ5LJ2ZmbWFQ4kmdm4kt0A3SL7WpsUOJq/g5eYJuk+4E7gMtIb+Vu9utfM+pGkmYG1qA8cLV/i0BnAbdRK1F0ZEfd2a55jyNnA8aQFDAATJS0dEQ9VOKeOyoJIv6dcqUPrrvcBC+W2r4+Iu6qajJmZDU3Sm0gLH5uZ3OWpmJnZOOVAkpmNaZLmAd5NChy9E1i9y5eclfQGf1Vgh2zsaUmTgUuAC30z1cx6laQFScGigcDRhqSMzGaeBa6mlm10bUS80K15jlUR8ZKks4C9siGRSo8dUd2sOsdBpJ5TLGvnbCQzs941scQ+r+L+SGZm1iUOJJnZmJOtoN+SVBJoe1J/g+FMB+4H7iGVp/sfqWRd/utFYHZg3sLXAsAKpMymlamtIs9bCPhg9oWka0jli06PiGfa/GuamY2IpJmA1ajvbbQyKXgxnADuIpdtBNzlzMuO+R21QBLAXpK+2+/fXweReoukhUl9qAa8DpxW0XTMzKy5iSX2uToiXuv2RMzMbHxyIMnMxgxJKwP7ArsBiw+z623AxaTSc3cC90XE1A7NYQlSUGlD4F3AZsCEwm4bZV9HSzqH1P/ir/1+k9DMepukeYGNqWUcbQzMV+LQF4BrqQWOro6IZ7s1T2My8DDw5mx7JVKG69lVTWikHETqSQeRFsgMuCAinqxqMmZm1pT7I5mZWaUcSDKzvifpLcBXgQ8BMzXY5X/A30jBo0si4n/dmktEPAo8SnoT/31Js5Nu2L4L2BrYILf7bKSbgzsAd0j6LilLaXq35mdm40cWXM9nG61O49fIonupZRpdBfwrImZ0a55WLyJmSPo/4Ju54a/Qp4EkB5F6T1b298DC8M+qmIuZmTWXLVZcucSuDiSZmVnXOJBkZn1L0vrAYcC2DC7F9ArwJ1K9/wurCs5kpQUmZ19fy27s7gHsDiyb23V14GTgm5K+B/wuIqaN6mTNrG9JmosUqB4IHG1CKqvZzCvAdeQCR85K6Ak/BT4PzJNtrydp64i4oMI5tUzStjiI1IsOAObPbd8YEedVNRkzM2tqYol9XgGu6fI8zMxsHHMgycz6jqQVgWOA9zd4+nrgeOAPvdjoPSLuIQWUvg68Hdgb2JXaTbYVgV8DX5d0SEScUc1MzayXSVqOWqbRJsBalHtf9xD1vY1ujojXuzVPa09EPCPpeODQ3PBXgL4JJGVBpD/gIFJPkTQBOLgw/N0q5mJmZqWVKWt3ZafKtZuZmTXiQJKZ9Q1Jc5BupB1CfV1/gCuAb/fLau2sH9JlwGVZUOlQYB9qf6+lgdMlfRz4dETcXc1Mzaxq2WvfetQHjt5U4tCpwA3UZxs92q15WscdRepjM9Bn7x2SNouIyyucUynZgo9Pk37uxosnqp5ASfsAi+W276RPyyaamY0jE0vsM7nLczAb1yRtT+pvPeD2iHhbRdMZUyR9E/hsbuiUiPhURdOxYTiQZGZ9QdIHgJ8AyxWeugT4TkT0bT3oiHgI+JSkI4AvAPsDc2ZPbwncKunHpL/nyxVN08xGiaQlqe9ttC6pp1ozj1GfbXRjVl7T+lBEPCHpV8BncsNfAd5X0ZRKi4h7ga2qnofVkzQr8MXC8JHZ4hYzM+tBkpYiVa1opm8/D5v1iVmB+XLb8wy1o7VsDuq/t3MOtaNVy4EkM+tpWUPoXwIfKTx1L3BgRJw/+rPqjixT4HNZ0Ogo4MPZU7MBXwZ2kbRLRFxb1RzNrLOyG7vrUB84enOJQ18HbiEXOIqIB7s1T6vMD4FPUMtWfa+kt0bEjRXOyfrX7qSM5wH/AU6raC5mZlbOM8BqJfb7d7cnYtaPJK1B/eerhyLijqrmM5ZI2oT6ANC/IuKRquZj3edAkpn1LEnrAmdSvwLrFeBI4AdjdaV99h/vzpJOAI4DVsmeWg64XNKhEXF0ZRM0s7ZJWpT6EnXrUytdNpynyJWoA65zhuLYFxGPSJpEylQdcDSweTUzsn6VLcz5dmH4++6RZmbW27L3e3dVPQ+zPvYZYN/c9vGAy6Z1xnHAW3Pb+wC/qWguNgocSDKzniTpAFJWTr4X0nnApyLi/mpmNboi4iJJawGfB75B+l7MChwlaSLw0Yh4tsIpmtkwJM0MvIX6wNEKJQ6dAdxGfW8jrzIdv74HfJTa/4fvkLRnRPyuuilZHzocWDK3/RD1df7NzMzMzMyG5ECSmfUUSROAE4EP5YanAeMyCycipgJHSjofOANYKXtqW+BmSTu4xJFZb5C0ILAxtaDRhsDcJQ59DriaWuDomoh4oVvztP4SEQ9I+gHwtdzwjyT91YsJrAxJawMHFYYPzt5jmJmZmVlzV1PfcuG5qiYyBp0G3Jzb/k9VE7HhOZBkZj1D0gLAX4G35YYfAHYe732BIuImSesBvwJ2yYaXBiZnwaSLq5ud2fgjScDq1GcbrQKoyaFBKk+SL1N3p5vdWxNHkvrbLJdtL5KNfaKyGVlfyF6rfg7MnBs+PyLOrmhKZmZmZn0nIh4GTq96HmNRRNxC6v9rPc6BJDPrCZKWBC4A1sgNnw3sExFe6QFkGQofkXQpcCwwBzAPcK6kPSLizEonaDaGSZoX2Iha4GgjYP4Sh74IXEMtcHS1s0isVRHxiqSDSIstBuwr6TfjfaGFNfVx0uvWgNeAAyuai5mZmZmZ9SkHksyscpJWJQWRls4N/wg4xKv0B4uIX0m6FTgHWBCYDThN0iIR8bNqZ2c2NkhaiVqm0aakIPdMJQ69j1qm0ZXAbRExvVvztPEjIv4m6S+k0qaQfh5/IWkD/4xZI5IWJvXYyvt+RNxbxXzMzMzMzKx/OZBkZpXK6vZfDCyUDQUpgPSj6mbV+yLiaklvBy4kNc+eCThO0vwRcUS1szPrL5LmBDagFjjaBFi4xKGvANdTCxxdFRFPdGueZsBngHcDE7LtdUm9b8ZdD0Er5cekBScD7ieVRDQzMzMblqT5SP1f1wBWBOYlVUV5DngGuBv4Z0Tc04Vrvwl4B/AW0v2OeYDpwAuk/jm3AVdExDPDzH3g/fKEwtNzZucfzpPFhVqS5qC+IsW0iHi6wbXnyuY7YMZIPiNKmo3693MN59fguFmA9Unfw1VJn2/nAl4Gngb+C1wB3BAR01qYz0LArNnmrIWn52vyvW34vZA0N/W9hV+OiOfLzil3HpEqh7wNWIH0fZuZ9DP7IKnP1WXt9AmVNA/p+zfkHCWtBmxN+p2Zn3S/4KnsuhdExJRWr9trHEgys8pIWg44j1oQ6XVSKbvfVTer/hERd0jaFPg7sHI2/B1JT0fELyqcmllPk7Qs9b2N1qbce6KHqO9tdHMrb7rNRioiHpD0XeDbueEjJf0jIm6sal7WeyTtCuxZGD4oIl6tYj5mZmbW+yStAnyIlAH/Vup7LA51zN3AD4HfjfSzkaTtgINJQaRmvWdnSLoWOAE4JSJeyz33U2CPIY77aPY1nJWBfxfGtgHy7QT+BazV4NhNSQt+B4SkFSPiP02uOZSDqc8wf5IUXBsUSJK0ILBD9rU59cGZoUyR9HPg6JIBr8tIvYIbOSr7GsoLpIBk0WHAobntScDHSswFeCPYdiDwWWCpJrtPkXQC8N0WS85/A/h8bvvXwL7Z9dchLeybOMzxr0j6MXBkRLzcwnV7igNJZlYJSYuQytktng1NBT4YEX+rblb9JyIekrQZKZi0djb8M0lPRsRZFU7NrCdImh1Yj/rA0eLDHpRMBW4kFziKiEe6NU+zFvwQ2BVYLdueHThD0luzXno2zklaGfhlYfhsv8cyMzOzoUhaEbirjUNXId1U31vSjhHxvzauvRgpePCeFg6biZQxtTEpQ6lX+oZeTMr2GQhoiLS455ttnm+vwvapwwTsriBlH7ViPuBLwD6SdoqIy1qdYJUkrQ6cRfm/93zAF4A9Je0WEReN8Pp7A79gcHZW0QRSwGwLSe/v1+wkB5LMbNRlaavnAStlQzOAPXyDoz0R8aSkrUlvGlYgvaE6JctMmlzp5MxGmaQlqZWn25S0km62Eoc+Rn220Q2FVW1mPSEiXpP0YdKH5YFSHSuSVmPuUtnErCdkZVfOpH4F6kPAx6uZkZmZmfWJoTKAApiSfc0AFqC+xNuATYHLW13clGVB/R148xC7vEYqDzaNVKqsUUZLz4iIGZJ+B3wlN7ynpMNb7QEuaUNqi8cGTBrmkKF6+r5EKu/2Kqns3iIM/vdeBLhI0sSIuLKVeVZF0lrAZNLPZNEM4AnSz82bGBzoWRQ4V9IHI+KvbV5/d1IQtfi9fJWUzdcouPQ24CRqfW/7Spmm0WZmHSNpZuBsUobAgIMi4swhDrESslU/WwGPZ0OzA3+WtGZ1szLrLkmzStpA0kGSTpf0IGn11++Bz5FWpzUKIr0O3AAcR8rsWC4iloiID0bEjyPiSgeRrJdFxG2kfkl5O0var4r5WE85ilqGMqTXu11aLN1hZmZm41eQFtd9gbQ4b96IWCAilo2I5SNiAVJptf0YnMG0InB82Qtl/XQaBZGmAIeT+oFOiIilImK5iJgvu/aOwInZfo0cSgrArEb6bJh3Wu65ob4eKPt3GMKJhe3lgLe3cZ5iNtItEXFzieP+A/yI1K9n8YiYO/serhgRi5Gyct4HnFM4blbgtKzH1FA+QO37dEfhucMY/vu6Hh2S9Wr6G4ODSPeRMsDmi4jFI2JpYE7g/aTF13mzAqe3ed9sddJCPpF+Z84kfU/ni4gJETEb6d/966RAXt42kj7UxjUr54wkMxtth5MahQ/4VkT8rKrJjCUR8R9J7yWtyJiPtFLnD5LWj4gXK52cWQdIWpT6bKP1Gdw8tZGnSFlGAxlH1/VzXWIbv7L+XutFxFkRcYKkd1KfhXSspKsj4tZKJmiVyj6QfrIwfFhEXFXFfMzMzKyvTCPdGP9hRBT7A9WJiEeBE7LMm5+S9YrJ7C7p+9nCp2ZOYHAQ6WLSIpinhrn2H4E/SpqLFNCaUtjnMVLFCSQ9VzjFsxHRTgm/0iLiHklXkT63Dvgoqb9QKVmJ9o8Uhic1OWwycGBEXDjcTlnG2HnAeVlfzROpxQiWJr2f/N4Qx96fm2Ox9+Zj3f7e5vyAwT87fwJ2K37Wj4jXSdlH55P+Xl/MPT0nMEnShhExo4Xrb5r9+TywU0T8vbhDRDwAfDu77iXUVwz4NIODnD3PGUlmNmokbUV9eu+vIuIbVc1nLMpWp2xHehMIgKaWwwAAIABJREFUqV7xL6qbkVl7JM0saW1Jn5T0O0n3Av8jvTk8lLSiq1EQaQap8ekvSW/WV46IRSJi24g4MiL+4SCS9RNJc0naS9KlwC3A7bmn9wPuzW3PAZwpaZ7RnKNVL+tr8OvC8PmkD9lmZmZmw4qIByJiv2ZBpMIxrwH7k95z5H222bGS3kPKbsm7FHj/UEGkBtd/KSKOjoi7y+w/yiYVtneSNGcLx29DfbbNNOCU4Q6IiP2bBZEaHHMqqZpH3qezakI9SdJKpM/6edeRApBDftaPiBkRcQgpKy1vPaCdDKEZwI6NgkiF614HFO99vl1Smd7NPcWBJDMbFZKWAE6mVjv0OuDA6mY0dkXEP4BDckO7Sdp3qP3NeoGkBSS9V9K3JV1EquF8M6k0wh6k/l+NPAdcQHpjthWwQESsFRGfiIgTW/kgZNYrlGwu6bek2t6TgInAPvlVftlqwp1JteMHrAKcJalZw1cbI7JszfOo7xnwKLBnq7X4zczMzFqRvdc4rDC8dYlDDy1sPwvsPoZKjJ8BvJLbnodUkq+sjxa2z42IJ0c6qSEcTyoRP2BJoJfbJHyS+pjGDOATLfzsfJbBZRE/1cY8fh0RF5fdl/rPbAI2bOOalXIgycy6LlvJcBqpeR+kF+ydI2JqdbMa2yLiGOAvuaGfZI0IzSqX3SRfXdI+kv5P0h3A08C5pA8h76I+7XtAkOpw/5ZUPmFNYMGIeE9EfCsi/h4Rz4/SX8Os4yQtI+nrwP2k0hR7ksotABwTEX8oHhMRN5Jq2Oe9GzhR0lBNk22MyLLPziP1JBgwHdi1izcbzMzMzN4QETeQyokPWGq4bAtJS5IWSeX9IitbNyZExBRSNY28Ys+jhiQtxuBg3KQOTKuhiJgOXFQY3qhb1+uAHQrbk7PPRKVExMBCvbzNJC3c4jx+2sI1nyf1ac5bu9G+vcw9ksxsNBwKvCO3vU++rqp1zUdJGR1Lk8odnSZpnYiYNuxRZh2W3ejciFpvo42B+Usc+iJwLamv0VXA1RHxTLfmaVaFrMTFB4G9gc2pNWyFtOhrBnAN9ZmmdSLiOEnrAPvkhj9CymZqWlrE+lNWO/9PwFsLTx2cZSebmZmZjZaHgfyN+FXI+hQ1sGWDsd90fEbVm0R9n6N3SloqIv47xP4Ddqf+nv2TwDkdnlvRQ4Xtlbt8vbZk1Y6WLQyf2capTgY+kz816V7FXxrvPsijJfuA5d1NrbcS1Jcu7AsOJJlZV2WNwfNpzsdFxFnVzGZ8iYhnJe0M/JP0er86cDDul2BdlvXq2JRa4GhNymVB30cKGA0Ejv6VrY4yG3MkvZ0U8N8ZmIuURTKQQTTw53RS+cYPlVgEsD8p83fb3NhnJD0eEQ2b5Vr/kjQTqU7+OwtPfTciSq+ONDMzMxtKtlBpHdLnucWA+UiVIxp9tiuWIp9vmFOvW9h+PCLubbhnf7uIVDJuqWx7JlLZ9iObHFfMXDq1nQXBkpYiLeh8C7AMqQzyfDSOByxd2B7u369KjbJ4rmrjPLcAU4HZCucuG0i6pY1rPlvY7ru+tg4kmVm3HQtMyB4/wDArqq3zIuJqSUdR+75/XdJpEfFwlfOysSPLplifWuBoE2plLIfzCnA9ucBRlmJuNmZJWppUrm4f0kq6GdQ+iDdqaDsTqWnsI83OHRHTJe0C/B14W+6pI7Ng0qQRTN16z/GkTLa830TEV6uYjJmZmY0NWTWJL5ICHsuO4FTzDvPcSoXtm0dwnZ4VETMknQR8OTe8F8MEkiS9lRT4yZtU9ppZaevdgANIlUDaLXU93L9flZYtbE8H7mj1JBExTdK/gTWGOfdwnm71msCrhe3Z2zhHpRxIMrOukfQBCiujI+KVofa3rvkWKZ36zaRV70cDO1U6I+tbkpahPmi0DuXeTzxMLdPoSuBml1m08UDSBFJj3b2BLRhcum4434iIYr3yIUXEK5K2IWWi5j8UnSBpSkT8sfzMrVdJOoKUgZb3V2C/CqZjZmZmY4SkiaSM5yU6cLpZh3lu0cL2WO7rOIn6QNIqkjaKiGuG2L+YjXRLRJQKtElaFDgL2KzlWQ423L9flRYqbD8fEa+3ea5i2fziuYdTDAqVEc136W0OJJlZV0iaA/hJbuhvEVE2RdQ6KCJeknQwMNCk/YOSto6IC6qcl/W+rP/GW6kPHJX5UDEVuIlc4KhMRoXZWCLpbaTSdbuQSoA0Kl03lAAuBL7T6nWzsqbvIf3+vTkbngX4vaT9ImIs1p8fF7JydscCny48dQWws0uBmpmZWbskbQ6cS62iTN7DwD2kMm3Pkz7vFW/e7w4sWfJyxSDFlPIz7S8RcY+kq0ifpQfsReqBWkfSrMCuheFJZa4jaUFgMrBag6efB24j/Ts+DbxG+jfM25jUr7XXFWMZL4zgXMVjHSdpwt8gM+uWA4DlssevAgdVOJdxLyLOknQBsHU29ANJF0ZE36+IsM7JGlcO9DXahBREKpNu/Tj1vY2uj4jXujVPs16V/Q7tRco+WrHwdKPSdY1MJ/1O7dbua3RE/FfS1sDlwIK56/+fpDdFxHfbOa9VR9JswO9IPbXybge2cca3mZmZtStbCPwb6oNILwPfA06MiIdKnGMi5QNJxSDUXCWP61eTqA8k7SLp4Aafmd8PLJzbnkbKECvjewwOIp0KHAPcEBEzhjtY0lfpj0BSceHUnCM4V/FYL8pqwoEkM+u4LIvhC7mhH0bE/VXNx95wEKl27MzAWsA2lG8kaGOMpFlIZenygaNlShz6OnAr9dlGD3RpmmZ9I7vRvwnp/fXVpGaqKzO4Ue10hg4qBalv0o4R0U7d7dqJIu7MMpPOo75MwxGS3kQqN+vFBH1A0tzAH4EtC0/dCWwdEcXGvWZmZmat2BVYPrc9FdgiIq5t4RzF97zDKWYgtVJSrB+dQcoqnyPbXoDUBuL3hf0+Wtg+NyKalv3L3tvvUxg+LCKOaGGOrfz7Ven5wvZI5j1/k3NbgQNJZtYN+wCLZ49fIPXksYplKdWnkVLOAQ7DgaRxQ9Ii1MrTbQqsT7nVO09Tn210XUS81K15mvWriJhKqkl+Vn5c0sKkgNKapJJkxea5dbsDn2vxQ/twc7pO0mbABcDSuacOBBaVtGc2b+tR2Wv3uaTX7LyrgA9ERLG2u5mZmVmrti1s/6qN96NvamHfBwvbq7d4rb4SEVMk/ZHUu3rAXuQCSdl7vvcVDp1U8hLvp7736n+AI1uc5uLNd+kJxey4WSUt2+riVklicAWJppl3450DSWbWUVlN10NzQ8d7pWxPORLYjXSzcgNJW0XEhRXPyTos66OxJrVMo00Z/CapkRmkMklvBI4i4p5uzdNsPIiIpyQtDhwMrDrcrsAZEXFch69/l6RNgfNJrwsDdgYWlrRjRHj1XQ+StBzp323lwlPnAB+OiJdHf1ZmZmY2Bq1Z2D6nlYMlrcrg7I7h3AB8LLe9oqRFymTf9LFJ1AeStpa0WET8L9velfreUU9R/t+huFDt/Gal7BrYpPkuPeG2BmPrAA+0eJ4VSX1sm53bcmZqvouZWUv2oLbq+RXgqArnYgURcQdwdm7osKrmYp0jaX5J75H0LUl/B54DbgF+DuzJ0EGkKaRMhW8CWwELRMRaEbF/RJzoIJLZyEnaD7iW+iDSc6TA7YDpwL+Bfbsxh4h4BHg78M/CU+8CbpC0bjeua+2TtD3pJksxiDQJ2N5BJDMzM+ugYjbR4y0ev12L+1/UYGzXFs9RVrGPZJkewN1wEfDf3PYspEW+A/Yq7H9KREwree7iv99jrUxM0hrACq0ck6nie3svUAw47tTGeT7cYOyqNs4zrjiQZGaddnDu8a8i4onKZmJDydfJfbukYrkc62FKVpO0t6RfS7odeIbUB+VrpB4a8zQ4NIC7gd8C+5FWnS0QEe+JiMMj4u/OSjDrHEnzSjod+CW1euivA1/OHg+8D59BqkO/Q0S82K35RMRzpIDxnwpPrQhcJemAbl3bypM0m6RjSD2RFig8/b2I+FhEFBtUm5mZmY1EMWBRfA8ypKxHdkvvIyPibuDmwvCBkia0cp6Siv2YSv/dOinLEDqpMLwXgKS1gOLCrkktnL7477dgS5Orv4/XilH/3mY9Xs8rDO8oaYmy55A0B4MX8N3h3s/NOZDUBZJmkbSqpHWz8kJlj1tS0kZZLX2zviNpHWop0dOBH1U4HRtCRNxEykIZsGdVc7HmJM0j6V2SDpN0Lqln0R3A/5H6ka1OKlVY9CJwKSlw+AFg4YhYNSL2jogTIuL27E2YmXWYpPWAG0nl4wY8BGwO/Ir60h8zAftmGaNdFRGvklbsnVB4anbgZ5LOlDRvt+dhjUlaHrgC+EzhqRnAZyPiy4OPMjMzMxuxRwvbW7dw7Lep78VZ1jGF7RXoTkWb/xa2hys13W0nFrbXyu6jFbORbomIYqBtOMV/v3eXPVDSRGDvFq6VV9X3tvhZZgLwwxaOPxRYpsk5rQEHkjpE0jqSviTpElJE9k7SDYTLJQ3bzFzSitlx/wWuBh6T9MmuT9qs8/bIPb4oIor/qVjvmJR7/JGst5X1gOz/hD0k/VzSzcCzpDT4bwPvZehVPv8BTgY+RVrNNH9EvDMiDouIc9yQ3Wx0SPoMqcdYvjzEn4F1I+JKBpcq+3lEnDJa84uI6RGxH/BJ4NXC0x8CbpT01tGajyWSdiJ9dihmCT8BvCcijh39WZmZmdk4cWVh+wBJTUudZRntX2jzmicDtxbGPiHpR5IaLZQcag6bSFpymF1uKmyvXlVVliwTq1g+7ePUl7iD1rKRYPC/35qSmgaHsvLWf6DxwtQyit/b941GckREXA5cXBjeVdKhjfbPk/Qh4OuF4UdwIKmUWaqeQD+TtCYpFW47BkcyB2wCHAR8b4hzvIf0SztXbngW4EhJv/BqcesXkmamvnFgMWW309dbAZjebupplso6U9keA1mg5S3AQxHxVDvX7DF/Bl4glUBbmBSg+EulMxqHstT9DUj/V2ya/blIiUNfBa4nvWG8Crgq16TTzCogaQFS6ch8jfipwCGFIMBKucc3Ap8dhekNEhG/kHQ1cGZhTisAV0o6DDjGZdS6S9J8wA9IJUeLJgO7RkRLde7NzMzMWnQqKaAxYB5gcrbI/Zzivcnsfsy3qPU1mkqqnLF42QtGxHRJe5CysefOPfV5YHNJXwMubtQnSNJCwA6kTJ7NgI1IwYBGbsyeyweb/i7p16TF/E8wuDTczVkmfzdMIn3uH/AJYObc9uukf49WXET6eyyaG/uFpEWBnxTve2UVCD4FfIXa9/5Bhr63PZRzSJnzA4kqCwHXSfoNKcj0LKla0YDpEXFdi9cYygGkf9v8/fTvZQvivhIR9+V3zr4XXyJl/ucTawL4eES81KF5jWkOJI3MCqTGYp8FbsvGDmFwncWP0iCQJOndpPrncxSfI/0izET9L5xZL3sntTcNL5J+tjtC0tykIM5bSc3C35Fd6xlJy7TZU+KvwDXAYSWuvxFwNrAEMF3Sz0glZvo20BsRr0j6A/CxbGhPHEjqOklLUwsYbQqsDZTJBnuYFDAaCBzd1ELjTTPrMkmbAqdRX9bjPmDniLihsPtARtIUYMeImDoKU2woIm7OyvCdQH0ZvtlJ5SH2lPTJiLiikgmOcZJ2A34MLFZ4agbwHeBbEeHPAmZmZtZVEXGppL8A2+aGlyLdN3koW3z0FKk6xmrAOoVTfAHYhRYCSdl1b5X0QdJC1/y90fVJfXBeyKp0DAR7FiS9l162hWtMl3Q09a0X5mf4TKqVgX+XvUaLzgCOpfb3nbnw/Lmt9hqPiJeyRWC/yg3PChwJfFnSFaQy27ORgkWbZY8HnA9cTnr/2cp1H5Z0JunffsCypCBjIy8AHSmjHRH3SNqTtCgu/z38MPDh7OfmAdLPzVLAhgz+XgN8LSLO78ScxgMHkkYgIv5MerF7Q1bOZHvqV5SvImmFfDQ0y2b6I+kmwxHZ/h+j9mL8S39wtD6TL2t3dtlMn+FI2oyU7rw0jVNtFwTeR/qPo5Xz7g1sCZTN4PgJKYgE6T+eg0irZlq6bg86iVog6QOS5o2I56uc0FgiaTZS8DMfOCrTAHIqafXOG4Ejl4k0601Z2Y1DSB+68u+rzwD2G+I1dSXSyrddI+LB7s9yeBHxArCLpH8AR5OCSAPeAvxT0iRSZtVYyMitnKRVgeOBLRo8/T9gt4goluswMzMz66a9SPc5Vi+ML83wPZC+GRE/lbTLMPsMKSIulPRO0v2VpQpPz0NaTDxSR5EWce7RbMdui4gpkv5IfUWfvEltnveErGRfMct9XlIFmqFcSipvfWA71yWVy14W2LjN49sWEWdnpepOJP2s5K3D4IBn3nTgSxHh3u4tcI+kDouIV0il6oo2HXggaX5SEOl+YPOIOC0ifhIR6wJrAWtExKdHZcJmHZDdSMv/x3Rah059Nek/+zmANwHnNtjnXa2cMEtnHWjCV1wBPJRGGU+tNJ/sVf8ABsrlzE7K9LI2SVpc0o5ZTecrgOdJwaAfk5rbDxVEepz0f8IhpJVB80XExhFxcET83kEks94kaRHSSsnvUQsivQrsHxG7DBOYXxk4MiIa/Z9WmYj4OSnofWfhKZEWHdwtab9WatZbPUkTJB0B3ELjINIFwDoOIpmZmdloi4jnSMGAE0nZ0c08AGwbEYd34NpXAWsA3yd9ji7rOdLC32GzhyLZE/gAqRJL1f2DJw0x/hTwt3ZPGhH7k0q3lfkevgR8E9i6zSo/A9d8jhTs2we4LDvvqImIPwJrAr8nLdYr45/Ahg4itU59XJmpZ0naDvhTYfj4iPhU9vyfSTds14qIh0d7fmadJukt1JokvgYskAVVO32d5UhZfPmbWLdGxNotnONUais//hURa5U4Zh1SZsiE3PDJEVH5apaRkvQ7aqtyjoqIz1c5n34haRZSkDPf22jZEodOJ/2uDJSouzIi7u/SNM2sSyRtAZxCffmOu4APR8S/mhz7F2CHXs08z3oCfoFU+nXOBrtcA3wuIopNfW0IkmYCPki6ObJcg10eAw6OiDNGdWJmZhXIslz3yg1tEhFXVzQdsyFJ2p76kv3fj4gvVTWf0SRpFdJ9k81IvYXmId3reYRUPeN84ML8+1lJ6wLz5U5zV0Q83sa15wLeT2qfsBrp/fac2fVfIN0Tuo2USXNlu2Wis0XGi2Rznq3w9DXFe1rZIrI1ckMvRsT1bV57JlLwpbhA6+lmnyVKnn8+YHfSwqWVSCUJZ5D6WN1O+t6dHRFTcscsDSyfO82TEXF7G9cWKbNsAVI2VL5qw+sRcXmDY5anPuvtsYi4u41rL0PqnfU2UjuaBUlVhZ4j9YC6GvhrRNzSxrlXAN6cG3o0Iu5p8RzLUd+H6vGIuKvVuVTJgaQuyJotP039C8K1EbGRpI8BvwF28YdF+3/27jtMkrJq//j33sASdklLliA5SQYJkgV9lyDwAwSRpICooKCAgAIvvIBIUAwkUVAyKKioLJIlSQ4CkkSQHCTuLmFZds/vj6fGqa7tmenu7e6a7rk/19XXdj1dVc+Z6Z1Up855ukXW0vHH2eZfI6LaXbbNmusRKn94fwjMWssFOUn/Q7p7vMdrEVFTVZKknUiVVj1f10dGRF39YwcjSXvQezfMg1llpBVImoeULOpJHK1F9QusRW+QEkY9beru8SKOZp0r+6PvKOBIKiv7zwP2G+jrW9KswJiIqLW1ammyP8R+SmWv/LybgONdPdO37KaDLwCHky6EFE0FTif9TuHWsmY2JDiRZJ1iKCeSzMyq8RpJLRARb0n6B6m0rscqWYb1VOASJ5Gsy+QTR9e3eK57qUwkzUS6u/ep/g7KLt6dWRieR9LwWpJQEXFZ1re3p9/sNbWHPKjlLwCuLGnuiCi7zLtU2YXiFalc22jpGg6dBjxKZbVRXXeomNngJWkhUhXSxrnhd4GvR8T5tZwjWz9whtcQbIds/aZtJG0F/Izpqy43ATaRdBfwfdLdfb5Djf+ukbcncBjVK5AgVXZ9LSIeaFdcZmZmZmZmjXIiqXVuozKRNIq0vksAB5YSkVkLZBfd82vrtPrO5IeqjC3FAIkk4BhgzsLYMFIpc63l1leTEklPRMQ9NR4zqEXEC5KeAJYlfT42ovKuq66XrVu3Dr1Jo0+SSrAH8g7pQmBP4uiufGm4mXWPrKL1fNLPjB4PkVrZ1d12oZNExJ8l3QB8j9TyblRhl7WBK4GHJX0f+O1gbdvXatlNK18hfZ4+1sdub5IqlH7hxJuZmZmZmXUKJ5Ja51bgq4WxZUl3Hr5WQjxmrbICqfcppAX9Wp1gqZZI6utuX+C/vXq/BexDai2ZNz+1J5J62uCdVeP+neIG0vcnSL1kuzaRlPXrXZbKaqPlmb43cTVP0Nui7g7g0YioZRFSM+tQWWuy44FDqPw+cRZpTZsPSgmszbIe8UdIOoP0ufgK07f3XInUAvYUSRcB5zfSV70TSVqf1KZpRyrXBsh7BfghcKZbnJqZmZmZWadxIql1pls8DHgYOLvdgZi12HK55w+14S7kR6uMfbyvnSUNB34BXEu6m/yXVK5rUdMaSZmtgNfpvq/j+3PPl+tzrw4kaTSpwqgncbQOacHFgbwL3E1v4ujOiHijVXGa2eCTrRF0Cel7R48JwD4R8ZtyoipXRLwEfCurPPo2sB9p8eW8jwHfAb4j6T7Sz95LIuI/bQ22xbKW1bsDu1G5MHHR88BJwC+HSuLRzMzMzMy6jxNJLRIRz0l6HlgkN/ye7163LrRs7nk71oN5mbS+RP5O6IX62f+bwCrAShExVdIbVLYmqimRlFU1bQkcmq1x0U3y79uyfe7VASQtSW+l0bqkO+SH13DoM+TWNqI9SVEzG6SyxZXPpbfiFtIafTtFxNPlRDV4ZEmhwyWdBBxA+lk7V5Vd18gep0j6C3ABcF1EvN22YJtI0vzANqTk0foD7P408APgvIj4sNWxmZmZmZmZtZITSa11G/CF3PYKkoY5mWRdJl/B0vJ1IiIiJD1N5RpkC1bbN7ub/FjgjIh4PBt+lQYSSaSFxJ8FflpfxB0h/74tLmmmTrjoJWkWYE0qE0fz1XDoB6QLwv9tUxcRr7YqTjPrHJJmAk4mJUbyfky6kWDQf29sp4h4Czha0g9JLZ33ovoNCSOBrbPHtKxS6QbgRuC2rHXeoJOtobcR8GlgU2DFGg67EzgDuNg3JJiZmZmZWbdwIqm1bqcykTSGdNG9Wmuuukj6JOmP8cVJlRkvkv4gH++LHEOXpAVJCZZbImJym6Ztd0USwFNUJpL6qkg6A5gMHJ0be7Vw7AIDTSZpJ+B/gB3b+Hltm4h4TdLbwJyk6p2laML3qWaTtAiVaxutSro4OZAXqKw2eiAiprQqTjPrTJKWAi4DVs8Nvwl8KSL+WE5UnSEiJpIScCdnv6PuDuwMjK2y+zBgrexxGDBZ0h2k32NvAR4row1etobex0i/I2xMShytQWU73L78G7iQtC7UP1sUopmZmZmZWWmcSGqR7I/Rbau8tA4zcIFW0idIa7ysXeXl/YEnJO0SEfdXeb0pJC1N+uP6k6Q/uB8A7gH+0oUtvzpKRLwsaQ/gD5JuAq4mJRefaeG0+URSyyuSMi8VtqerQsmSP1sA38jumO5RrDzptyJJ0jzAz4CrI+LyBmLtFE+SvqYhvaelJpKyqoDVqEwcfayGQ6eQvif9N3EUES+0Kk4z6w6Sdiatf5df7+d24AsR8Xw5UXWmiLgbuFvSt0k/h3cntYadqY9DRpESNxv3DEh6i/Q7xZOFf5+a0eolSbOTfs4tU/h3aWC2Ok41AbictAbULRERMxKXmZmZmZnZYOZEUuscAGxWZXwDUs/9ukn6NHAlcAVwBKkqYz5gV+DrpEqCZYFrJa0dEf9qZJ5+5h8BfBc4kvR/p6dF32cAAU9L2i0i/tbMea0+EfGDlMfkBNKFGyT9E7gKGE8Tq5UkzQ3Mnhtq17oRxWTQ3JJGRMRHWVxzAj8BHgPOKuz7SmF7oNZ2p5EuLO1XT4CS5iJ9bW4HLEn6PL0C3Az8PCIeqOd82TnVwgtVT9ObSFq8RXP0SdICVLaoW5N0cXEgr5JrUQfc68XMzaxWWYvMnwD75IaDtLbNUT0/V6x+WYX8H0g3t4wFdgQ+S0oYzTnA4XORbr5ap/iCpPeAicCk7N/8YxKpgmgMMDr7N/8YDcw8Ax/WS6R2fFcBVw7WlnxmZmZmZmbN5kRSC2RVQyeQ7p58nXRhtMcGDZ5zGeBXwOci4sbcS/8m3fV5L3BeNjYWOI7KtnozRNJwUsuRDUkXWGD6Vh+LAbdJ+lJEnIeVppBMgtSq7ADgQOB9STeQkkpXR8S/Z2Cq/J3bk9vY9u21wraAeehNEp1EShDtWeUiYM0VSZK+BOxEqmqquapL0v8DzsxiepH0eZozeywH7C3pexFxYo3nmxW4FNhc0jXAzi1IlryTez6mz72aIEtKr0xv0mhdakteTQUeonJtoyG/6L2ZNUbS8sBvqGx3+hqwW0RcW05U3Ski3iDd2HGWpGGk9oGbZo8NSG2aazVr9qh1jcMZ8TrwV1Ly6MaIaFfltZmZmZmZ2aDiRFKTZe2YLiRd2O5prZVPJC0pacGIeLnOU3+PdPG4arVPRJwv6RB6L4bsKGnPJl7YP5iURIL0sVUznFSldJqkmyLiuSbNbQ0oJJPy79kswDhgKwBJT5DurL2aVK1Uzxpbo3PPJ8xQwPUpJpIgSyRJ2gDYm5Qk+0uV/WpKJElagVSNdCNweq2BSfoycApwFHBeREzMWl1uRrqItgTpa+UHkp6NiEtrOO3OpDXRALYBDgWOqTWmGuXfv9F97tWA7E70fLXRWtTWPugN0qLlPYmjuyPi3WbGZmZDU3ajwGlUJjBuBHZt4Hc0q0NETAPuzR4nZb87r02qVFqJ3jYdBHZtAAAgAElEQVRzs7Q5tLfpbaN3P3AT8JBb1pmZtdzqkmakWtSsVT4x8C5mZkOHE0nNdzywCrB/RDwoqdrF0o1I1QU1i4g9atjtLnp/0A0nVQg9Wc881UhaCPg/UiVSX0mkHsNIF2V+SGphYiWqUpnUY3ju+TLZ49ukaqXrSEmlqyPi2QGmyFeutDOR9HaVsbmyi1FnkxKaB/VxbDGRNK+kYdmFLeC/rY5+A3xIWmS9potIklYnJXnWzFfKZMdfJ2lz4BF6L44dK+m3ETF1gFMXk11L1RJPnfLvX8MVSdmd5itSmThapoZDp5HWZcq3qXvSF/DMrJkkjSZVjO6aG55K+j3nuPzPAmuP7AaWW7MH8N+1Rhehcg2jZUnVq7OTfk7VU8UU9LbCe5vUHjq/9tITEVHtJhUzM2u9mm/aMzMzs/I4kdREkjYmXYz/XUT0/DJ0N/AelX/s1p1IalCzWl+tS98LJFczDBgnac8mzW8z5hXSYtA79PF6sVppK+BzAJIep3dtpduqVCuVVZE0scrYnKQ1vJYDzo6Ix/o4tphIGgbMWxg/jZQM2anOyrqNga37arcWEU9L+j2wSza0FGn9pIESvteS2lUOIyVcrqgjplo1VJEkaQ7SGhY9iaO1qVw3q7/58tVGd0XEO/0fYmbWOEmrkG4SyCe3XwJ2iYiby4nKqsluIngue1xXbZ/sxoXiGkhjSD8n8+smTQDe9Y0JZmZmZmZmjXMiqUkkzQmcT1qzaK+e8YiYIulvpLZWPTbq4xyLkhZ33iMipjQQxiq5588BzzdwjmpWb+CY2UhrOlnnya991XMH8EHAe1m10nhgfES8QHmJpGpzrUuK813gf/s5tphIglTx8yqApL2ALwO/jojf1BNURPyoht2K6ysszACJpIi4L6tm2hS4PiL+Wk9cNRowkZTdIb4MvZVG6wErMHClIqSPsafS6G/Ao77z38zaRdLXgB8B+dY5VwO7R8Tr5URlMyL7GfIOlWv8mZmZmZmZWQs4kdQ8PwfGAutGRLHt1l+pTCQtL2n+iPjvBe3srv7xwDWNJJEkrQ+smRs6vol3Xs5Furtz2EA7WkeopUVhj/x+s5LW6ZmP1A7u51R+D2kk+dmoahVJh5DiOSEiXunn2NeY/nMwP4CkNUitFR4H9m9OqNMpto37Ty0HRcSNpPU7WiX//o0AyFpzfpLexNG6wNw1nOtd4B56E0d3ZAutm5m1Vfb71S+prMr9iFTBeoqrVMzMzNruJprXPcUq9XSwsNa4s+wAzMzK5ERSHSSNAKYWLzpIOgD4PPDFiHioyqHV2qVsB5yVHT+S1HpsOPC9BuJaADgvN3RCRJxd73n68SD1J5GmAdeTLthb+cYAa5G+5mtJIuUTh6+TkpxXA9dGxJs9O0malDumlnZmzTKpytgIUhu/k/s7MCI+kvQGME9ueH5JY0kt46YCO0TEu80KtmDD3PPnSWsmDQb5929S1jLoJWp7X5+hcm2jv9ew7pOZWUtJWgu4jLSuTo9ngZ0jwhcCzMzMShAR51F5/cKaRNImwJsR8feyYzEzs+7jRFKNJB0LHExq73Uh8AvSwvDfIl24PjUiLu7j8LtJd+jPlhs7KDvP+6SWeJ8C1ouIuu7MkbQBcBFpQeKHgf0j4pZ6zlGD++rcfxrwQER8tslxWAMkrUSqihtG/0mknuTRNOAuepNH9/dzx/ZgSiQBHF1jAuhVKhNJC5G+jhYDvhQR/5jB+KqSNI5U4QMpyfqtQXQ3fEUiKSKmSXqQysQXpLsH7yOXOBqgAszMrO0kfZvULnhkbvj3wF4R8VY5UZmZmZm11BakjhdOJJmZWdM5kVQDSR8Djsg2Zwa+mT0mA6OA35KSTFVFxIeSrqayrcpSwGOk9iofJ/Xof7COmNYFDszOeT2wH3BVK9YcydZn+QvwGWqrTBoG/F+z47D65ZJIc5Aq3vLyVUf/oTdxdF2+6mgApSSSsiTH+8AsueHHSO2LavEqsGJu+2BgXuAXEfHrpgRZIGk1eu+8mwjsFxFXtGKuBlUkkrJ/7wSWoLLa6IGI+LDNsZmZ1SSrLv01sFVueDJwSET8rJSgzMzMzNpjK+Bl4KSyAzEzs+7jRFJtZu5jfBRpzZLdakjg/JbKRBLAwtm/x0fEBf0dLGke0hpImwNbAstmL90LfDUinhlg/hm1F6kCazTTJySKzo+IP7Y4HhtALok0F72VSPmqozvpTR490GBlTH6tonZWJEFKduQTSYfV0U7t1cL2vKQkSdPXRZI0HPgacCIwE3ABKdaXajh2ZtLX+gqkxNeKpOrHZlcdQuX71/O+HhERh7ZgLjOzpsvWi7yE3t+vAJ4CdoqI+8uJyszMzKz1JC0GLAcsKWl0RPTVxcPMzKwhTiTVICL+Jel6YLPCS38iXZyYXMNpLidd1N84f2rgBxFxRLUDekgaD2xC9YTWmsA/JO0VEZfUEEdDIuIlSZuSLoKvQIo93yZtKilBcSZwSKvisNrkkkhz54Zfo7LqqBmtffK/nM4maVgrquL6mXve7PktdSYvi4mkF4Htm1lpk90VvyspiTQW+BFwVkS8OMBxY4A/k9b0WJjp2xHu26wYC6arSIqIKS2ay8ysabI13Q4HjqHyZpdLgH0jYmLVA83MzMy6x7js35Gka1d/KDEWMzPrQk4k1W5b0gXcNUjrHV0H/K7WCoisFdeWpBZ0qwOvAJfVsthzRGwB/73AvBapImkfYEy2yyzABZImRsSf6/qo6hAR92ftub5DKplejVRh8R9SdcupEXFTq+a32khahdTucA7gdnqTRw+2YD2eN4EppF9WBSxISsq0Q89aSEH9ycv8mj4TgC0i4uUZCSZrgbkm6XvEZqS1kHouaL4FPA8MWIWUXfDcKDvnusCtufM8GhGvzUic/Vgo99xrHplZR5A0P3AhlTf7vA98MyJqbXdqZmZm1unG0XuD7zicSDIzsybT4Fnn3eohaUHgKlIyp8fTwHLtqiKQNBIYGxG+6DxIZP8vvgXcQ6o6ersNcz5Ob6vFT0fEja2eM5v3NuBTwK8j4kt1Hrs7ab2i94GtI+KGJsRzHClJPBZYmeoVhJcDO9fRgg9Jr2fnBDg9Iprefi+b5zlgkWxz3VqS3GZmZZL0aVISaYHc8KOkavFHyonKzMzMrL0kzQS8TW/r95ci4mMlhmRmZl1oWNkBWGOy6oktSNVAPZZg+vZ7rYxhipNIg0tEvBwR34mI37YjiZR5Ivd8mTbNCXALqRJuvwaO/QepmuozzUgiAUTEERGxRUSsTWoTtzlQPPcOwA9rPWdWhTg2N9SSij9Js1K5psgTfe1rZlY2ScMlHQtcS2US6VfAWk4imZmZ2RCzAZXrBy8kacWygjEzs+7kRFIHy5I4pxaGV6u2r1kLPZ57vmyfezVZRHw3ItaNiPcaOPa+iBgbEbe1KLYpEXF9RGwGnFx4+euSFq/xVOvmT0ta96oVlqZ3LabXmrR+lplZ02VtRG8CjqD399hJwG4R8eVGfiaYmZmZdbgtSH8vFsfMzMyaxomkzndZYdvly9Zu+eqVtiWSOsihVCaARgKfq/HYDXLPH46IN5oVVEH+fXM1kpkNStlak3+n8nvjg8AaEXFhOVGZmZmZlW7LwvY0nEgyM7MmcyKpw0XE08DE3NCksmKxISufeHD5fEGkheh+UBhepcbDN8o9b0lbu0z+fXMiycwGFUkjJZ0C/InKdp9nAOtExJPlRGZmZmZWLkmLkW4MVG54GLB+1irdzMysKZxI6g75dZJeKy0KG6oeAj7Kni8q6ePlhTJo3QDk2y3NOdABkmYGPpkbamUiKZ+wur+F85iZ1SX7mXIbcBC9F0jeAXaIiP0iYnJJoZmZmZkNBuP6GB8BfLqdgZiZWXdzIqk75O88uae0KGxIioiJwH25If+yWhARHwFP5YberOGwtYFR2fNpwC3NjgtA0qxUrsXUyoSVmVnNJG0PPEBlUv1uYLWIuKKcqMzMzMwGlS2AqVXGA7e3MzOzJnIiqcNJGgbMn22+Rrpr16zdbsw9dyKpurdzz1+pYf98ldCDEfFWk+PpsT4wU/b85Yh4vEXzmJnVRNIoSacDl9NbwRnAj4D1I+KZ0oIzMzMzGyQkjQI2A4ZXexnYqr0RmZlZN3MiqfMtD8yaPT8tIqaVGYwNWfkqlk1Li2JwmyX3/MY+9+q1Ye55K6uE8ok/VyOZWakkLQPcCXw9N/wGsHVEHBQRU8qJzMzMzGzQ2YDKvzOLFpT0iXYFY2Zm3c2JpM63U/bv88ApZQZiQ9rtwIfZ8/n9y2pVi2X/vs4AbeokjaSy3dxfWxQTVCaSaklwmZm1hKQvklqlrpobvhVYNSKuKicqMzMzs0FrHKlqe6B9zMzMZpgTSYOMpJUk7SNp7Rr2XQg4AHgX2D4i3m95gGZVRMR7wB25oe3LimUwkrQUMF+2eUK2ZlJ/1qK30nAqrVsf6ePA6rkhVySZWdtJmlXSOcCFwOhseBpwPLBJRLxQWnBmZmZmg9dAreumAVu2IxAzM+t+TiQNIpIWBu4FzgbulHSDpGX72HcM8DvS2iY7RsQ97YvUrKpLc893LS2KwenL2b+PAT+rYf/8+kj3R8SE5ocEwBdJvbMhrcP0dIvmMTOrStKKwD30fp8EeBX4bEQcERHVFo82MzMzG9KymwKXoffvuWqGAZ/Krh+ZmZnNECeSBpfR9C56D2mtmYclnSxpXgAlW5ISTvMCG0XE1e0P1Ww6v6G3vd1SktYpM5hWkrSTpIslHSXpYwPsuzypcvBVYMsa1/do1/pIu+Wen9/CeczMpiNpb1ISaYXc8PXAKhFxfTlRmZmZmXWEWlvWjQA2a2UgZmY2NDiRNIhExOPAiYXhkcDBwGuSngcmAb8ELgBWioi72xulWXUR8SYwPje0W1/7djJJ8wEXA18AjgEek3SgpBFV9l0S+CMwAfifiHimhvMPBz6VG2pJIknSWkBPxeNU0sdkZtZyksZIuhj4Bb0LRE8FjiBVIr1aWnBmZmZmnWEc6fengQReJ8nMzJpAEQOty2ftJmk54PPAJ4DFgCnAS8CjwM3ArTWssWLWdpK2By7PNt8AFqyxAqdjSJqF9PU4Z+GlR4ETgLuA2YGtgQOBO4EvR8RLNZ5/LaAnQfwRMFdETGpC6MV5fgp8I9scHxHunW1mLSdpNVIF61K54ReAXSLi1nKiMjMzM+sckkYBb9F7Qw7AfcAa2fMHgNVyr70cEQu1KTwzM+tSTiSZWdNkv9C+Qm+SZa+IOLfEkFpC0vrAr4El+9hlCnAtcFpE/KXOcx8MnJxt3h4R6zcaZz9zzAk8S0p4AewcEZc1ex4zszxJ+wOnAKNyw1cBe0TEG+VEZWZmZtZZJG1O+nuzxzHAAsC+ue2FgH1y+6wcEQ+3J0IzM+tG07ViMjNrVERMlnQeaU0ggMMlnddti6VHxG2kdaDWBlYBFgemkZJojwN3RcSEBk+/ce75tX3tNIMOoDeJ9CpwZYvmMTPrSV6fC2yXG54CHA78KHxXk5mZmVk98q3qjomIoyWdVdhnX1Jbu6/kjnEiyczMGuZEkpk128nA14CZSK2LdgYuKjWiFomIu0it7JpC0kxUJpL+1Kxz5+YYQ2+iD+CUiPig2fOYmQFIWge4lNSqt8e/gZ28zqOZmZlZQ3rakh8TEUdX2yEiQtJXScmkfYEtgJPaE56ZmXWjYWUHYGbdJSJeBH6VG/qeJH+vqc0GwGzZ84cj4oEWzLEfMFf2/A2geOeamdkMU3IIcAuVSaQrgNWcRDIzMzOrn6SPA8vQTxKpR1b1/TXS33zrZTcVmpmZNcQXd82sFU4EPsqeLw9sX2IsnWSL3POzm31ySbMB384N/TgiJjV7HjMb2iTNQ1r76CRgZDY8GdgvInaIiLdLC87MzMyss40DjhsoidQjSyZ9nXSz52YtjMvMzLqcE0lm1nQR8QyV7ex+IGnmsuIZbCQtJGmZwpiAHbPN14BzWjD194B5s+fvAD9rwRxmNoRJ2gj4O5W9+58E1omIM8qJyszMzKxrPBQRR9ZzQJZM+ippTV8zM7OGOJFkZq1yPPBh9nwJ4LASYxk0JK0L/BN4QtJPci9tCCySPT88It5v8rzLAAflhk6NiHeaOYeZDV2Shkk6CrgBWCj30kXAGhHxYDmRmZmZmXWPiLi9weMiIu5odjxmZjZ0OJFkZi0REf8EfpgbOlTSEmXFM4iMA2bNnm+SGz88+/dPEXFuC+Y9DZgpe/40qf2gmdkMk7QAcB1wDDA8G34P2CsidnULTTMzMzMzM7PO5kSSmbXSccBz2fOZgZ+WGMtg8VDu+WUAko4APgvcDuzS7Akl7QBsnhv6ZkR80Ox5zGzokfQZUiu7TXPD/wDWalFS3MzMzMzMzMzazIkkM2uZiHgPOCA3tKWkHfvafyiIiMtJC9B/ABwk6Vlgf+AoYJNm37kvaS7g1NzQlRFxVTPnMLOhR9IISd8H/gLMl3vpl6Qk0qPlRGZmZmZmZmZmzTai7ADMrLtFxB8kjQe2yIbOlnRvRDxTZlxliohDJR0DLAq8HxHPtnC6XwELZ8+LiT0zs7pJWgS4BPhUbngisG9EXFJOVGZmZmZmZmbWKq5IMrN22Bd4I3s+J3CZpJElxlO6iHgvIh5vZRJJ0oHANrmhg1uctDKzLifpc8CDVCaRHgBWdxLJzMzMzMzMrDs5kWRmLRcRLwC7A5ENrUVq72YtImkt4MTc0GURcWZZ8ZhZZ5M0k6RTgSuBuXMvnQasGxFPlROZmZmZmZmZmbWaE0lm1hYRMR44JTd0oKRt+trfGidpTuAyYKZs6CngK+VFZGadTNISwO3Agbnht4H/FxHfiIjJ5URmZmZmZmZmZu3gRJKZtdN3gTty2xdmlTPWJJJmJlUMLJ4NTQZ2iogJ5UVlZp1K0udJrevWzA3fCawaEb8vJyozMzMzMzMzaycnksysbSLiI2Bn4M1saDQwXtKy5UXVPSQNBy4BNswNHxQR95cUkpl1KEkzSzqLVN04ezYcwMnAhl5vzczMzMzMzGzoGFF2AGY2tETEc5K2Bq4HZgHmAa6VtF5EvFhudB3v58C2ue2fRMTpZQVjZp1J0nKkBNLKueHXgd0j4upyojLrPJIEbACsDSwBzAnMDCjb5b2I2KWk8MzMzMzMzGrmRJKZtV1E/E3SjsAfSN+HFgWukbRhRLzZ/9FWjaQTgL1yQxcD3yopHDPrUJJ2B84AZssN3wLs4mS/We0kfY60NuTS/ew2sU3hmJmZmZmZzRC3tjOzUkTEVcDeuaEVgVslLVxSSB1JyY+Aw3LD1wJ7RkSUFJaZdRhJs0n6NXAevUmkacCxwKZOIjVH9j175vyj7Jis+STtR1qvsL8kkpmZmZmZWcdwRZKZlSYizpM0P3BiNrQCcLukz0bE4yWG1hEkjQDOAXbPDd8DbB8RU8qJysw6jaSVgN8Ay+WGXwG+GBE3lhNV1/o48HR+QNIcETGhnHCs2bLWkKdWeekV4AVgam7s3bYEZWZmZmZmNoOcSDKzUkXESZKmASeR1gxYFLhN0hYRcXe50Q1ekmYhXfjdKjd8K/C5iJhUTlRm1mkk7Qv8mLRuS49rgd0i4rVyojLraAcAI3PbrwGfj4ibS4rHzMzMzMxshrm1nZmVLiJOAfYEPsqGxgI3StqmtKAGMUkfA66nMol0JfCZiHi7nKjMrJNIml3SZcBZ9CaRPgK+C/yPk0hmDRtX2P6Ok0hmZmZmZtbpnEgys0EhIs4HtgHey4ZmA/4g6VRJI/s+cmiRNA54EFgvN/xLUju7D8qJysw6iaQ1gfuBz+eGnwc2jogTvL6aWWMkjQUWKwxfW0YsZmZmZmZmzeREkpkNGhExHvg08EZu+EDSukmLlxPV4CBphKQfAFcB8+ReOj4i9omIqX0camb2X5IOAG4HlswN/wlYNSJuLycqs64xT2E7gFfLCMTMzMzMzKyZnEgys0ElIu4EVgfuyA2vBdwvaadyoiqXpCWAm4FDSetIAbwD7BARR5QWmJl1DElzS7qStB7STNnwh8C3I+JzEfFmedGZdY0xhe2PImJaKZGYmZmZmZk10YiyAzAzK4qI5yRtCBwPHEJKnswJXCrpS8A3IuKfZcbYDpJGkZJHh9O7hgnAvcBOEfF0KYGZWUeRtB5wCbBobvhp0veRe8uJytpB0hykmzMWB2YFJgGP1PK+S1oAWAH4GDCaVF3zBvAf4P6ImNCquLP5BawCrEj6HeB94HXg7oh4pUlzjAVWAhYE5iDdZPce8DbwHPB0nWsPtuwmPUljgFVJX8dzkN6Pt4BnSO/HlBbOvTDpvVgIGEX6f3BnRDzTqjnNzMzMzGxwcSLJzAaliPgIOFTSzcB59LaL+SzwsKSTge9HxPtlxdhK2VpIP6Oy/RTAT0gLd3/Y/qjMrJNkF+IPBY6l8ne+3wL7RMQ7pQQ2xGRVpeOzzWpr/t0rqb+qlSsi4nuFc44AHinst3lEPJ+9vjHpJoRNmf73/duB9avEOQewNenn7KakpEFfpkn6O3AucG5EvNfPvtOR9B3gy7mh30TEUdlrswEHA18FFqhyeEi6EzgyIm6oZ97s/DMD+2bzr1zD/v8CbgMuB67Ot5KVtAzwx9zuMxcOHynp8T5O/UREbDPA3MNIa5l9BdgQGN7HrhMl/R44KSL+0d85C+dfF/hVbuiViNg4N/cepBbD1T5P3we+V2XczMzMzMy6kBNJZjaoRcR4SSsBPwR2yYZHAUcAu0o6Cri4W9YIkrQKcAxQvLj0JLBfRFzf/qjMrNNImg84n5QU6PEB8K2IOKucqIasUcCy/by+9ADHL9jHePGcM0kaCZwO7NPP+aarmpH0deBUetseDmQYsBrphocjJO0UETfXeCzAfFTGv2AWx6rA74GP93OsgHWB6yWdChwUEVHLpJLWAS4Clqgj1iWzxx6kaqDnc6/NTP/vLf283u8NIZLWAM4hVQINZAywO/BFSScBR9TYUm+2QnyzZXMvAPyO9HnuM8Qazm9mZmZmZl3CaySZ2aAXEa9ExBeBTwNP5F76OOlC6ROS9s4uoHUkSWtJ+iPwIJVJpA+AI4GVnEQys1pI2oT0vSSfRHoCWNtJpK42jNTCsL8kUs9+RYtSexKpaH7gOknbN3g88N8k0s30n0Qq+hap4q6W868JXEd9SaRSSNqRVAVVSxIpbzipEu2yrGqtkbnHArfQfxIJ/HekmZmZmdmQ4ookM+sYEXGjpJVJ6yZ9D5gle2lJ4BfAkdmduOdFxKSSwqxL1n7oMCov+Pa4GtjfayGZWS0kDQeOIlVs5i/yXgB8LSLeLSUwexn4WvZ8LHBc4fVvkW4a6EtfrdGKDgbyyZwHgCuBfwITSVVAqwBLDXCeF4CrsuP/QVoPZyKp+mYBYC1gV9LaSz1GAudKeqDBn1lzk1rEzZ5tP09Kit0OvEZKkCwN7EZqu5d3mKQ/9LfuU5ZU+TVpracekc15BSnx+hLpfRhNep9WIH2M40hrE1XzAr3vLaQk2KG57anA/n0c+0YfsW5J+tiLbezuBH4D3EH6nAAsDGxGatU3X27fHbKP54A+5u6LSDfo9FTJTQOuzR4vAFNILQ83zJ6bmZmZmdkQoRo7QZiZDSqSFgG+A+xFb0Kpx7uk1jgXADcMtrZ3kpYiXYTbjep3Rt8CHB8R17Y1MDPrWJIWAi4GNsoNv0tqiXleOVFZkaTFgWKiZY6ImFDneUbQ94X8N4G9I+L3fRyrYis4Sd8HlgF+BNxRS6s4SbsDZ1H5M/iKiNihhmNPAQ7q4+XjgWMjYnIfx36N1L4v31rtsojYuZ/5PgNckxv6CNguIv48UKzZ8UsD3yCtzfhKP/t9ErgrNzQlImqu9JK0MGntqzlyw68Du0fE1f0cN4aUANq28NJm/a0jJWkzUpVWNX8H9oiIv/dx7HT/j8zMrDySziLdWABwTEQcXWI4ZmbWhdySwMw6UkQ8HxHfIN39eyKQvwg3GylRcw3wvKSTJW0gqdG2PTNM0lKS9pP0N9Ld4f/L9Emk8cD6EbGRk0hmVitJ40gVFfkk0sPAmk4iDTkTgI36SiIB9HHx/+iI2CEi/lZrciAizgc+XxjeNkuWNeqQiDiiryRSNu+ZwM+rzDumn/NuVtg+t9YkUjbnPyPim/0lkZrkVCqTSG8CG/SXRAKIiImkKqQbCy+d0GAcD5L+H1VNImVzOolkZmZmZjaEOJFkZh0tIl6LiMOAxUhrCT1X2GVBUrufW4C3JF0r6TBJa2dtoFpC0qKS9pR0nqTnScmj05h+zYEPSC1sVo+ILSPi9lbFZGbdRdIISSeS2pDNm3vpbNJ6SLW2RLPu8d2IeKTegyLiw0Ymy5Ixf8wNDQe2a+RcpAriU2rc9wRSa7oeo0gt9/ryscL23+oJrB0krUBla0KAfWv9Os6qr/ekslJtLUlr1xnKVGDPiHinzuPMzMzMzKyLeY0kM+sKEfE2cJyk44GNgd1JF2TydyjPCmyePQDel/QkaRH6/ONFYBIwqa87biXNnJ17blI7oGULj/mqHdcTLmkR7fOB3/pijZnVS9JiwKXAOrnhCcBXIuKycqKykr1OWi+w3S4HPpfb/mSD5/lBrTtGxHOSHgZWzg2vzvQVOT2KN88VE0uDwZepbNf394i4vJ4TRMTzki4HvpAb3obKdnsDGd9fJZKZmZmZmQ1NTiSZWVfJEj83ATdJ2o90Z/TnSS2f5ijsPgtp4fFV+jqdpHdJi4xPIt3xPCZ71Pv9cypwP/Bn4IKIeKbO483MAJC0LXAuMFdu+D5gp4j4VzlR2SBwRaOVRTPoycL2ylX36t8E0s/uejxSmGuBfvZ9trD9ZUlnZDehDBZbF7YbTQiPpzKRtF6dx1/c4LxmZmZmZtbFnEgys64VEe8BFwEXZW3sVgc2ATYF1ietpdQfAaOzR93TAw+RLqo3zUkAACAASURBVIzdCNziyiMzmxGSRgEnA98ovPQT4DslJRFs8Li7mSfLKm9XIFXdzkW6GWMUlVUzAPMUtuduYLr7stZs9fhPYbu/NZL+Chya214SuFPSscBlEfFRnXM3laT5SJ/nvEbb7xVb4S1f5/H3NDivmZmZmZl1MSeSzGxIyC5Q3ZM9TpI0knQhKd+Obrns37F1nPoD4F/0tsV7vOdfJ47MrFkkLUWqUFg9N/wW8KWIuLKcqGyQ+eeMnkDSbKR1dnYiVbI0spbg7A0c82oDx7xb2J6ln32vId3cka9gWha4EDhD0k3AdaT1FP8REdMaiGdGrFhlbD1Jy9ObuMv/W22s59/8emkA80oaVuPHNBV4uraQzczMzMxsKHEiycyGpIiYQkr6TLeItaRhpGql0aQ7nEdn2x/S2+auZw0lVwCYWUtJ+gLwcyorLv4GfCEinisnKhuEZqhNm6StgdOBRWYwjpkbOGZSA8cU1zAsVkr17hgRknYiJYqKiZbZSesIbZNtvyPpZlLy6bcRUax8aoWFqox9v0nnFmmNyFo+xxP6WhvSzMzMzMyGNieSzMwKsrt2J2aPl0sOx8yGKEmzAD8F9s4NB3AScETZ7bhs0Hmv0QMl7QmcAwzrY5cJpJ+HHwCTqUzizEzlWoN9JnTKFBGPS1odOBPYqp9d5wA+lz1+Iuk3wNERMcMVX/3or5qqGWr9m69Y5WVmZmZmZgY4kWRmZmY26EhagdTK7hO54f8Au0XENeVEZd1I0nLA2VQmkSYBvwb+CNwTEX1WO2Xt1x5tZYzNEhEvAFtLWgPYg5RQWryfQ0YAuwDbSdonIi5qVWiF7Wk0oVVhTr3rT5mZmZmZmVVwIsnMzMxsEJH0JeA0UjuqHn8FdokIV0lasx0PjMxtPw98uo4KnDED7zK4RMR9wH3ANyUtBmwErJ89lq9yyCzA+ZLeiYg/tyCkiYVtAatExOQWzGVmZmZmZla3vtpXmJmZmVkbSRot6QLgXHqTSNOAo0kX9p1EsqbK2ieOKwzvV2cbt7FNDKntIuLZiDg/Ir4SESsAiwGHAP8u7DoM+JGkVrTue6mwLWDRFsxjZmZmZmbWECeSzMzMzEomaVVShcSuueGXSAmkY7K128yabVUq1+d5Gxhf5znWaF445YuI5yLiFGA5oNhGcmla8/H+g+nb223QgnnMzMzMzMwa4kSSmZmZWYkkfR24E1gmN/wXYNWI+GspQVmrTKkyVmar6QUK289GRL3r6XymWcEMJllbud2YPsGzWgvmeouUTMrbttnzmJmZmZmZNcqJJDMzM7MSSJpD0uXA6cCobPgj4DBgi4j4T2nBWau8U2Vs9rZH0WtUYXumeg6WtBJdXDmTfQ0+VRierUXTXVHY3lLSCi2ay8zMzMzMrC5OJJmZmZm1maRPAg8A2+eGnwM2jIgTI6JYBWHdYRLwfmFs8TICybxa2F5a0ly1HJitFfTT5oc06BSTa2+2aJ6zgcm57WHAWZJGtmg+MzMzMzOzmjmRZGZmZtYmSr4N3EZlAuFKUiu7O8qJzNohSxA+XBjeooxYMg8C+fW3RgCH1HjsycDGzQ6oFSR9R9KiDRy3KbBYYfih5kRVKSJeAk4rDG8AXCBpliqH9EvSGEkHS2pVBZWZmZmZmQ0hTiSZmZmZtYGkscCfgB8CPVUGHwIHRMS22Top1v1uLGwfIOkISctLaut6Sdn/udsKw4dJOjCrOJqOpAUkXQQclA2918oYm2R/4F+SLpe0raRiS7/pSPoscFlh+OGIeLAlESZHAo8UxnYC7pS0ZV/vSQ9JwyVtIuk04HlSss8VTWZmZmZmNsPKXNzXzMzMbEiQtAFwMbBwbvhfwE4RcV85UVlJziElYXou8I8Ejs0eSJpc2P+8iNi3hfEcCfwV6ElSCDgV+Jqk3wGPkRKeC5AqZMYBPRUyU4GDgTNaGF+zjCC1ktwemCjpXuB+4N+kdnUfAnMAywCbA6sVjp8GfLWVAUbE+5LGAbdQWbG4MvBn4HlJN5Lek7dJNwXORXpvVs0eY1oZo5mZmZmZDU1OJJmZmZm1iKRhwOHAMcDw3EuXAV+JiAmlBGaliYinJB0E/ITe5E1esVqmpRUlEXGLpONICaW8ZYDD+jl0GrAP0IntGMcAm2SPWkwBdo+Iv7UupCQiXpC0PnA5sG7h5UWAPVodg5mZmZmZWZFb25mZmZm1gKT5gWuA4+hNIr0P7BsROzuJNHRFxM9IlT3FtnKliIijSFVSU2o85EVgi4j4VeuiaqprgUa/3u4C1ouIS5sYT7+y9ZI2AL4BvNbgaR4ADgAmNisuMzMzMzMbulyRZGZmZtZkkjYDLgTmzw0/Rmpl93A5UdlgEhHXANdIWgD4BPBxUmu10VRWKj1Q5fBppCq3vDdnMJ4fSboCOBDYglSRlDeBVH10BXBRRPSsjfR6IZaoYbprgUm57UbaO94IfJTb/ntfO0bE3pK+RqrwWQ9YB1iB1D6u+PfQh6Sv1TuBi4DbIqKWjwlSgi3/uZha43HVYp4KnCbpF8C2wFZZ/Isz/c2A7wNPktZXugW4MSKeqmGapwvxvtNovGZmZmZm1t1U+99FZmZmZtYfScNJF2YPp/Ji76+B/SPi3TLiMquXpNmAuYGZgIkR0WhlzKAlaQTpYxxNSoBNAN7OkjiDUhbzfMCswGRSxdE7dSS7zMysC0k6C+hZU/GYiDi6xHDMzKwLuSLJzMzMrAkkLQxcTGpJ1WMS8PWIuKCcqMwakyU9uzrxGREfkVrHdUySLIv5pbLjMDMzMzOzocWJJDMzM7MZJGlL4DxgbG7476RWdk+UE5WZmZmZmZmZ2Ywr9tc2MzMzsxpJGinpFOBPVCaRzgLWcRLJzMzMzMzMzDqdK5LMzMzMGiBpceBS4JO54XeAfSLit+VEZWZmZmZmZmbWXE4kmZmZmdVJ0vbAOcAcueF7gJ0j4ulyojIzMzMzMzMzaz63tjMzMzOrkaRRkk4HLqcyiXQq8CknkczMzMzMzMys27giyczMzKwGkpYBLgNWzQ2/CewZEX8qJyozMzMzMzMzs9ZyRZKZmZnZACTtCtxHZRLpdmBVJ5HMzMzMzMzMrJs5kWRmZmbWB0mzSjoXuAAYnQ0H8H1g44h4vrTgzMzMzMzMzMzawK3tzMzMzKqQ9AlSK7sVcsOvAbtGxHXlRGXdRNIoYF7Selsjcy+9FRHPlhOV1UrSvMDHckMTvE6amZmZmZl1IyeSzMzMzAok7Q38FJglN3wj8MWIeKWcqKwbSJoH+CqwA7Ai1X8fvxT4QjvjsoZ8ETg1t/0XYFxJsZiZmZmZmbWME0lmZmZmGUljgJ9TeRF/KnAMcHxETCslMOsKkj4NXEKqQjIzMzMzMzPrCE4ktZEkkVqXDOSdiIhWx2NmfZM0OwOvIzcpIj5qRzxm1nqSVie1slsqN/wisEtE3FJOVNYtJC0L/IHetbasJJL2BJbLDV0TETeVFI6ZmZmZmdmg50RSe80PvFzDfgsAr7Y4FjPr3xOkr8X+jCO1sTGzDifpG8DJwKjc8Hhgj4h4vZyorMscS2US6SPgfOAG4C0gfxNRLb8vWuN2ALbMbU8EnEgyMzMzMzPrgxNJZmZmNmRJmgs4B9guNzwF+C7wQ1cIWzNImhP4f4XhL0fEBWXEY2ZmZmZmZlYPJ5LMzMxsSJK0DnApsFhu+N/AzhFxVylBWbdaGxie234VuLCkWKx5ziZ9D+kxuaxAzMzMzMzMWsmJJDMzMxtSsjULDwa+T+XvQr8D9oqIt0sJzLrZEoXtx1zt1vki4j3gvbLjMDMzMzMzazUnkszMzGzIkDQPaV2acbnhycDBEXFaOVHZEDBnYXtCKVGYmZmZmZmZNcCJJDMzMxsSJG0EXAwslBv+J7BTRDxQTlQ2RIwqbE8rJQozMzMzMzOzBjiRZGZmZl1N0jDgCOAoKtepuRj4akRMLCUw61qSlgdWyQ19orDLwpJ27uPwRyPiody5FgbWz73+TkRcXWc8CwIb5YYmRcSfBzhmXSrXD3skIh7JvT4vsCuwGbA8MDswCfgPcBtweUTcXk+c/cQyN7AVsCGwIrAgMBqYQqruegp4CLgZuDUi3q1yjo2BBbLNhQovr9TP+9HjtxExtXDOZYDVc0MvR8TNtXxMhfMsCmwPbAAsA4wl/Z02EXgOuBu4ivSx1ZWElLQcsGpu6MWIuDX3+izAzqQqzZWBuYEPgdeB+4ErgT/VO6+ZmZmZmXUXuT17+0gaAxxbw65H+qKWWbkk/R/polh/zoqIx9sRj5k1JruAfhGwSW74feAbEXFOOVFZt5N0GHBCg4f/ICIOz51rO9L6XT0ei4gV6oxnHDA+N/RMRBTXbSoeczHwhdzQ/0XE/0oaDhwOfBeYZYCpxwP7RMRL9cSbi2FB0u/OuzJ9VVdfJgEXAgdlaxj1nOt64NONxJEZXUxQSToQODU39JeIGEeNJC0CnAjsBAyr4ZBHgUMiYvyAe/bOcTBwcm7ozxGxdfbaLqT45xvgNA+S1o+7v9Z5zcysvSSdBeybbR4TEUeXGI6ZmXUhVyS1UZYcOrDsOMxsYBFxVNkxmNmMkfQZ4AIqL5I+Cnw+Iv5RTlRmnUvSKFJSa4saD9kCuEXSJhHxfJ1zbQecy/TrSw1kNPBV4DjgvQH2LY2k/wEuY+CbVvJWAK6SdBpwwIxUCUk6CTikxt1XBW6StEWzqszMzMzMzKyzOJFkZmZmXUXSCFIVw6GAci+dS6pEGrQXl61rTAJezW2PBmbLbU8G3u7n2MHqAiqTSB8AD5PaoI0itbhbsHDMksCFkjaOGlshSNoXOJPKr98er5AqZP4DBKkN3IrAxwc47Vv0vidzUlnhNAmYrh1eQdPaOEjanNQybqYqLz8IPEmqnFwI+BQwa2Gf/YGZgX0anP8wKpNI04BHSJ9bgMWBpQuHzQ78RtKKEdHX/10zMzMzM+tSTiSZmZlZ18haRV0KrJcbnkRaC+micqKyoSYiTgNO69mWdDTwv7ldro6I7dod1wzajZRgAHgWOBK4otA+TqS1ds4EFs0duyGwC6nNZL8kbQGcwfRJpKtJn8N7qyWksjZ422Zxrlt8PSJ2zO37Z2DL3Ms/iIjjB4qtGbI1ry5j+iTS1cC3IuKJwv6jgf2Ao0nJox57S7o/Is6sM4RVSO8RwDvA94FzIuKNwryrk97HT+aGFyK97wfVOaeZmZmZmXW4Wnpxm5mZmQ16kj5Hups/n0R6EFjdSSSzGdaTRLodWC0iLihW90UynpQ4eqNw/N4DTSBpDuAcKv9GCWD/iNgiIu7pq6opIl6OiDMjYj1gI2Cwrjf6Q2CuwtiPs4/vieLOETEpIk4ENidVKeWdlCXQ6rEIMJyUDFw7Ik4qJpGyee8HNgUeKLy0u6RqlVRmZmZmZtbFnEgyMzOzjiZpJkmnklpFzZ176XRgnYj4ZzmRmXWdF4BtIuKt/naKiGeprMAC2ChLFPXnEGCBwthhEXF6PUFGxC0RMaGeY9pB0vLAjoXh64FvD3RsRNxGqkzKGw0c3EAok4HtqiWuCnO+W2XOeahM1puZmZmZ2RDgRJKZmZl1LElLkCokDswNvw3sEBH7R8TkciIz60pHVate6cPFwEe5bQFr9LWzpFHAVwvDtwMn1xXh4LY3lS37ppHWbat1/aVfA/cUxvaQNLLOOH4ZEcVKo6oi4g7Smk15a9Y5n5mZmZmZdTgnkszMzKwjSfo8qe1S/qLmXaS2W1eUE5VZ13oXuKTWnbOqpWLFy/L9HLIxMLYw9qM6kiydYFxh+5aIeLzWg7PPRbE6ayyV6xjV4hd17n9nYbu/99HMzMzMzLqQE0lmZmbWUSTNLOks0oL1s2fDQVp7ZIOI+HdZsZl1sTsj4oM6j3m6sD171b2SjQvbk4A/1jnfoJW19SsmYP7QwKl+R6pkylunjuPfBB6qc8563kczMzMzM+tCI8oOwMzMzKxWkpYjJZBWzg2/AewREVeVE5XZkFBsb1aLdwrbo/vZd+XC9r0R8VHVPTvTilXGim3qBhQREyX9C1g6N/yJOk7xVANVXsX1psbUebyZmZmZmXU4VySZmZlZR5C0B3AvlRecbwVWcRLJrOXeauCYKYXt/m5iW7Kw/WgD8w1mi1QZK7b+q9U/azh3X95sYL7i+zi8gXOYmZmZmVkHcyLJzMzMBjVJs0k6j7TQ/GzZ8DTgOGCTiHixrNjMhpBWVwfNUdhuJOExmFWr4nm7wXMVK73qaTXXTVVeZmZmZmbWJm5tZ2ZmZoOWpJVJreyWyw2/AuwaETeUE5WZtUCxyuXdUqJoneLfXVMiYmqD53q/sO0KITMzMzMzaylXJJmZmdmgJGlf4C4qk0jXA6s6iWTWdYrt0+YsJYrWKX58IyWNavBcxeqm4rnNzMzMzMyayokkMzMzG1QkzS7pMuAsYOZseCpwBPDZiHi1tODMOtMsZQdQg9cL2/OVEkXrvFFlbGyD5yoeV+3cZmZmZmZmTeNEkpmZmQ0aktaE/8/efYdJUlaLH/8eYMksSWAFBQQUJChJEEGJCoIKGEgSxPtTUUTlGhCuIhi5eDEhghIMREmCEUWSIjkLkuVeFJCc0y675/dH1bg1tT0zPT3dUxO+n+eZh6pTb1Wd2Z5dpvvUe16uB3aqhP8JbJaZX8vMWc1kJjVmem2/k6JQpwWL0XR3bX/tRrLonXtaxF7b4bVWb+PakiRJktQ1rpE0isr2FW9vY+jvMvPFXucjaWARsQ2zZ0IM5LLMfGg08pEmg4j4FPDfwLyV8K+BD2SmT9xrsnq6tr9EB9dYqxuJ9NiVwI6V/bUiYrHMfKIH98oeXHMot1IUBav/vm0ADKtNZ0QsD0yrhW8cWWqSJEmSNDgLSaNrceAXbYybBti2R2rWj5nzg5q6twPnjUIu0oQWEUtQ/J17VyU8A/g88O3MbOJDX2msqBdRp0bEtMz81zCusVU3E+qR3wGHVfbnAfYCvtuDez1b2+9567/MnB4RVwGbVMK7A98Y5qX2aBH7c8eJSZIkSVIbbG0nSZIaExEbAzfQv4h0D7BJZn7LIpLE7cDztVjbhaGI2I7OW6iNmsy8iTln1nw6Ihbrwe2erO2P1npMZ9f2Vy9fn7ZExMLAvrXwrZl524gzkyRJkqRBWEiSJEmjLgoHAhcDr6wcOhNYJzOvaiQxaYzJzJeAa2rh/SIihjo3IpYCftiTxHrj8Nr+K4HjI2LuLt/nztr+aK3H9DPgmVrsOxGxaJvnHwa8vBY7asRZSZIkSdIQLCRJkqRRFRFLU7SF/Dqz2+y+CHwsM9+XmfXZAtJkd3JtfwPgkMFOKNfSuRhYrjcp9cRpwF9qsXcDZ7U7Mykilo6Ir5dFtIFcW9tffzgzgzpVrvX2zVp4FeCXEbH4QOeVhfcvMOdspDuA47qbpSRJkiTNyTWSJEnSqImILYCT6P9U/R3ATpnpgvFSa6cCXwGqxZGDI2Jt4NvAlZn5fEQsAqxFUXz5KLBgOfY8YJtRzLcjmTkrInYHrgCWqRzaHrg7Ir4D/Bq4MTNnQVFkAVYG3gC8F9gOmI/BZ+r8CXiA2f8OBUUx5zKK2V+PAi/VzjkiM2eM4NvrcxhFK8/1KrG3AH+LiK8BP8/MhwEiYgpFG8PPApvXrjMd2CMzX+xCTpIkSZI0KAtJkiSp58rWVAcDX6D/jOiTgI9mZr3dk6RSZj4VEZ8ETqkdelf5RUTMBFq1gDu5PG/MF5IAMvN/I+JtwPn0X7toCeDL5dfMiHgMSGBxYMow7zEzIg4Gjq2E5wI2Kb9aORIYcSEpM6dHxA7An4EVK4emlfc4MiKeolgXaylad5CYBXzQFqCSJEmSRout7SRJUk9FxLLABRSFpL7fPZ6j+CB0D4tI0tAy81TggEGGtCoi/RTYm6LgMm5k5k3A+hQzh1qZm6LIsjTDLCJV7nEccCBzzjzqucz8J7ARRevBVqZSzMhq9V7tYeCdmVlvdyhJkiRJPeOMpNH1OLBjG+Oe6HUikoa0NzD/EGOuG41EpPEsIt5OscD8yyrhmyla2d3aTFbS+JSZh0fETcARwOqDDL0b+GJZfKLo/ja+ZOY/ImIz4H3A/sAb2zjtGeD3wI+A+9u4x2ERcRKwB0VhZzVgSYpCTk/fJ2Xmv8pWn3sAnwPWGOKUJ4EfA18t11qSJEmSpFETmePqAUVJkjQORMQ8wNeBz1CsP9LnWOCTmfl8I4lJE0C5LtC6FOvnvAJYDHgB+DtFy7TL+tYQmigiYgWKtYRWpWgDtwBF+7engDuBm4CrurSO0aiLiNcCbwZeQ1HMmgd4GrgXuAq4NDOnN5ehJGksi4hjgI+Uu4dm5iENpiNJmoCckSRJkrqq/MD3NPrPIHga+HBmntZMVtLEkcWTYNeWX5NCZv4fcGLTefRKOUPTWZqSJEmSxiQLSZIkqWsiYkfgBIoZEn2uA3bOzLuayUqSJEmSJEmdarWAqyRJ0rBExHwRcSRwNv2LSEcCG1lEkiRJkiRJGp+ckSRJkkYkIlYBTgfWqYQfBz6Ymec0k5UkSZIkSZK6wRlJkiSpYxGxK0XrumoR6QpgHYtIkiRJkiRJ45+FJEmSNGwRsUBEHAucAixShhM4HHhzZv5fY8lJkiRJk0BELBYRhwDbVsK7RMTnI2LBhtKSJE1AkZlN5yBJksaRiFidopXdGpXww8Bemfm7ZrKSJEmSJo+I2BY4AViG4oGuKA/1bf+d4vfzS5vJUJI0kVhIkiRJbYuIDwJHAtUnHC8BdsvM+5vJSpIkSZo8yiLSb4CZwNwDDJtJUVDaKDOvGq3cJEkTk4UkSZI0pIhYGDgGeH8lPAv4KvDlzJzZSGKSJEnSJBIRiwG3AksxcBGpz0zgTmDtzHyx17lJkiYu10iSJEmDioi1gWvpX0R6ANgqM79kEUmSJEkaNZ8CpjF0EYlyzGrA3j3NSJI04VlIkiRJA4qIjwFXAK+phP9A8VTjRc1kJUmSJE1aG1LMNGrXrPIcSZI6ZiFJkiTNISIWi4gzgaOA+crwS8CBwDaZ+VBjyUmSJEmT1xtobzZSnwDW71EukqRJYp6mE5AkSWNLRGwA/BxYsRL+B7BLZl7WSFKSJEmSAKaP0jmSJP2bM5IkSRIAUfg0cCn9i0i/pGhlZxFJkiRJatbVDK+1XQLX9CgXSdIk4YykURQRSwIXtDF0y8x8tNf5SBpYRPwReNkQwz7mB+uaKMr/R/0U2K4Sng4ckJnfaSYrSZIkSTWXA+8axvi5ynMkSepYZGbTOUwaETENeKCNodMy88Fe5yNpYBHxADBtiGFvz8zzRiMfqZci4s3AKcArKuG/Aztnpk8vSpIkSWNERCwI/BVYgaHXSpoFXAe8MTOHM4tJkqR+bG0nSdIkFRFzRcQXgIvoX0Q6HVjHIpIkSZI0tmTmc8BeQDB4i7tZFB0G9rKIJEkaKQtJkiRNQhGxDPAH4CvMfpLxBWCfzNw5M59qLDlJkiRJA8rMS4GNgDvL0CyKtZCy3Aa4FlgvM/82+hlKkiYa10iSJGmSiYitgJOAZSrh2yha2d3UTFaSJEmS2pWZV0XE2sDewAbA+sAM4BqKNZFOdCaSJKlbLCRJkjRJRMTcwKHAgfSflfwz4GOZ+WwjiUmSJEkatsx8ETim/JIkqWcsJEmSNAlExCuAU4FNKuFngX0z86fNZCVJkiRJkqSxzkLS6JoB3NjGuJd6nYikId0CPDjEGNeQ0bgQEe8AfgIsWQn/FdgpM29rJClJkiRJkiSNC5GZTecgSZJ6ICKmAIcB+wNROfRD4FOZ+UIjiUmSJEmSJGnccEaSJEkTUES8CjiNYuHdPk8BH8rM05vJSpIkSZIkSeONhSRJkiaYiHgvcBywaCV8DbBLZt7dTFaSJEmSJEkaj+ZqOgFJktQdETF/RPwAOIP+RaTvAhtbRJIkSZIkSdJwOSNJkqQJICJeA5wOvL4SfgzYOzN/2UxWkiRJkiRJGu+ckSRJ0jgXEbsD19K/iHQZsLZFJEmSJEmSJI2EhSRJksapiFgwIk4ATgQWLsMJHAZsmpn/aCw5SZIkSZIkTQi2tpMkaRyKiDUpWtm9thJ+CNgzM3/fTFaSJEmSJEmaaJyRJEnSOBMRHwKuon8R6SKKVnYWkSRJkiRJktQ1FpIkSRonImKRiDgV+BGwQBmeCXwJ2CozH2gsOUmSJEmSJE1ItraTJGkciIh1gZ8Dq1TC9wO7ZeYlzWQlSZIkSZKkic4ZSZIkjXERsR9wOf2LSOdRtLKziCRJkiRJkqSesZAkSdIYFRGLR8QvgO8B85bhl4ADgG0z8+HGkpMkSZIkSdKkYGs7SZLGoIjYCDgVWKES/j9g18y8vJmsJEmSJEmSNNk4I0mSpDEkCp8D/kT/ItI5wDoWkSRJkiRJkjSanJEkSdIYERFLAT8DtqmEpwOfycwjm8lKkiRJ0lgVEasA6wFLA4sATwJ3A5dn5pNN5iZJmjgiM5vOQZKkSS8iNgNOBpathO8Cds7M6xpJSpIkSdKYExGvBPYFdgWWL8N9H/BF+d8ZFK2yv5iZ945uhpKkicbWdpIkNSgi5oqILwF/pH8R6TRgXYtIkiRJkgAiYqGI+G+KGUcHAIsBXwdeB8wHLAC8geK9xBRgT+D68qE1SZI65owkSZIaEhEvp5iFtHkl/Dzwycw8tpmsJEmSJI01EbEm8AtglTJ0IbBbZj44wPijgI+Vu08Dm2TmTT1PVJI0IVlIkiSpARGxNcV6SEtXwrcCO2Xmzc1kJUmSJGmsiYhtgDOBhcrQr4H3ZOb0Qc5ZEPg7sEwZugbYMDNn9TJXSdLEZGs7SZJGUUTMExHfAH5H/yLSj4H1LSJJkiRJ6hMRW1HMROorIl1P8fDZgEUkgMx8jmKNpD7rAzv2JElJ0oRnIUmSpFESEcsDlwCfZ/YiuM8Ae2TmB8s3e5IkSZJERLwWOBuYvwy9qcWZeAAAIABJREFUCLw/M59v8xJ/qe1/qFu5SZImFwtJkiSNgojYnuLpwTdVwjcC62XmSc1kJUmSJGksioipwLnAIpXwNzLz1mFc5p7a/hYRsVDLkZIkDcJCkiRJPRQR80bEd4BzgCUqh44G3piZdzSTmSRJkqQx7DvAqyv79wKHD/Maz9T2p9D/wTZJktpiIUmSpB6JiJWBy4BPVsJPAu/LzI9l5gvNZCZJkiRprIqIdwJ718JfHUZLu8Gs2oVrSJImGQtJkiT1QETsDFwHrFcJXw2sk5lnNpOVJEmSpLEsIqYA36qFHwJ+1sHlFm4Re0UH15EkTXIWkiRJ6qKImD8ifgicBkytHPoWsHFm1vuUS5IkSVKfjwCr1GInZOaLHVxryRaxVsUlSZIGNU/TCUiSNFFExGrA6cBalfCjwAcy89fNZCVJkiRpPIiI+YCDWhw6vsNLrtAiNl+H15IkTWIWkiRNWuUv6asAqwErAotQPJ3V97UIMDfFAqXPAE9Xth8Abgduz8wnRjt3jT0RsRdwFLBQJXwpsGtm/rOZrCRJkiSNI3sBL6/FLs3Muzq83qtaxLLDa0mSJjELSZImhYhYEtgMeBNF4WhViuLR3F249oOURSXgWuCizLxjpNfV+BARCwE/APashGcBhwEHZ+bMRhKTJEmSNG5ERACfaXHo1BFc9nUtYjNGcD1J0iRlIUnShBQRUykKR5sDW1C0Gose3W6Z8ustwIfK+98HXARcCFyQmff26N5qUES8jqKV3aqV8IPAHpl5fjNZSZIkSRqH3ga8uhabBZw9gmuu0yL22AiuJ0mapCwkSZowImIeYBtgd+BdwAJtnPY4cAdwD/AE8FTtayZFi7upta9XUBQPlhvgusuVeexe5nYZcBLw88z0F/cJICL2Ab4NzF8JXwDsnpn/aiYrSZIkSePUPi1iV3f63iIipgHLtjjkexVJ0rBZSJI07kXEBsAewC7AywYZeivFB/3XU7ShuyMzHx7hvRcCXlN+rUkxC2pDYEpt6JvKr+9ExO+AE4FfZeb0kdxfoy8iFgWOBd5XCc8EDgG+npmzmshLkiRJ0vgUEYsB27Y49NsRXPaNA8T/dwTXlCRNUhaSJI1bEbEt8AVgowGG3Af8kaJ4dEFm3t/tHDLzWYrC1PXAz8u8FqZoc7clsBX9+1LPC2xffv0zIg4Hjs3MF7qdm7ovItaneJ1XqoTvA3bNzD83k5UkSZKkcW5HiveKdeeN4JpvGiB+9wiuKUmapCIzm85BktpWLkC6I/BfwLothjwJnEEx4+fPOQb+kYuIVzO7zd1KLYY8CBwBHJ2Zz4xmbmpfRHwK+G/6v8H7LbBXZj7STFaSJEmSxruIOIfiYcOqZ4DXU6yT1InTKLplVD0PTM3Mlzq8piRpkrKQJGnciIjtKD7IX6N2KIHfAT+haBc3Zmf3RMTGFG343g8sXDv8KHA48O3MnDHauam1iFiC4mfrnZXwDOAg4IixUKyUJEmSND5FxHwU7wUXGoXbXZmZA7W8kyRpQBaSJI15EbE88F1gh9qhWcCZwNcy86ZRT2wEyuLEp4BPAIvWDt8G7JuZF456YuqnLPydCryyEv5fYJfMvLKRpCRJkiRNGBGxOdDqvd8JQKfts9cGPtkifkRmfqbDa0qSJjELSZLGrIiYAvwncDCwYOXQTIoP97+Wmbc1kVu3RMSiwH4URaUla4dPBT6dmQ+MemKTXNlC8fPAl+m/nuDZwH9k5hONJCZJkiRpQomIQyne89atl5nXdfma22Xmbzu5piRpcrOQJGlMiojXA6cAq9cO/RHYb7wXkOoiYmHgi8D+wJTKoaeBT2bmjxtJbBKKiKUp1th6WyX8IkVR76hmspIkSZI0EUXE74BtauGngcUzc2aH17wEeEst/AKwZGY+18k1JUmT21xNJyBJdRHxEeAK+heR/gnslJlvnWhFJIDMfCYzDwDWoX/7gkWAEyLipxExGj2zJ7WI2AK4kf5FpDuBN1pEkiRJktQDa7WIXTGCItL8wIYtDl1kEUmS1CkLSZLGjIhYJCJOA44B5i/DLwGHA6tl5hmNJTdKMvMWYFNgb+DhyqE9gasiYo1GEpvgImLuiPgycD4wrXLoFGDdzLyhmcwkSZIkTVRlq/PlWhy6bASX3QyYr0X8zBFcU5I0yVlIkjQmRMTawHXAzpXwvcCbM/OAzHy2mcxGXxZ+AqwJ/KFyaHWKYtJejSQ2QUXEchSL236R2f9ffI5iLaT3Z+YzjSUnSZIkaSJ7zQDxq0dwzXe0iL0AnDWCa0qSJjkLSZIaFxFbUbRzW6US/iWwdmZe0UxWzcvMhyh6ZR9EMTMLYEHgJ+XiqRqhiNgWuIH+/cNvAd6QmSc0k5UkSZKkSWL5AeLXjOCa27WInZ2ZT47gmpKkSc5CkqRGRcROwG+AhcvQDGD/zNw+Mx9vLrOxoZyd9A2K9gT/qBw6OCKOiQj/He9AREyJiMOBXwMvqxw6nqKI9LdmMpMkSZI0iSzZIvbPzHywk4tFxJrAii0Oud6rJGlE/ABSUmMi4qPAqcC8ZehxYPPM/E5zWY1NmfkXYF36P5n2EeCMiGjV/1oDiIgVgD8BnwWiDD8NvD8z/19mPt9YcpIkSZImk0VbxG4ZwfV2axG7OjOHXHMpIhaNiKMj4pyIeNsIcpAkTUAWkiQ1IiIOBn7A7H+H7qNYD+kvzWU1tmXmI8DmwPmV8LuB8yJiwWayGl8iYkeKVnZvrISvB9bLzFOayUqSJEnSJDV/i9itnVwoIgLYvcWhr7R5ia8D+wDbA+dExMqd5CFJmpgsJEkadRGxP1Bd4+c24E2ZOZInryaFzHyGYvHUn1fCmwFnRsQ8jSQ1DkTEfBFxJHA2sFjl0PeBjTLzzmYykyRJkjSJZYvYXR1eazPglbXY9Zn5qzbPX6uyvQDwpg7zkCRNQBaSJI2qiNgVOKISugbYJDPvbSilcSczp1O0LPhBJfx24ITyKTRVRMSrgcuBj1fCTwDvycz9MvPFZjKTJEmSNMk92SLW0fpI9H+/02f/YZx/c2V7FkXnBkmSAPDpdUmjJiK2An7K7HVpbgW2zszHmstqfMrMWcC+EbEAsHcZ3gN4CPhMY4mNMRGxG3AMsEglfCWwS2b+byNJSZIkSVKhVSHpkeFeJCJWBXaohX+emZcM4zJfBKYCywLfzcybhxgvSZpELCRJGhURsQ5FW7EpZeifWETqhg8BLwPeWe5/OiIeyMwjBjlnwisLbEcC/1EJJ8VsuIMyc0YjiUmSJEnSbK1abHfSPehztfMeAT45nAtk5qO0XmNJkiRb20nqvYhYDDiL2bNCHge2ycx/NJfVxJCZM4GdgUsr4cMjYvOGUmpcRKwOXE3/ItIjwDsy87MWkSRJkiSNETdRtJGrWqzVwIFExHrAB2rhfTKz0xZ5kiTNwUKSpNFwAvCqcvsF4F2ZeUuD+Uwomfk8xYykvtYDcwGnRMQyzWXVjIj4IEURaY1K+E/A2pn522aykiRJkqQ5ZeazFOsGV63Q7vkRMRdFK+/q53vfzMyzupCeJEn/ZiFJUk9FxCeBHSuhT2XmpQONV2cy8wng3cDTZWgacHL5xmLCi4iFI+Ik4HhgwTI8C/gKsEVm3tdYcpIkSZI0sBNr++sP49yv1cafBXx+xBlJklQTmdl0DpImqIh4A0XLtXnL0OmZuXODKU14EbEbcHIldEhmHtpUPqMhItYGTgdeXQn/C9g9My9oJitJkiRJGlpETAVuA15ehp4EVsjMJ4c4b2+K7h99TgX2zMyXOshhbmAlis4OawD/k5kvDvc6kqSJy0KSpJ6IiAUpWq31tbT7O7BOZj7VXFaTQ0Qcx+z1gWYBG2XmVQ2m1DMRsS9wBDBfJXw+sIc9wSVJkiSNBxGxA3A2EGXo2Mz88ABjAzgY+FI5fhZwKPDVzKyvtzTQ/dYEPgQsT1FAeg0wf3n4nsxcqcNvRZI0QU2KlkeSGvEFZheRpgM7W0QaNZ8A+tagmgs4eqK1uIuIxSLiLOD7zC4izQT+C9jaIpIkSZKk8SIzz6Eo7PQVgj4UESdHxGv6xkTE1IjYBbgSOISiiHQjsFlmfrndIlLpAYoZTN8B7mJ2EQngoo6/EUnShOWMJEldFxGrAjcxu6XdwZn5lQZTmnQiYh3gamDuMrRfZn6/wZS6JiI2BE4DVqyE/wHs5vpbkiRJksariFgP+B9gs0r4cYoC05KV2KUUD9WdMcwCUqt7rk/x3rHPHpl50kiuKUmaeCwkSeq6iDgf2KrcvR14XWZObzClSSkivksxOwmKPturZea/GkxpRMoWDv8JfAOYUjn0K+ADmflYI4lJkiRJUhdFxCso3lOvBCxF0eXjIeBW4M+Z+XAX77Ut8JtK6BWZeV+3ri9JmhgsJEnqqojYmWK2SJ8tM/PCpvKZzMpFW28HppWhUzNztwZT6lhEvAz4CbBdJTwDOCAzv91IUpIkSZI0zkXEwRRrLAHcmZmvGWy8JGlymlBrZkhqVkTMBxxRCZ1sEak55ZpUn66Edo2IDZrKp1MR8WbgBvoXke4BNraIJEmSJEkj8pbKtusjSZJaspAkqZs+CCxXbteLGGpAZp4CXFIJ/VdTuQxXRMwVEV+geDOzXOXQGcA6mXl16zMlSZIkSUOJiCnARpWQhSRJUksWkiR1RUTMA3yuEjo6Mx9sKh/1c0hl+50RsWZTibQrIqYBfwC+Asxdhl8APpaZO2Xmk40lJ0mSJEkTw3rAgpX9ixvKQ5I0xllI6pKImCci3hIRX4mICyLi4Yh4LCIOauPchSLiGxHx94h4PiKuioi1RyNvqYt2BVYst18AbDk2RmTmxcDl5W4ABzaXzdAi4q0Urey2rIRvB96YmUc3k5UkSZIkTTibVrZvy8x/NZaJJGlMi8xsOodxKyIWAt4B7AC8HVh0gKFbZ+YfBrjG6sA5wKtrh67OzHG3lokmp4gI4BbgtWXoqMz8eIMpqSYi3gH8qtydCayamXc3mNIcImJu4MvA5+n/oMOJFDORnmkkMUmSJEmagCLitxSfZ0HRVeRjTeYjSRq7nJE0MgcC+wH3Af8J7APc3GLcvq1OjojVgAuZs4gEsFqXcpRGw3bMLiK9BHyzwVzUQmb+Grip3J0b2L/BdOYQEa+gaKNwELP/3/QcsHdm7mkRSZIkSZK6p3yQb+NKyPWRJEkDckZSl0XEqsDf6F+kewFYPDNfqIx7OXA1sDBwMrACsDUwTznk3MzcYVSSlkYoIs4A3lvu/iwz92oyH7UWEbsCp5S7jwEvz8zpDaYE/Hu21E+AJSvhm4GdMvPWRpKSJEmSpAksItYDril3E1gmMx9uMCVJ0hjmjKQuy8zbmXNxwvmB9ft2ImIKcCYwBdgwM/fNzHcAr6KY2fRhivVmpDEvIhYH3lkJHd9ULhrS2cAT5fYSFDPJGhMRUyLiCIqWe9Ui0rHABhaRJEmSJKlnqusj3WIRSZI0GAtJvfGbFrGNKtvfAdYDtikLTwBk5j8z89uZeWxmPt/rJKUu2QmYr9z+P+DPvbpRRCwSEetHRMf/dkXEEsMcv2JErD6Se44VmfkicHoltGdTuUTEq4C/UBTP+zwF7JqZH/bfQEmSJEnqqWohybZ2kqRBjfsPRseoVv8DXh8gIt4OfAw4MDOvH9WspN6oFiNOyi71y4zCyhHxnoj4ZkRcBTxO0RJyvw6vuQ1wb9kLeqixc0XEycA9wC3AbRGxeif3HWNOrGxvFxFLDjiyRyLivcD1wBsq4WuBdTPztNHOR5IkSZImk4gI4M2VkIUkSdKgXCOpB8qZC48DUyvhv1PMQroZuA14a7c+cJeaEhErA3dVQqtVZ9mN4LrnAlsCCw0w5NrMXH+AYwNdcyGK9cuWB5bNzAeGGP9e4Ixa+JrMfEOr8eNF+YbhbopWmgD7Zeb3R+ne8wPfAj5aO/Q94LNjYb0mSZIkSZroIuJ1wI3lbgIvy8zHGkxJkjTGOSOpBzJzFnB5LbwSsxeT/4hFJE0Q21S2r+5GEam0O/ByipZ5OwMza8fXjYjFhnnNr1IUkQCWaWP8My1i6zcxg6ebyn97TqqE3jUa942IVYEr6F9EehzYMTM/aRFJkiRJkkZNta3djRaRJElDsZDUO5e2iG0PfD0z7x7tZKQe2bKy/dtuXTQzny6/pmfm6cDZtSEBbNDu9SJiffq3w2unkPR74JwW8Xnbve8YVn2tNo6Inn5PEbEHcA3w+kr4cmDtzGz1ZyxJkiRJ6p1qIenCxrKQJI0bFpJ6p1Uh6Q7gv0c7EakXyhaOm1VCvfzl8zctYmu0c2K5HtKPgOq6SNOGOq+cubMn8NdK+AngwXbuO8ZdAzxdbi/IMIpywxERC0bEj4GfAQuX4QQOB96Smff24r6SJEmSpNbKdudvqYT+0FQukqTxw0JS71wJzKjFbrZ9kyaQdYDFy+3nKdqW9co1LWKvbfPc/SlyrWpnRhKZ+TTwboriB8D5ZevKcS0zXwL+VAlt3u17RMSaFK/bByrhh4FtM/OAMgdJkiRJ0uhaG1iq3H6O/u8NJUlqyUJSj2Tm88B1tfBqTeQi9cgWle1Le1wkvR14sRZbeaiTIuJVwKEUM4mq2iokAWTmXUBfO8oT2z1vHKjOINtiwFEdiIgPAVfRv9h3MUUru/O6eS9JkiRJ0rBU1zo+u/z8SpKkQVlI6q16e7vVImKRRjKRuq86Fb6nPZXL2Su31sKvauPUoylmSv26Fm+7kFS28HsZcC9dXAdqDKi+ZhtFxDwjvWBETI2IUylaCS5QhmdRFPO2zMz7R3oPSZIkSdKIVAtJxzeWhSRpXLGQ1Fsvr+3PBazfRCJSD1TXKLpyFO73t9r+K8siT0sRsRuwFUVru/q6Rm0XkoBNgMWAwzNz5jDOG+tuAl4ot+cDVhrJxSJiXYpZmLtUwg8AW2XmIROhJaAkSZIkjWcRMY3iPS7AVZl5cYPpSJLGEQtJPRIROwG7tTi0SYuYNK5ExPzACpXQHaNw27tq+/MAS7caGBFLAN8Gjs/MmxhZIekLwD+YYE9qlYWdOyuhVTu9VkR8Aric/u0Gfw+8PjMv6vS6kiRJkqThi4jtIuKhiLg5IqrLLOzE7M8CD2ogNUnSOGUhqQciYjngGOAh4L7a4TePfkZS163C7H8/nsnM+s95L9QLSQDLDjD2mxSzbL5Q7tcLSdPauWFEbA68FTgwM18Yavw4dHtle9iFpIhYPCJ+AXwXmLcMvwR8Hnh7Zj488hQlSZIkScN0ILAURSeRfQEiYm5gv/L4cZl5QUO5SZLGIQtJXRYRAfyEohXWnhRP5Vd1ZS0SqZWIWKYsZPZa9YmmOwcc1V13t4jV20cSEZsBHwS+Wilk/Ks2bMnyl+gBlbOujqFo23fKsLMdH6qFpNUGHNVCRGwE3ADsUAnfC2yamf+dmdmF/CRJkiRJw/dYZfuc8r9fpngo9E/Ax0c9I0nSuGYhqfs+SbEuy+GZ+Xvg4trxhYF1RzupboqIhSJi04j4bER8JyL2iojVyyKamvUw8OWIuD4ivhoRGw9VMOlQdfbK7QOO6q77W8T6tbaLiPmAH1LMXvpe5VB9RtJcFE9nDeZQinWDPjKBiyLVloRtzUiKwgEUbz6Wrxw6F1g7My/rYn6SJEmSpOH7IkWXHICPRMQFwGeA7wNvy8wXG8tMkjQuOTOmiyJiTeAw4DJmt9S6uMXQTYGrRimtrirXfjoGWLzF4Ysi4gOZee8op6VSZs6KiA8BxwH/VX49FRHnAb8DzsvM+uycTlQLCK1azvVCvRgEc66R9AXgNcAOmTl9iHOXYc6ZSgBExAbAp4FvZ+aNHeQ6XlQLScsPOKoUEUsBPwO2qYSnA5/LzO92OTdJkiRJUgcy88aIeDXFg84vp3jvu1tmtnpvLEnSkJyR1CURMS9wEvAssGtmvgSQmf8A7qkN33SAa0yNiA+P1Zk9EXE88HNg0QGGbArcEhFbjV5WqsvMWcD/A35chqYC7y3374+IGyLiaxGxyQjaLE6tbD/eebbty8zngadr4X8XkiJiDeAA4MLMPLc27mFgVi22TKv7RMRU4FSKAtnBI8l5pCJijYg4KyJ+EhEr9+AWj1a2pw44in+3DLyB/kWku4E3WUSSJEmSpLElM5/KzLMz86jMPMsikiRpJCwkdc83gLUoikj1GTkX1/Y3iYh+f/blB/pnApuNxTZaEbEHxbozMPDPzVzAAsCJEbHYqCSmlloUk/peswBeBxwE/Bl4LCJOj4i9I2KO9YYGsUhl+6mR5jsMD9X2l4J/r032I4rvc//6SZk5k/5FE4BpA9zjOGAFYK+yeNWks4B3A3sBv+zB9auFuUVaDYiIuSLiS8AFwLKVQz8H1s3Ma3uQlyRJkiRJkqQxwkJSF0TEOyk+vP5iZv6hxZCLa/uLApvUYscAazIGFzyMiCWAI5lzRkcrc1PM9Disp0lpSC2KSX2qM94WAd4DnEAxW+nGiPh6RLx5iNlK1dkro1lIerK231ew3Ad4E3BCZt40wLn1p6/mmJEUEfsA7wO+kZlXjiTRkYqIKfRft2j1iFiuy7epFpLmjogFazm8nKKAdAiz/3/xAsW6Ubtk5mi+9pIkSZIkSZIa4BpJbYqI9wEfBR6h+GD+vMzMiHgbxZP551DMSmrl4hax/SgWq6d82n9vYNvMfGyA+89HMePp9sx8unZsXmB9iqLATZn5wPC+uyFtxMDt7FoJ4N0RcUyX81Bnvg8sAWw/wPFqQXktihlLBwJPR8Tvmb220v2VcU0Vkur3WiwilqX4u/cs8KVBzv0XRbG2T79CUkSsDXwbuAI4dOSpjkxmzoiIOyjWfAJ4ALh/kFM68RxFgbjvZ2BqGSMitgZOpJz1VboN2Ckz/9rlPCRJkiRJkiSNURaS2hARrwROY/aHre+jmL1xK7AZcA2w+0At6TLz3oj4K8WH9H3eGxEnA/NSrF9zcGb+vrzfVGBtYB1g3fK/r6VY1H7JWm4fAA5n9oe9L0XE3pl50ki+55p1OzhnKeD6Luag0VGfrfRuip9Pyp/h31AUlpoqJNXXSFoc+B5FofPLQxRRB5yRVLZiPAuYAby/b42zMWA34GvAi8Dnut32siyGP8Ps13ORiHgE+CrwOfr/PPwU2Dczn+1mDpIkSZIkSZLGNgtJ7VmROdsALlt+3Q68IzOfG+IaZ9O/kATFh8QAZ1B8cNvnFIo1Wtag/we5v8rMFwAiYm6KD3bfTzmDoDQPcGREnNzFD51fSf9ZCxrfkv4/V4Opz1Zai6Jd3gKV+Atdyqsd9ULSahSzjB4EvjnEuS0LSeX6SicBK1Gscfb3LuTZFeX6Q9v0+DYvVrYXBS6haBPY51ngY5n5sx7nIUmSJEmSJGkMspDUnmuAh+nf4gngFmDrzHykjWv8gKKd3RK1+G+ozWbKzHcARMQuwKmVseeW8bkoikjrABtTtOI6AdirHLcYxQfCT7SRVztuprMi0r0URQs1b25gGsXf+XaLSH3Fw6T4O/BbitlIVwO3Mrvl2iJdzXRw9UJS379hh2TmM0OcO9CMpC8C2wFHZ+ZpI8xvPFq4sv0oxWvbV0i6iaKV3e2jnpUkSZIkSZKkMcFCUhsy8/lyvZDDKGZkPEVRAPpqZj7e5jUeiogtgCMoZhr9E/gZcFRmzhrgtGqbrpnlPaFYx2UJYIO+NlMRcUtl7It0t93YdcMcn8Btmbl6F3NQhyJiGsV6XEMVA6uzzh5nduHoD5n5cO2a1Z+vapu7XmtVLLodOK6Nc+uFpGkRsQ3FukrXAfuPMLdxp5zZWJ1d9hTwCYp10f4E7N83C1KSJEmSJEnS5GQhqU2ZeT2w9QivcSOw1TBO2bSy/ZfMfCQidgc2ALastdN7VWX7ukGKU524AriBoog2dxvjAziyi/dXhypFpJVpXUiqzjq6ltlrIF0zxM9QdWbQaBaSWq3Pc0CbaxrVC0kvA06mmLn3vsx8cc5TJryFa/tPZ+b0iNiwjRlekiRJkiRJkiYBC0lj29sq2+dGxOuBLwAbt1iTaYPK9gXdTCIzXyoLWNdTFIkGm9kyC7gIOKabOWj4yiLSJcAqzG5nV5119Bj9Zx2106KxT3VG0mi2tqsXNy7NzHPbPPdftf25KFpAvr3TdZHK9ZVWpmgzOTUzj68dnxd4F7A2MB04MzP/1ua156dYA2oNYKHM/FEnOQ6h+tq9mJnTASwiSZIkSZIkSepjIWmMiohFgQ0rod8DpwEfycxHa2MXAl5fG9tVmXlLROxMsRbTVOYsJiVFseJP1NZ80uirFJFeUwn3rXXUN+vo2hHMXGtqRlK9wPGZYZxbn5EExWym89u9QEQsCbwDWJeiePR6Zn///1Mbuz7FjKfqa3BQRGyWmVe0uPb2wLbA8hTFv5WY/ffsOKDXhaT6+lOSJEmSJEmSNOSaKWrOFswu9N0CfAD4dWZe0mLsWypjn6JoRdd1mfkLYHXgDPrPSEngHuCTwBaZWZ/5oVFUFpEuoihgPAqcCOwGLJWZG2bmlzPz6hG2P3yisr3MCK4zXNXWdmdk5pXDOPdhip/VPj/IzCOGef8lgVUpvueN6F9E+/fMqIjYEbiMYgbY5ZUx8wEfHeDafwV+TNEWcgb9/32+aJh5tmvZyvYTA46SJEmSJEmSNGk5I2nsqq7H9CjFTIV1Bhj71sr2hW2uF9ORzHwA2KVs6bUKsBxwQ2b6IfQYEBFLA4dTzF77DcWso17MDrursv2aAUd1X9/P2dPA54dzYtmi8WFgaeAsYL/h3jwz7wAOAoiI44EPlocepigcERHbUswg2jMzTytj/6T4uwIDtAIs2+v9vRy/FnBY5fDFw821TatWtu8acJQkSZIkjVDZeWXvWvh7XV7jWcMQEVOAfWvh4yZau/OIWAbYtRKanpk/GIX7bk//Nc0vKddgl6Rxx0LS2FVdH+nNFOu4TB9g7FaV7a63tWtKfRkpAAAaZUlEQVSlLE7cWX5p7HgkM/cchfvcXtledcBR3Xc18DjwHx2ua3QzRbFmny68WanORvpVZs6KiNdRFJG2zMwbKsera5rd28a1l65s356Z948gz8FUX7vbenQPSZIkSYKiw8O3a7GjKDo5qBnzMedrcgZztpUf715J/+/zGaDnhSTgwxQPhvf5NMX645I07lhIGoMiYhX6P7FwUWa2LBCVbczWqoRGpZCksWkUn+SqFh1eFRFTMnNGr2+amQ9ExDIjuNe2mfniSPOIiLmAzSuhcyNiMeBUYLdqESki5gNWrIyttrobyPqV7V61tYP+s8luH3CUJEmSJEmSpEnLQtLYtHVt/xuDjN2ysn1nZt7Tg3ykunuBF4D5Kf4dWYlRKkSMpGDVjSJSaT2Kp+mgmG30R+B04LuZeXFt7LrAlL4UgAsGu3BZeNqgEuplIak6I8lCkiRJkqQ5RMQ6wNGV0DOZudVA4yVJ0sRjIWlsqra1uz0z/zjI2Or6SM5G0qgo27jdAbyuDL2WyVWIqBZ7zwf2BF7KzB+1GLtJZfu6zHxkiGtvQFGg63NxRxkOISIWBFaohGxtJ0mSJKmVqcCGlf0nm0pEkiQ1Y66mE1B/5UKH1ZZZJw9xSsv1kSJiiYiwUKheurGy/ebGsmhGtdj7V4o+x/9vgLHDLfa+pbL9t8x8aJi5tWtjZv8/4OHMfKBH95EkSZIkSZI0jllIGns2Ahap7P9ioIER8WpguUrosjI+BTib/uusSN12YWV7i8ayGGURsQjF39M+7wW+2GqmUdmmrjojqZ1C0qaV7V62tau+Zhf38D6SJEmSJEmSxjELSWNPdabDXZl58yBjN6ts35GZj0VEAD8DLsjMK3qRoFSqrvXz+ohYcsCRE8sW9G8L+mhmnjbA2E2ABcrtp4HLB7twOYvwTZXQaBWSLhxwlCRJkiRJkqRJzULS2FMtJJ0zxNjVKttPR8TiwHHA3MBXu52YVJWZ/wDuLHeD/oXNiexttf2DBhlbbT15YWbOGOLa6wELldtJ79ZHmlreq08vC1aSJEmSJEmSxjHX0BlDyhkd1Q93hyokPVfZXg/4F8UHwjtkZnY5PamVC4BXl9tbAGc1mMtoqRaSrszMPw0ydrjrI1Xb2v01Mx8dVmbt25Si4Axwf2be3qP7SJIkSdKwlS3Fl6V4APpRik4QM3t8z6BYPmBRYAZwX2Y+O8xrzAUsAyxG8cDlE8CD3c49IuYFXgZMpfgzehZ4IjOf7OZ9avdcEHgFxWeJjwGPZOZLPbrX4sBSwLwU3T0eyMzpvbhXJyJiYYqfzynAkxQ/K34OJ2lCs5A0tqwG/LncfpYh2mABJwIfovgl5Tngh8Dnx9L/XDXhXQjsU25vHxH7ZeasJhPqpYhYCVilEvrRIGOXANaphMbS+kjvrmzb1k6SJElSPxGxOvCJcvfltcMLRMQxQ1zi15n562Hec2ng4xTr0K5GUYjp81RE/B44KjMvGeZ19wdWrYROzsw/l8fmAXYBdqdoTb5Q7dwFMvOFIa4/DdgLeCfFWtXz1Ya8EBGXAWcCP83M5+hARKwL7A1sXn4/c3ymFxFPAXcD1wCXAr/MzCc6uV95vcWAjwI7A2vRv7PRsxHxR+DYzPxNp/co7zMXsAPFa7EpsHRtyKyI+CvwO+CEzLyTUVb+WXwc2BVYvXb4qYi4EDhupH8WkjRWhQVzSZ0qW6Q9CMxfht6amX9sMKWeioh9gKPL3RnAUgM98RUR7wXOKHf/npkrV45tC/yu+sRSRMxN8VTX1DK0Q2ae2+VvgYhYgOI1W6QMbZ+Zv+z2fSRJkiSNXxGxNXDeCC5xaGYeUrvmShRFjqp5M3NGROwFfI/Z74cGcwrwwcx8sZ1EIuIi+rdi/2hmHhMRrwdOAtYc5PSFBir8lDN0vgh8itnviYfyILBfZp4x5MjZ91mG4s9mp3bPqZgOLJeZjwxw7YUpZvxUvSIz74uI7YFjKWYGDeW3wC6ZWb/WkCJiM4r32asNMbTPTIplHQ5odwZWRKwPXF0JPZOZiww0vsX5O1I8vN3On8Ufgd0z88GI+A2wbeXYpzPzW+3eV5LGEtdIktSxzHwKqBY79mgql1FSbWt34RC/tG5e2f737MKI2JPZs7iqXs/sN02zgMFa5o3EDswuIj1C8USXJEmSJDUiIg4CfkJ7RSSA3YBzylksnd7zTRQzdgYrIsEAn5tFxPIU7/M+T/tFJCg6ypweEYe2meeyFJ1rOikiQdEabu4hR8153w8Dv6C9wgkUxZLzI6I+G2uo+3ycomV+u0UkKL6fjwBXRsQrh3O/TkTEvhRt/Nv9s9gKuLwsAErShGFrO0kj9TOKae4A746Ij3Y6VX8sK1sebFEJDbWG2caV7SvKa2xN8UbjTS36J1fb2t2QmY93musQqsW+UzNzRo/uI0mSJGn8egD4ebm9FP3fC80Azh7i/JvbvM9uwNdq9z0fuIei5f9SFGvPrl07bxuKmUCdzO6YBnwFWLgS+ytwLfA4RUFrZeDNtCgkRcRyFA/+rVA79CJF6/C/UKxhPZNiHZ3NKf78qtc6OCKeyMxvD5Hr8cxel7jPA8BvgBvL7RcoHhZckqLl2rrABq1yb9PWFDOE+loLPkLxmtxJMXtpCYrv6Y218zYEDqV4zzukchbakS0OPUzRBvBv5f2mUfz5bUn/otiqwAURsWGv3j9HxA5ljlE7dAfF34G/UfycrkDx57ZVmeOrKP7+DNoWUZLGE1vbSRqRsiXbfRRPVkExhfvkBlPqiYjYmOKJNYCkaA/wwCDjn2T2E3VHAXcB/0nR/u/2FuPPAbYvd7+VmZ/uVu6VeyxD8Vr1/fL9hsy8ptv3kSRJkjRxRMSmwMWV0JOZuVgH12nV2u5ZinWJnqR4v/TTzJzZ4tz3AT8FFqiEnwKmZebzQ9y33truOWDBcvsC4FOZOUfhqywYPZiZL1Vic1O8L6wXUY6maOf34AA5vI5inevXVcIvARtm5nUDnPNG5lw7+xvlfQZt6xcRLwPeA+wHbDlIXq1a2/W9Js8DBwJHt1qLOyLeRlEsqf4szKBojffQEPmtCtxA/9lcCRzGAN9fRKxJ8WdYLyqenZnvGeJ+w25tV67ZdStF4azPDOBzwHdbPBxKRLyBovXiKpXxUypDbG0nadyytZ2kESl/yT+lEtq3qVx6rNrW7qrBikilf1a29wX+C9hxgCJSUDzt1ueCjrMc3EeYXUS61SKSJEmSpIYtBDwKbJKZJ7QqIgGUawrtXQtPBd7dwT37ikjHA29rVUQq73lftYhU+hRzFpH2ycyPDVSsKa91E/AW+s/Umgc4YpA831Hb/2VmHtTO2lCZ+Uhm/jAz1wQGLeq0sBBFsW3LzPxuqyJSeY8/UBSrqqYA72/jHv/DnC0BPzHY91e+TptRzMSqenfZ/aPbvkz/IlICe2fmd1oVkcocry5zvLcMTWk1TpLGIwtJkrrheIpfqgA2KhfLnGjuoJimfyjFgqpD+ThwDcVU958A62bmtQOMXYvZv6BOBy4ZUaYtRMRCwCcqoeO6fQ9JkiRJ6sB/DFTMqcrMn9N/VgkUrcQ6cTPw0cyc1e4J5Xuqg2rh72bmD9s5v1xjdxeKlnd9NouIdQc4ZaXa/i/aSnTO+3bSiuhTmVmfDdXq2hdStNmrGvQ1KWcW1YtkZ2Xm99u435MUrfXrLdoPHOrc4YiIxYG9auFT2um+kpn3Af/RzXwkaSywkCRpxDLzFuDXlVD9l+txLzNPzsxDyq/z2xh/UWa+ITPXyMy9M/Mfgwyvznb6c2Y+O/KM5/ARip7ZAI8BP+rBPSRJkiRpOK7OzHOHMf7M2v76Hd73ix2sF7sT/WeoPAkcMpwLlO+d6wWhnQYYvlBtf97h3GsE7qF4WLRdw31N9qztJ/DZdm9Wdvk4thbeNCJWbPcabdiBOdvufaHdkzPzj8Afu5iPJDXOQpKkbqkukPrWsgex2rNNZfukbl88IuYDqmsufS8zn+n2fSRJkiRpmIb7/qe+ntCKHdzzEfo/CNmuehu3czPziQ6uc3Ztf9MBxv2rtv/esi16r50ynJlazPmaLB0RC7YcWdiytv+nzLxnGPeDOQtJAFsM8xqDeVtt/5LM/N9hXuMn3UlFksYGC0mSuiIzrwQurIQm3KykXijbI2xS7j7FnE9zdcNewLLl9jPAkT24hyRJkiQN11+GOf7+2v5CETHcz7aubLH20aDKe7ylFu50xkm95fnrBhh3ZW3/rcBPI2L5Du/brpG+JgALtxpYPuRY/37PG+b9yMwbWty3mw+z1tfB6uS1dkaSpAllnqYTkDShfI3ZTwHtEBEbtdNXeZJ7JzBfuX1Ut2cKRcTC9F/T6ejMfKyb95AkSZKkDg3WAryVp2v7ASwADKc9+JDrMbWwMrBILfZCRKxW5sAA/20VW6x2nQUjYtFy/Z+qM4H/ARavxPYAdomIPwB/AM7PzFuH+80MYbivyVMtYgsDD7WIr8Kcn0UOtJbwUG5i9gOTAK/t8Dr9lLOpVmxxr2HJzAcj4iFg6W7kJUlNs5AkqWsy88KIuIRian4Ax0TEesN92msiiohDKNrL/Ql4b2Y+Xx7atfzvI8ARPbj1l4BXlNvPAt/qwT0kSZIkqRP14slQZraIDXdGUicP1r2yRez0Dq4zkKnU/iwy86mI+HB5n2pLuynAduUXEfEIcBlFh5DfZ/7/9u492K66OuD4dxGTEAkEECSiSMOUV4k4KKOjCGOhFVAJdcRCrVgeMzCUGSkMViyWQuvEAauCM9ARZJSHEI0PbKiIvNJiWjsgUEACUhQwlBAlhSSGIiGrf/z2HU52zs0993DO2efe+/3M7Ll3//bev71ybiY55679WysffpWxjPdn0q4M3mgl+HZtM/bEOO834skO5u7GLm3GVnQ51wpMJEmaJCxtJ6nXTgdGEkf7A2c0GMtQqMrXnUt5Kuv9VD2RImJPqjf/wCcy89ke33c/4K9ahi7IzHqdbUmSJElqynh68fRKfVVTJ+qrkXptZrvBzPw2cDTtV/eM2AlYAFwMLI+IeyLipIjo9uHxfv5MZrUZG2/iarTrttSXaTz6GaMkTVgmkiT1VGb+jPIGdsT5EfGm0c6fIl4A1lffrwNurWpDXwFMAxZm5vV9uO9lvLLy9EHgS324hyRJkiRNJNnFNY39/iwzl1BKwn0KeKiDSw4ArgTurUrvDZN2K5XarTLrRP260VZBjVe7ebpNrjWRKJWkvrC0naR+uIBSsu2NlFU4l1KeopqSMnNjRJwBXA7MAC4C3kt5cuzUzLy81/eMiBN5pRlsAqdZYlCSJEmSutKuB9O+wHM9mv/XWzqYmWspnyMviojdKb2JDwEOpvRvamc+cGdEvDszH+1RnK/Wi23G5lBKvY/XnA7m7ka7ebbrcq5ur5OkoWMiSVLPZea6iDiTV2pGL4iI0zPz0ibjalJmfj0ibqf0j9oO+B5wZ0uvpJ6JiL2BL7cMXZWZP+71fSRJkiRpinimzdisHvQjGrfMfAL4WrUREXMp5dP/FDicTVdP7UT5bHjkgMMcTbvXcRfgsS7mmlvb71UZ93ZJrXZ9kzrR7XWSNHQsbSepLzJzMbCkZegLEXFAU/EMg8x8MjOvycxLM/NHfUoibU1J4M2uhlYBf93r+0iSJEnSFPIYm5cpe1sTgdRl5srM/Hpmvh94K/B47ZQjhqjc/GNsXlrwLV3OVb/uv7ucZxOZ+RybrxCbP955ImI74M29iEmShoGJJEn9dALwZPX9TOBbEdHvJqVT3SXA/tX3G4GPZeYWyyRIkiRJ0hbUe9FMud8lZeY64IHa8AebiGVLMvNB4Lg2hw4adCztZOYaNk/4HNLu3C2JiN3YvKTfT7uNq427avvdvH7v7kUgkjQsptx//pIGJzNXA8cCL1VDvw9c0VxEk1tEHAec0jK0MDNvaSoeSZIkSZPC2tr+axuJonlLavsfiIh5jUSyBZn5n8CzteEdm4hlFHfU9j8UEfV+R2P5CyBqY0u7jmhzt9X2PxgR249zjo/1KhhJGgYmkiT1VWb+BDinZejYiDi3qXgmq4h4J/DVlqGlwPmNBCNJkiRpMlld258WEW9oJJJmXcmmq7OmAxc1FMtYnqvtr2skivYW1fZnAZ/u9OKIeB1wZm14eWbe/2oDa7GYTUsZzgTO7vTiiNiH0rNKkiYNE0mS+i4zvwj8c8vQZyPi5KbimWwiYl/gX4BtqqFngI9mZr0EhSRJkiSN1wpgTW1sypXtyszHgatqw8dExAXdzhkR80dbjRMRB0dEfdVNJ3PuDexRG/5FN/H1Q2beAdxXGz4zIsYsHxcRWwFfYfMVVl/sUXgAZOavKJ+xW53VSd/niJhJechzei9jkqSmmUiSNCjHs+mbxa9ExFFNBTNZVE1TbwZeVw39Fjg6M59uLipJkiRJk0VmJvCT2vDnIuItTcTTsE8B/1MbOy8iFkXErp1MEBFbR8RREXEjcD+w8yinLgZ+FhGnVatwOpn7DZQVP60JqKeA/+jk+gGqryiaAdwYEUeOdkHVb/lq4MO1Q3cDX+tteAD8DbChZX8W8IOqGkhbVfm7xQxJTypJ6qXXNB2ApKkhM9dUbwr/HZgHTAO+GRF/nJnLmo1uYqo+TNwM7FYNvQQcU9XEliRJkqReuRp4X8v+nsD9EbEC+CWwvnb+tZl57aCCG5TM/E1ELABuB7ZrOXQspdfP94FbgAeB/wUS2AHYBXgr8HbgUGB2h7fcF7gMuCQibqN8nr4HeIJScvAlYA6wF3A4cCKwbW2OT2fmRoZIZi6NiM8Dn2wZ3p6SqLkJ+AbwMKUk31zKa3Yy8MbaVGvoUzWOzHwwIs4DFrYMzwWWRcR1wHeAhygPc+5Oef1PAUbKPv6CsprvkF7HJklNMJEkaWAyc2VEHA4sozx1NQu4KSL+JDNvbza6iaV62u2HwB9UQwmclJk/bC4qSZIkSZPU9cBJlF/ot3pTtdXVVzBNGpn504g4DFhCSSyMmAF8pNp6bTpwRLWNx5cy85o+xNML51Bev+Nr40dW21jWAkdl5qO9DmxEZn4uIvYCTmgZnkaJuR53q/XAMcBn+xWbJA2ape0kDVT1Ju8DlKd2oDwtdVNE9OPN9qRUvZFdBrSWkjh7Mj7xJ0mSJKl51YqWBcDllFUwU1pm3k35PHYV5aG+brwM/AB4dpTjz3c578i1p2fmWa9ijr7KzI2Z+XFKmbv6irax3AW8IzP/rfeRbeZk4EI6/zk/BRyWmff2LyRJGjxXJEkauMy8KyLeB9xIWeY/A1gUETtl5j81G91wi4gDKR82Wuton5OZPW0uKkmSJEmtMvO3wKkR8RnKypj5lDLbc4DXsmlfnsfbTPEC8K/1accZxott5hirrNl9bBpbvcdRVzLzN8AJEXEhcCpwFLDHGJc9A9xJKY13wxi9bfcF3kEpmXZQ9f2cMeZfDlwLfDUzV435hyivXf31fLGD61plmzle6PjizIsjYjFwBnAcr5Rur9sA/Bi4Alg0znJ9a2sxdpy4qu5zTkR8B/g7yt/9aW1OfRq4EvjHzBxJAj4AbNNyzq/GEbMkDZUoPRMlafAiYj9Kj5/WOscLgb8dthrOwyAijqA07hypp70BOCUz+9FYVJIkSZI0DhExF9iHUrJtNvA7ShJjFfBwZo62+qiTuQPYldKf6vXV/BspfYJWAQ+0JDAmrIiYR3kNd6Y8dLqW0mvovzJzXZOxAUTEDsDbKL/HmE5Z/fUQsDz9JaukScxEkqRGRcTuwI8ozUFH3EFpmLmymaiGS0S8Bvh7Sg3pkSfpXgCOzcwljQUmSZIkSZIkadIzkSSpcRGxM6Vc24Etw6uAP8/MW5uJajhExG6UxrYHtQyvBhZk5rJmopIkSZIkSZI0VWzVdACSlJm/Bg6mNG4d8Xrg5oj4h2pFzpQTER+i1PNuTSLdBbzdJJIkSZIkSZKkQTCRJGkoZOb/ZeapwJ9RaiBD+TfqM8B9EfHepmIbtIh4c0TcAHwX2LHl0CXAezLz8UYCkyRJkiRJkjTlWNpO0tCJiD2BbwIH1A5dB5ydmU8PPqr+i4jpwJnAecA2LYeeB07MzO81EpgkSZIkSZKkKcsVSZKGTmY+CrwL+DywoeXQR4FHIuLsiJjVSHB9EhFHAvcCF7JpEulW4ACTSJIkSZIkSZKa4IokSUMtIuYDl1F6KLVaBXwBuCwz1w08sB6IiAAWUMr3HVg7/BRwVmZ+a+CBSZIkSZIkSVLFRJKkoVclXD5OWaG0c+3wauBi4MuZ+fygY+tGREwDPgycC+xfO7yB0gvp/ImaIJMkSZIkSZI0eZhIkjRhRMQOwCeB04HtaofXAzcA1wC3ZObLAw5vTBGxP3A8pUTfrrXDG4FvAxdk5kODjk2SJEmSJEmS2jGRJGnCiYjtgU8AZwA7tjnlGeA6YBFwd2ZuHGB4m4iIeZTVR8ez+eojKCuQrgMWZuYjg4xNkiRJkiRJksZiIknShBURs4G/BE4Dfm+U01YDS4Fbgdsy8+d9jmkn4FDgj4DDgD1GOXUtJYF0YWb+sp8xSZIkSZIkSVK3TCRJmvCqHkrvofRR+ggwZwunrwDuBR6ttp9XX1fkOP5BjIgdgb2APVu+7ldtMcplL1MSWlcDN2Tm+k7vJ0mSJEmSJElNMJEkaVKJiK2BoylJpUOBrTu89HfAGspKodZtA7Btm22bDudNSuLqeuAbmfl0h9dJkiRJkiRJUuNMJEmatCJiJvAu4A+r7Z3AjAHcejlwO3AHsDQznx3APSVJkiRJkiSp50wkSZoyImIWcCCwD7B3y9d5wLQuplwJPAw80rLdk5krexKwJEmSJEmSJDXMRJKkKS8iZgC7UUrWzW7ZtqUkmNZV29qW71dm5vONBCxJkiRJkiRJA2IiSZIkSZIkSZIkSW1t1XQAkiRJkiRJkiRJGk4mkiRJkiRJkiRJktSWiSRJkiRJkiRJkiS1ZSJJkiRJkiRJkiRJbZlIkiRJkiRJkiRJUlsmkiRJkiRJkiRJktTW/wMapvVXGMzi2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6" descr="data:image/png;base64,iVBORw0KGgoAAAANSUhEUgAABpIAAAMfCAYAAADVCERWAAAABHNCSVQICAgIfAhkiAAAABl0RVh0U29mdHdhcmUAd3d3Lmlua3NjYXBlLm9yZ5vuPBoAACAASURBVHic7N13mF1Vvf/x9zcJNYHQSwBBlCog3UuXpqJXmgoWUOy9XwUV6wUvXq/eay8gP0VRFEWwoSJFUEA6gtJ7ryGEGpJ8f3/sPWbPnjMz55w5ZWbyfj3PPNl77bX2+mZKfJwPa63ITCRJkiRJkiRJkqS6Kf0uQJIkSZIkSZIkSeOTQZIkSZIkSZIkSZIaMkiSJEmSJEmSJElSQwZJkiRJkiRJkiRJasggSZIkSZIkSZIkSQ0ZJEmSJEmSJEmSJKkhgyRJkiRJkiRJkiQ1ZJAkSZIkSZIkSZKkhgySJEmSJEmSJEmS1NC0fhcgSZ0WEesCK1aa7s3Me/tVz3AiYm1glUrTA5l5V7/qkSRJkiRJkqQ6VyRJmoyOAS6vfLyjv+UM62MMrvPw/pYjSZIkSZIkSYMZJEmSJEmSJEmSJKkht7aTpMVIRKwEfLTW/KnMnNePeiRJkiRJkiSNbwZJkrR4WYGhW+gdDRgkSZIkSZIkSRrCre0kSZIkSZIkSZLUkCuSJE1G7wA+WLl/rF+FSJIkSZIkSdJEZpAkadLJzDnAnH7XIUmSJEmSJEkTnVvbSZIkSZIkSZIkqSGDJEmSJEmSJEmSJDXk1nbSBBcRzwW2rTTdl5lnNzn2VcDUSlMCJ2fmwibG7gysXWm6MjOvaWbecvwawIHArsBGwGrAUsATwD3AZcBvgd9n5vxm31u+ewdg3UrT1Zl5dYvvWBV4LbBXWd+KwDPA3cAlwKnAHzIzy/7LAS+rvCIz86etzNmghhWAQ4C9gecBMyk+Pw8CFwCnZOZZTbxneeCl5e1qDbq8IiKeGuEVN2fmRSO8fwqwB/ASYAtgnbLWJYHHgUeBO4BbKL6uF2TmP0erW5IkSZIkSVL/Rfk7UEkTVBnonFdpegBYPUf54Y6IDYDrGzzaLjMvaWLem4D1K00vy8zfNTFuFnA0RUDSTJh9K3B4Zv6sib4Dc/wEeHWl6bOZ+Zkmx04BjgA+ASw7Svergbdk5t8iYmNgUJCWmTHKXN8A3lVp+lpmvi8iAvgA8FlguVFqOBt4c2beMsI8mwL/GOU9Izk+M988zLv3B77E4O+FZlwHHNBK+ChJkiRJkiSp99zaTpr4/kax6mPAqhSrQkazxzDte442MCLWZXBwMB84t4lx+1GELYfR/IrI9YCfRsS3y5CnayJiKeCXFEHXaCESwGbAnyNi3w7WMA34CfBlRg+RAHYH/hIRG3WqhmZFxBcoPl+thkhQrPJao7MVSZIkSZIkSeo0t7aTJrjMfCYizgX2qTTvBVw5ytDhAqO9gC+0OPZvmfnYSAMi4jDgewwNsBdS1HoTxRZoKwJbUQRIVW+n+DfrLaPUNhY/ABqFQndTrPq6B5hBEYLsRPF3WQo4CWi4YqcN3wAOrtw/A/ydYqXZtHLudWpjZgEnRcT2mflMg3fOB+4rr6cCq9Se30+xreFw5tQbIuKtwEcb9L2bYvu62ym24VsWWKmsexNg6RHmkSRJkiRJkjTOGCRJk8OZDA6S9qTYbqyhcuu03Yd5vFNELJWZT48wXz1IOnOk4iJiV+BYBodIj1EEVt/OzAcbjNkB+D9g+0rzmyPiwsw8bqT52hERb2NwgANFKPI+4Jf1c6MiYi2Kz/HBwDLAVzpQxr8Dzy6v7wE+DfykHtJFxB7At4ANK81bUoRtX6+/NDOvp1z9ExHrU4R2Vc/NzLnNFlmu3KqHjdcC7xrpfK6IWBLYDTgAOLTZ+SRJkiRJkiT1j1vbSZNDPcjZNSKWGKH/8xm8KuWGyvUyFKttRlLfFm/YICkipgMnMDi4vh14QWYe1ShEAsjMC4Bdgd/WHv1PRKwwSn0tiYgVgWNqzbcDO2TmL+ohUlnfXZn5ahYFKqt2oJSBEOlyYOvMPLbRSq/MPIvic3Nn7VE3V2tV7UmxcmzAg8AuI4VIAJk5LzPPyMx3AWsz+qo5SZIkSZIkSX1mkCRNDlcCD1XupwP/NkL/ehD0ydr9sOckRcSmDD7b5gngwhHmei+wbq3/Ppn5zxHGAFCuinotcFuleSbwztHGtugdDA5GAF6XmbePNjAzjwD+3MFaHgL2zcx7R5n3PuDwWvPzy/Oruu15tfuThwsEh5OZczLz4Q7WJEmSJEmSJKkLDJKkSSAzEzir1rzXCEOqQdEc4OfAzW2MBfhLZs5r1DEipgLvqTV/uZkQaUBmPgocXWt+Q7Pjm/Ta2v1vMvMvLYz/jw7W8l+ZWV9pNJxTgPqWdNt2sJbhrFy7H3KGkiRJkiRJkqTJwSBJmjzqQVLDVUURMY1iW7QBZ2fmAgZvT7fNCNvHtXI+0s7AWpX7BL45Qv/hnATMr9xvFBGz2njPEBGxJrBZrfn4Vt6RmZcAV3WgnAWtzJ2ZTwFX1Jo36UAdo5ldu9+lB3NKkiRJkiRJ6gODJGnyqAc6L4iI5Rr0ewEwo8G46vipwAvrA8sVRruNMm/Vi2r3l2XmPSP0bygz5wJ/rzVv0+p7hrFD7X4h8Mc23vP7DtRyZWbWQ5rR3FK7X74DdYymfrbRThHx+YhYqgdzS5IkSZIkSeohgyRpksjMG4A7Kk31lUcD6ucj/an88yyKFUMDGq1o2hqorlR6GLh8hLLq26zVw6BW1M8MetYY3lVVP+/npsx8vI331MOVdtzQxpj6tnKNwsNO+zNwX63tY8DNEfGZiNixXPkmSZIkSZIkaYIzSJIml/rqoEZnHVUDorsz81qAzHyAwduzjTYW4JzMXDhCPc+u3R8UEfdGxH3lx/3lxwPlx4Plx0Plx8MRMTsiZgN719614gjztmL12n2z5xPVtTuu6uE2xjxTu5/agTpGlJlPAh9u8GgW8Gngr8BDEfHbiPiEwZIkSZIkSZI0cfmLPWlyORM4rHI/KAyKiGUZvJXbnxjsTGCL8nrjiFgrM++qPG/lfCSAlWr308uPTlimS++pr/BpVrvjquaP3mV8yMwTI2Im8L/Akg26LA+8tPwAmBMRvwC+m5l/61GZkiRJkiRJksbIFUnS5FIPdjaLiOqKm50Y/Ev/ev/6/b+Co/L8m51G6V83EcPqHL1LR8dNWJn5TYqtAU8Enhql+0zgTcCFEXFaRKzW7fokSZIkSZIkjd1E/CWvpGFk5j0RcQ2wSaV5T+DHleuqehB0LsWqmIF/G/YCTiivd2Dw6p27MvO6UUp6iiJAGHACcPooY5r1jw69px6AzGzYa3TtjpvQMvNG4JCIeDfF9oN7ALtRfA/GMMP2BbaKiJ0y845h+kiSJEmSJEkaBwySpMnnTJoLkq6tbVtHZs6NiIuAHRv0b3VbO4CHGHwG0X2ZeVIT43rp/tr9Wm2+Z9ZYC5nIMnMO8PPyg4hYmeL76EXA/sDatSHrAD8EXti7KiVJkiRJkiS1yq3tpMmnHvDsBRARKwBbj9CvUfusiBgIpdoJkm6p3W/axJheu6Z2v0FEtHP+0vM7UcxkkZkPZeavM/O9wHrAq4B7a912i4ithwyWJEmSJEmSNG4YJEmTzznAwsr9syLiuRQrP6o/838aZvyQc5IiYjlgu1r7WU3UcnHtfveIWLqJcb10Ye1+CsX2bK3auwO1TEqZuSAzfw4cQLF1YpWfN0mSJEmSJGkcM0iSJpnMfAS4tNa8F4NXFC2gCJwauQB4ojZ2VwZvhXldZt7ZRDm/r90vCxzUxLieyczbgWtrzW9s5R0RsTmwTceK6q7HGrS1swKrZZl5IXBVrXmx3hJQkiRJkiRJGu8MkqTJaciqIgYHSZeWgdMQmTkPOK/S9EKKc26qmlmNBHARQ7eOO3Icrkr6ae3+wIjYtoXx/93JYrpsToO21Xo4/221+/oKJUmSJEmSJEnjiEGSNDnVg6SXAJuM8Hyk8TOBN43y/oYyM4Fjas0bAN+LiGjmHY2UW+110jeAudUpgBMjYvUmavkYxed3QsjMp4H6arItW3lHu5//8mteP0vqrnbeJUmSJEmSJKk3DJKkyemvwNOV+xm158OdjzSgHhRVxy8Ezm6hlh8Bf6m1vRY4LSJWbPYlETE1IvaJiLOAI1qYf1SZ+QDw6VrzhsBfI2LPBkOIiBUi4tvA58umhztZU5ddUrv/QEQs38L4X0TEzyJixxbn/STw7Frb71p8hyRJkiRJkqQemjZ6F0kTTWY+GREXUGxLV/cUcP4or7iCIhhZqdGzzGw6NMnMhRHxGopw61mVRy8HbouIY4HTgAvLbfUAiIhpwEbAVuXfYz9glfLxBc3O34L/o9j+72WVtucAf4qIa4E/A/dQhGobAXsDA1v0PQN8GPh/XairG34K7F+53wa4JSL+BNzA0HOUrszM0yv304BXAa+KiJuAkyg+P5dl5kPVgRGxJLAz8H5g39p7f5WZ9fOpJEmSJEmSJI0jBknS5HUmjYOkv2TmUyMNLMOfs4FXDPPelmTmnRGxB8VKqPUqj5YDPlR+LIyIR4HHgeXLZz2TmRkRBwO/AvaoPd64/GhkAfBG4LJa+9MN+o4XpwCXUgRIA1YCDhqm//HA6cM8ew7wifKDiHiEIoR8guJruDYwtcG4m4G3tVq4JEmSJEmSpN5yaztp8hou8Gk2CBrr+EEy8yaK4OLHw3SZAqwArMXIIdJC4N52ahhNZj5Ocd7RFylWGY3mVuDFmXkiQ2uur+oZN8qVX/sz+sq0dqwArA9sBqxL4xDpfGDnzLyvC/NLkiRJkiRJ6iCDJGnyuhiY26B9tPORBjQKjOYB57VbUGY+nJmvA3YEfkGxzV4zBub9GLBuZn6t3RpGk5nPZOZHKc5I+gzF+U4PAPOBJ4GbKLaGew2wYWYOfJ5Wrr3qgW7V2AmZeSfFlnN7A9+m2HrwLpoLwN4EvJfifKNHWpj2YuD1FCHSPS0VLEmSJEmSJKkvIjP7XYOkxVRELAvsQHEO0jrATIoVLHMpAoobgWspzmV6ol91NiMijgT+s9J0ema+tF/19EpEBMWZUZsDGwCzKM6RmkLxdXwIuBq4JDNv7ledkiRJkiRJktrjGUmS+qYMh86kze3yxpm9a/dX9KWKHsviv0a4tvyQJEmSJEmSNMm4tZ0kjVFEbAbsWms+qx+1SJIkSZIkSVInubWdJI1BREwFzqU492nAvcDambmgP1VJkiRJkiRJUme4IkmSShFxSETsOHrPf/WfAZzM4BAJ4MuGSJIkSZIkSZImA4MkSVpkZ+CvEXFxRHwkIp4fEUPOkouIjSPicOB64IDa46uBr/SgVkmSJEmSJEnqOre2k6RSRHwbeHut+UngPuAxYFlgFWD5YV5xP7BLZl7ftSIlSZIkSZIkqYeG/Jf2kqRBlgHWa6Lf5cBBmXljd8uRJEmSJEmSpN5xaztJWuTE8uOBFsZcTbGKaTtDJEmSJEmSJEmTjVvbSVIDEbE+sCWwATALWBpYAphHsdXd9cAFmXlz34qUJEmSJEmSpC7reZAUEVOALWrN/8jMZ3paiCRJkiRJkiRJkkbUjyBpOsWh9VXrZOadPS1EkiRJkiRJkiRJI/KMJEmSJEmSJEmSJDU0rd8FqP8iYmXgI7XmT7rdoCRJkiRJkiRJize3thMR8VzghlrzjMx8vB/1SJIkSZIkSZKk8cGt7SRJkiRJkiRJktRQP7a2ewJYs9Z2fx/qkCRJkiRJkiRJ0gh6HiRlsZfevb2eV5IkSZIkSZIkSa1xaztJkiRJkiRJkiQ1ZJAkSZIkSZIkSZKkhnq+tV1ETANeWWs+LTOfHGHMusAOlaaHMvOMyvMlgFcALwe2BFYB5gMPAVcBvwJOycxnWqz1IAaHbadn5pzyWQB7AwcC2wKzgCWA2cB1wOnAiQP9W5jz34EZlaZzMrOlrQAj4qXA8pWm8zLzrlqfmcA+5e0aDV7zyoh4eoRpbsrMi0eoYQqwRznH5sA6wExgSeBx4FHgDuAW4DLg/My8ZqS/lyRJkiRJkiRJ6q0ojizq4YQR04HHas3rZOadI4w5FDih0nRxZm5fPnsZ8E3gWaNMfT3wtsz8cwu1zqMIhwZskZlXRcS2wPeALUZ5xWzgI5n5vRbmvAVYr9K0T2b+vtnx5TuuATauNB2QmafW+mxGEbK167jMfOsw8x8AfAl4dovvvJai1mvHUJckSZIkSZIkSeqQCb21XUT8B/BrRg+RADYE/lCu+BnLnPsA5zF6iASwInBcRHy3XKEz6UXEF4FTaD1EgiL8Wr2zFUmSJEmSJEmSpHb1fGu7TomINwJfrDQlcA1wN8W2ds8CNq0NWwr4UURsNtIKqBFsQrESaelK26UUK3sepdi+bTdgpdq4twJPAu9vY85umQ/cV15PpdgOsOp+is/pcIZs2RcRbwf+o0Hfuyk+T3cATwDLUnyONqL4Gi3VSuGSJEmSJEmSJKk3JmqQtA7wjfL6CYpt1L5ZP0soIjYCvg7sVWmeCXwBeF0b836NRecXnQO8NTNvrM25BHBYWdNylUfvi4gzMvM3bczbceX2cWsARMRzgRtqXdbPzMebfV9ELA0cU2u+BnhXZp4zwrglKcK3A4FDmp1PkiRJkiRJkiR130Tdbm0NYBngAWC3zPxUPUQCyMzrgJcCZ9UevSIiVmxj3tXKP38G7FkPkco5n8nMY4HdGXoW1NciYrKuvtkLWKFy/wCwy0ghEkBmzsvMMzLznRQB4VjObZIkSZIkSZIkSR00UYMkgIXAazLzkpE6ZeYzwNsYvE3bUsCL2pz3WuCQzFw4yryXAu+pNa8HHNrmvOPd82r3P8vMh1p5QWY+kpkPd7AmSZIkSZIkSZI0BhM5SDolM89spmNm3gT8pda8XZvzHlGGU804AagHXYe1Oe94t3LtfsgZSpIkSZIkSZIkaWKZyEHSsS32v7B2v0kbc94LNH3GUWYmcFyteYc2t9Ub72bX7nfpSxWSJEmSJEmSJKljJmqQNJ+hK4xGc3Ptfvk25v1NZi5occxptfspwI5tzD3eXVm73yUijp7EZ0JJkiRJkiRJkjTpTdQg6a7MfKLFMY/W7me0MW89LBlVZt4L3F9r3qKNuce7sxn69/w4cHNEfCYidoiIqX2oS5IkSZIkSZIktWmiBkn1bdSaUT/XqJ1Q46Y2xjQat1ab7xm3MvNJ4D8aPJoFfBo4H3goIn4bER8vg6VpPS1SkiRJkiRJkiS1ZKL+Ir8eCvXKnDbHPVK7b2c11LiXmT+MiOWB/wWWaNBlJvDS8gNgTkT8HPhuZl7UozIlSZIkSZIkSVKTJuqKpH55ss1xT9XuJ2qAN6rM/AbwPODHDP17180E3gz8LSJOjYhVu12fJEmSJEmSJElqnkFSa5br0Lh+rajqicy8ITNfB6wBHAR8G7gGyBGG7QdcEhFr96BESZIkSZIkSZLUBIOk1qzUoXEPj7WQUSzT5fc3JTPnZObJmfnOzNwUWJUiMPo6cFeDIc8CTuhljZIkSZIkSZIkaXgGSa3ZpNUBERHARrXm20YYMq92304otHIbY7ouMx/KzF9l5nuBdSlWK91X67Z7RGzZ++okSZIkSZIkSVKdQVJrtm1jzCbA9FrbpSP0n1u7b2kVVESsB8xoZUw/ZOaCzDwZOBBYUHu8dx9KkiRJkiRJkiRJNQZJrdknIlo9J+mg2v0TwMUj9H+odl9fzTSadkKYxxq09WR7vMw8H7i61jyrF3NLkiRJkiRJkqSRGSS1Zhng7c12jogZwNtqzb/NzPr2dVVX1O73amG+qcAHmu1fMadB22ptvKdd9a3+5vdwbkmSJEmSJEmSNAyDpNYdGRHrNNn3P4E1a23fHmXMBbX7rSJilybnOwrYtMm+/5KZTwJ315pbOqeojZVaA+MC2KLWfFc775IkSZIkSZIkSZ1lkNS6mcAfIqIeEA0SEe9g6OqgszPzrFHefzrwcK3texGxxghzRUR8GjhilHeP5JLa/QdbDId+GRE/jYgdWpz308B6tbbftfgOSZIkSZIkSZLUBdP6XcAEcwGwA7AJcFUZ3vwsMx+Af62u2QH4IPDK2tgngXeMNkFmPh0R3wE+VmneALgsIo4CTgXuofjazQL2BN7LohVE1wDLAuu2+Hf7KbBv5X5b4JaI+BNwI0PPUboiM39fuZ9GcR7UQRFxE3AS8GfgsswcdO5TRCwJ7AK8H3h57b2nZub1LdYuSZIkSZIkSZK6IDKztxNGTGdoKLFOZt45wphDgRMqTRdn5vYtzvsq4GeVpqsys76lWn3MPGCJStPOwLEUQdKABO4DHgXWpghx6hYCr87Mk5usdVngKmD9YbospPFqstnATsApwMaV9gMy89RR5lwSuBDYqpkageMy862V8ecAuw3T9xGKVVZPAMtRfJ6mNuh3E7BjZt7fZA2SJEmSJEmSJKmL3NquNY8CLwGurbQFsAawIY1DpCeAg5sNkQAy8wngxcCtw3Rp9HW7G9grM69pdp7anPOA/Rh6RlMnrEARim1GsVKqUYj0V2BnQyRJkiRJkiRJksYPg6QWZebtFNu+fRGYO0r33wFbZebP25jnRmB74LvAghG6zgOOA7bIzMtanac25x0Uq65eBHyHIty5i6EryBo5jGKLvd9RrEBq1kXAocAumXlvK/VKkiRJkiRJkqTu6vnWdhNJg63ttsjMqyrPpwN7UwRLs8q+s4HrgN9n5k0dqmMVipVQWwCrUKzoeQC4vJznoRGG91x5VtTGwOYU5zutCcygCC7nAg8C/wAuycyb+1WnJEmSJEmSJEkamUHSCEYLkiRJkiRJkiRJkiazaf0uQJL6JSKWBzYqP9YAlgeWK/8cuJ5KsZLu0fJj4PohitWH13m2lyRJkiRJkqTJyiBJ0mIhImYBewA7UWy9uBHFtoudePcjFKHStRTnfp2Vmdd24t2SJEmSJEmS1E9ubTcCt7aTJq6IWBHYnSI82pMiPOqlu4GzgDMpgqXbezy/JEmSJEmSJI2ZQdIIDJKkiSUilgJeDrweeAmDf36H8zBwPXALMIdFW9gNfCxg0VZ31Y+1KVY1zWqyvAuAE4CfZubsJsdIkiRJkiRJUl8ZJI3AIEmaGCJiR4rw6CBgxWG6JXA1cDZwBcVWdNdn5oNjnHsGsGH5sRnwQmB7hg+x5gG/pgiVfpeZ88cyvyRJkiRJkiR1k0HSCAySpPErIgLYD/g4sN0w3W4F/kixxdzZmXl/j2qbDuxKsa3eXsCWw3S9Dfgi8L3MfKoXtUmSJEmSJElSKwySRmCQJI0/ETEVeDXwMeB5DbrMBn4GnJCZ5/eytuFExIbAocAhwHoNutwHfBn4VmbO7WFpkiRJkiRJkjQig6QRRMRxwLRK05GZeWe/6pEWdxGxP/AlYP3ao6TYLu4HwG8yc16va2tGuYpqZ4pt+F4HLFPrMhs4GviKW95JkiRJkiRJGg8MkiSNexHxHOBrwD61R/OBHwPHZOY1PS9sDCJiNeADwLuB5WuPrwbelZnn9bwwSZIkSZIkSaowSJI0bkXE0sARwOHA0pVHTwHHA1/MzFv7UFrHRMRM4D3A+4FVa49/CHwkM+/reWGSJEmSJEmShEGSpHEqIl4AnAg8p/boZ8AHM/Pu3lfVPRGxLPBJ4MMMPpttDvCezPxRXwqTJEmSJEmStFgzSJI07kTEB4EvMDhQuQl4d2b+oT9V9UZEbAp8C9i19ug44H2Z+WTvq5IkSZIkSZK0uDJIkjRuRMQKwPeB/SrN8yhCpc9n5lP9qKsfIuIw4IvAKpXmvwMHZeZ1fSlKkiRJkiRJ0mLHIEnSuBAR21FsW7depflm4ODMvKQvRfVZRKwJ/Bh4YaX5MeBtmfmTvhQlSZIkSZIkabEypd8FSFJEvBz4M4NDpJ8DWy+uIRJAZt4D7AV8DlhYNs8AfhwRH+9bYZIkSZIkSZIWG65IktRXEfFm4DvA1LLpaeBDmfnN/lU1/kTEnsCJwOqV5q8B70//IZckSZIkSZLUJQZJkvomIo4E/rPS9CDwssy8qE8ljWvlVnenA8+vNJ8EvCEz5/WnKkmSJEmSJEmTmUGSpL6IiC8DH6w03Qa8ODOv61NJE0JEzAROA3arNJ8B7JuZT/WnKkmSJEmSJEmTlWckSeq5iPgEg0OkfwA7GSKNLjPnAC8BTq007w2cFBFTG4+SJEmSJEmSpPYYJEnqqYh4C3BUpekCYJfMvKtPJU045cqjVwLHV5r3A77dn4okSZIkSZIkTVZubSepZyJiP+AXwMDKmSuA3TLz0f5VNXFFRAAnAq+pNB+dmUf2qSRJkiRJkiRJk4xBkqSeiIhdgD8CS5dNNwI7Z+Z9/atq4ouIJYDfAC+qNL8vM7/Wp5IkSZIkSZIkTSIGSZK6LiLWpFh9tFrZdA/FmUi39K+qySMipgNnAduXTQuAPTLz3P5VJUmSJEmSJGkyMEiS1FURMRX4E/DCsulRipVIV/WtqEkoIlYBzgc2KJvuBrbMzAf6V5UkSZIkSZKkiW5KvwuQNOl9ikUhEsDbDZE6LzMfBF4FPFU2zQJOKM9RkiRJkiRJkqS2GCRJ6pqI2BM4stJ0bGae1K96JrvMvBL4QKXpJcDhfSpHkiRJkiRJ0iTg1naSuiIilgOupVgZA3A1sH1mPtm/qhYPEXEScHB5Ox/YtgyZJEmSJEmSJKklrkiS1C2fZVGI9ARwsCFSz7wVuLG8ngZ80y3uJEmSJEmSJLXDIElSx0XE5sB7K02fyMx/9quexU1mzgXeAAwsOd0ROKxvBUmSJEmSJEmasNzaTlJHlStfzgV2LpuuBLbJzAX9q2rxFBHHAm8pbx8ANsrM2X0sSZIkSZIkSdIE44okSZ32ehaFSAm80xCpb44AHiqvVwU+38daJEmSJEmSJE1ArkiS1DERsSxwK0VoAXBcZr61fxUpIt4MHFfeLgS2zswr+1iSJEmSJEmSpAnEFUmSOuntLAqRZgOH97EWFY4HLiyvpwAf72MtkiRJkiRJkiYYgyRJHRERSwIfrjR9JTMf7lc9KmSx7PQzlaZXRsSGfSpHkiRJkiRJh6qM4AAAIABJREFU0gRjkCSpU94ArFVePwZ8tY+1qCIz/wBcWt5OwZVikiRJkiRJkppkkCRpzCJiKoPDiW9l5ux+1aOGPl+5PjQi1ulbJZIkSZIkSZImDIMkSZ3wCuA55fVTwJf6WIsa+yXwz/J6CeCDfaxFkiRJkiRJ0gRhkCSpEw6rXH8/M+/rVyFqrDwr6b8rTYdExLR+1SNJkiRJkiRpYjBI6rCI2Dgi3h8RP4+IWyPi8Yg4NSKWa2Ls6yPi4oh4IiJuiYi39KJmaSwiYg3gRZWm4/tVi0Z1MjC3vF4VeEkfa5EkSZIkSZI0AUTxH6mrXRERwC7A/uXHs4fp+o3MfM8w71gG+BFwYO3RAmC9zLyzQ+VKHRcRH2LRVnbXZOamXZxreWBD4NJs8x+viFgpMx9uof/6wFLAte3OOZ5ExP9j0QqykzPzoD6WI0mSJEmSJGmcc0XS2O0MfAuYCXwZOJTiv/qve2MZGA0SEUsDpzE0RAKYyqJzZ6Tx6vWV6xM69dKImBIRG0TEqyLiSxFxCfAwcDHQ1mq9iDgAuLHJvtMi4ufATRRnC/0jIjZoZ95x5geV630jYoW+VSJJkiRJkiRp3HNFUhdExBTg78Dzao/2zcxfV/oFcAqwL3Aq8AiwH7By2eVh4DmZ+UjXi5baEBGbAVeVtwuBdTuxgi4i/kAR0i47TJfzMnPXFt85E7gGWBNYITPnjNL/UIYGYy3PO96U/+7cAqxbNr01M4/rY0mSJEmSJEmSxjFXJHVBZi4EGv1idpfa/ZEUwdGbM/MVmflmYB2KVU1HANsYImmce3Hl+pwObsP4KmB1ii3l3kARUlXt0GiF3yi+QBEiAazRRP/HGrTtHBHTW5x3XCm35zux0vTi4fpKkiRJkiRJkkFS9/ymQdsOAxcRsQ/wGeDjmfn9gfbMfDIzf5SZX8jMW7tdpDRGe1au/9Cpl2bmo5n5WGbOy8wTgNNrXaYB2zT7vojYGXhbpWn1JoadxtC/U5RzT3TVv9fu5SolSZIkSZIkSRrCIKlLMvNGoL46Y6uImBoRKwPHA+dQrJKQJpyIWAKobvN2Vhen+22Dts2aGRgRSwLfpQiBBowaJJUrC18DXFdpvne0LfEmiAuBJ8rrlYEt+1iLJEmSJEmSpHHMIKm7zqvdTwc2Br4OLA28IT2kShPXCyi+p6E43+uyLs51cYO2jZscewSwSa2tmRVJZOZsim32BnRs1VU/ZeY84K+Vpj2H6ytJkiRJkiRp8WaQ1F1/adB2NPBq4GMdPE9G6odq+PDncgVPt/yDoeckPWe0QRGxEfBxiqCrqqkgCSAzrwLuLm9/1Oy4CaC6gswgSZIkSZIkSVJDBknd1ShI2g+4iGKrLWki69W2dmTmk8CNteb1RxpTnvvzHeAMhtbXdJBUbuG3InADcGaz4yaA6udkZ89JkiRJkiRJktSIQVJ3XQ3Uz1NZALyjy6s3pF7YtHLdaOu5TvtH7X7dUfq/CdgR+DBwX+3ZGi3MuyewDPBfk2wryiuA+eX1DOBZfaxFkiRJkiRJ0jhlkNRFZVh0fq15AXBlH8qROiYilmdwGHNdD6a9qXY/PSJmNuoYEasDXwS+kZnXA/fWujS9Ign4BMVqqMm0rd3AOUm3Vpo26lMpkiRJkiRJksYxg6Tuq29vtyTw7H4UInVQNXR4MDMf7sGc9a3tANYcpu//UZyp9Nnyvr4iqakgKSJeBuwMHJ6ZzzQzZoKpBoAGSZIkSZIkSZKGMEjqvkbnJG3XjYkiYpmIeEFEvK4b79f4FxGrR8Q6PZiqGjr0YjUSDF2RBA2CpIjYB3g18KnMfKRsbjlIiojpwNeBczLzlBZrnSiur1wbJEmSJEmSJEkaYlq/C1gMNFox8QLgpLG8tPwl95bA1sA25Z+bAlMpzmY6cSzvH2XumcD25ZxrAlcBlwFXTLIzZCai+4HvRMROwOnlx3nlNmadVA0drh+2V2fd1aBtUCBU/lx8i+I8pe9UHtWDpKUjYvnMfHSE+Y4BZgH7tFHrROGKJEmSJEmSJEkjMkjqooiYBXyzwaOdx/jetwGHAk8BmzN0dUWjVVAdERGvBb4BrFA2JRDl9TkR8abMvKVb82tkmZkR8XaK77sPlx9PRMQZlMFSZt7egameVbnuVZB0f4O21Wr3nwPWBV6cmQsq7fUgCYoznhoGSRGxK/Bu4KjMvLaNWgfeszSwBYvC3qMz89Z239cF1e0CnzVsL0mSJEmSJEmLLYOkLomIAL4PrARcQbF6aMBWETEjMx9r592Z+V3gu+U8SwHnU/ySesAf23nvaCLiB8DrKc6e+Vdz5XpX4B8RsV9mntGNGjS6Mkx6F0XI905gWeDfgf0AIuIa4LfA74C/tHn2z/KV64fGVnHTHgbmM/jfrX8FSRGxNfB+4DeZWf8ZaBQkrU6DECwiVgJ+RLHS7qhmiytDo22ArRi8SnCg3gQ+0uz7ynduCXyG4nP8ucy8rZXxTZhduV5+2F6SJEmSJEmSFluekdQ97wP2pjhj5TO1Z1OBHToxSWY+TREkDZgPnNWJd1dFxKEUIRIM/30zBVgKOCEiVhimj3qg3GLw3RTbvEHxPTdgI4qVSmcBsyPilIh4a0Ss3cIUy1Wu546p2CaVf6cHas2rAETEVOBYipDzww3GPg7Ug9vhzkn6AcVqpde3uCXgs4GXU4THjwPPYXDodWXlzKZmnUYRAL4J+EWLY5tRXZH1r69pRHwqIp7XhfkkSZIkSZIkTTAGSV1Q/gL2GOBy4D+Acxm8igdgtw5O+W+V679l5pwOvntghcbXGPp3aGQKxS/oj+lkDWpdgzBpwBQWrSSbDuxLscLtjoi4OiK+EBEvjIglRnh9dfVKT4KkUv17eyCwfD/FCqBvZeZwW+3VVyUNCZIi4kMUq7c+nZlXtlJYZl6TmUdk5ucy8z3AB2pdWlopWJ5FVt1ubpuIWLGVdzShGiRNj4ipEbE/8Fngsog4MiJcuSpJkiRJkiQtxvwFYYdFxJLAicAzwMHliqGnI+LvDN7eriNBUkSszOBt7f7QiffW7ADMbKF/AK+IiO93oRa17ocUocmBwzyvrlbahGI7to8Cj0XEH1l0ttJdlX79CpLqZxqtGBHrUpyNNKf8czj3UawSGjAoSIqIF1AEoOcAXxhzpUM/Ly39bGbmnIi4nUVh0s2ZOXukMW2ofz5XplhFCbAk8J/AgeXZZ1d0eG5JkiRJkiRJE4BBUucdBTwfeG1m3lBp/zODg6TtI2KZzHyy/oKIeCPw68x8sIn59mLwyrJunI+09ehdhlgFuKDThajrqt9LMyi2VTsQICKuZtHZSj3f2m6YuVagWHE1HfhYZo50XtOwK5IiYlXgZIrt7w7NzGZW341mp8r1E8Bf2njHqynCsbm0eL5SMzLzqYh4BhhYfbYU8CrgeGDjsm0r4KKIOAY4qsXt/iRJkiRJkiRNcG5t10ERsTvF+Sxfzcyf1B6fU7tfksFb0g2844MUvzie3+S0L6lcPwxc3OS4VqxNc9vaaWLIFvpWVyttBhwO/JTiHKABT3eiqCbVV9BsDewD3AH83yhj60HSGvCv85V+AqwDvDEz7+xAnQAvqlyf004Ak5kXZObemXlgZt7UobrqnqpcL52ZF1CE3scAC8r2JYBPApdGxHZdqkOSJEmSJEnSOOSKpA6JiDUotrQ7n+JcpLpzKX6BH5W2lwFnV96xP/BF4GWZ+UiTU1d/Wf2nDq2kqLuK9kLH22kttFD3TKUITqYx+HtwJAspvu4LKFaX/Y5ii7srIuI2Fm25NqPDtY7ksdr9wL9hn8zMp+qda4ZbkXQUsCfw5cw8bYz1ARAR6wEbVZq6seXkmEVEUKzmGvAYQLkl58ci4hcUq5M2L59vBlwQEf8DfKaJz7kkSZIkSZKkCc4gqQURsSnFaqGZwKnADzLzsYiYRfGL4gRelZnP1Mdm5sPlOUnPrzS/ISI+l5mPRsTOFEHUtzKzqV86R8QWwKxKUze2tQO4rMX+C4F/Zubmo/ZU15Xfn+cxehi4sNLnAeA3FOcjndEg2KyuDFqO3qkHSQBXUpwDNZp7a/erl+Ht4RRB2RFjrK3qxbX7bv1sjtUMBn9fDFrxlZmXRMS2wCeAj1GsTJpK8Tnbvzw76fxeFStJkiRJkiSp99zarjU/BF5BcS7R14F7I+JPFCt2ngW8NDPrv6yu+k3tfhXgrIj4CsUv7K8APtRCPfVfVndr1cPfKLbMa3a10xTgq12qRS2IiDUpVsOtR+Of94WVPy+kCAy2BlbPzDdl5snDrI4bT0HSR5tciVdfkTQL+AFFaHZQowB4DKpbTt6emdd28N2dtHzlemFmPl7vkJnzMvPTwHbA5ZVHGwHnRcT/RsSyXa5TkiRJkiRJUp8YJLVm/dr9dIotsWYA+2fmlaOMP6VB2zbA+4AHgVe2+Mvs6i+rr+ng2S6DZOYC4DCKc5tG+4V9UqxgObYbtah5lRBpfRb9rFe/fg9ShKMHA6tk5k6Z+fnMvDwzR9uScG7lupdb29WDjj9mZrOrfepB0pLAMhQ/dx372YmIacAelaa2ViNFxLIRsXVEHBoRb+pMdUNUg6S5w/YCyn/ftgeOZNG5WFOADwB/j4jdulKhJEmSJEmSpL4ySGrN6Q3aHgf2y8yzGzwbJDMvozhnpu5OYO/MvKfZQiJiOrBzpamrZ7Bk5j8pAodHaHzu0UDb2cDru1mLRlee2XUu8FwWnYm0kGJ12SeBbYHVMvOwzPxZZs5ucYrxsCJpIfDRFsbWgySA92fmeWMraYgdGRzQNLtV5Ssj4rsR8fuIuIki2LkUOIHBW2J2UrXOR4ftVcrM+Zl5NMWqtYsqj54DnB0R34iIXgaLkiRJkiRJkrrMIKk17wCOA24F7gB+Aeycmb9v4R2vBr5HER7dQLFF3vMz88YWa3khxYqKAV0NkgAy81RgE+DHFIHSvx4BNwPvBPYaZXs/dVm5EukcihDpQYog4jXAqpm5Y2YelZmXNrHqaCTVr/9aY3hPq6pB0g+bWAVYVQ+SvpSZ3+pATXXVLScXAGc2Oe4K4HiKfxOq51VBEdB2w+qV60ZbGDZUBss7Ah8BniqbA3gXcHVE7N2xCiVJkiRJkiT11bR+FzCRZOajwFvH+I65wFs6UE51W7unKVafdF1m3g8cAhAR6wJrAldnZqOza9Rj5UqkzwMnUqygG2tgNJxq8LlRF94/nDnln7MptlhrWmY+FhGPUWzF9yOKEKQbqkHSxc2u9irD5BsBImJb4NPlo4V07+d7w8p1S2F2ueXl/0TEryjC8YEVkusCf4yI7wEfzsw5w71DkiRJkiRJ0vhnkDRxVX9ZfV5mPtHrAjLzNuC2Xs+rEd2XmW/swTzXVa57GSRdSBEiva7Nc42uBi6h2NKu4wFbRKxKse3bgHZXCq5Wuf57Zj7cflUjqn7trhu21wgy8/ryfKT3UISY08tHbwZeEhFvz8zfjq1MSZIkSZIkSf3i1nYTUESsD2xQafpjv2rR+NKl1UeNVEOHDSKiJ/+WZOatwOqZ2ei8sma8MDPfm5kLO1hW1YtYdCYVtP+zuV3lulvb2sHgFUltBUkAmbkwM78KbMHgetcCfhMRJ0TESu2+X5IkSZIkSVL/GCRNTC+u3Xf9fCSp5iZgfnm9NLBOrybOzGfGMPbpTtbSQHXLyUeAv7X6goiYAWxVaepmkFRdkXTtWF+WmTcDe1Kclza38uhQ4B8RccBY55AkSZIkSZLUWwZJE1M1SLo3M//et0q0WCrDnJsrTZv2q5bxIiKCYkXSgDPLc4RatSMwtbxeQJfOR4qIFYHVK01tr0iqysK3gc0YHHKvAZwSESeVWwBKkiRJkiRJmgAMkiaYiFgC2KPS5LZ26pcrK9c7962K8WMrBp9t1O7P5m6V68szc077JY2o+jW7IzNnd/LlmXl7Zr4EeBPF6qwBBwP/jIiDOzmfJEmSJEmSpO4wSJp4dgSWq9y7rZ365azK9R7D9lp8dGrLyWqQ1M1t7apfs7OG7TVGmfn/gOcBv640rwKcFBG/jIg1ujW3JEmSJEmSpLEzSJp4qmewJHBGvwrRYu/MyvW2EbHcsD0XD9Ug6frMvK3VF0TEMsB2laZeBUlnDturAzLz7szcFzgEeKjyaH+K1Umv7+b8kiRJkiRJktpnkDTxVH9ZfXlmPtC3SrRYy8wbgDvK22nArn0sp6/KEG3HSlO7q5H+DViyvJ4P/GUsdQ0nIlYBNq80dW1FUlVmnkixOukXleYVgR9ExG8jYu1e1CFJkiRJkiSpeQZJE0hErA5sWWnyfCT1W3Uly+K8vd0ewBKV+05sa3dJZs5tv6QR7Q5EeX1tZt7VpXmGyMz7MvOVwEHA/ZVHLwWujoi39KoWSZIkSZIkSaMzSJpYXsSiX/5Cj1YRSCOofg/u27cq+q+65eQ84Jw239Or85H2q1z35d+RzDwZ2BT4SaV5JnBsRJwREev2oy5JkiRJkiRJgxkkTSz1X1b/tV+FSKXfAc+U18+NiB1H6jyJVbecvCAzH2/1BRGxJMXWdgPOGWtRw8yzHHBApem0bszTjMx8KDNfSxFs3VN5tBfF6qR3R0Q0Hi1JkiRJkiSpFwySJoiIWAt4RaXpn5n5RL/qkaAIAijCpAFv6Fct/RIRGwDPrjS1u8Jne2Dp8voZunQ+EvBKYNny+m7gT12ap2mZ+SuKs5O+X2meAXwdODsintuPuiRJkiRJkiQZJI1rUdgwIt5L8UvlpSqPN4mIAyNiqWGGS71yQuX6oMXwe/Lltft2t6Srbmt3UReD4tdXrk/MzIVdmqclmTk7M98I7APcUXm0G3BlRHwwIvzfLEmSJEmSJKnHIjP7XYMaiIhDgNcBy4zSdQHwCPCjzPxl1wuTasot2e4BViqbDirPv5n0ImIl4Epg7Urz2pl5Vxvv+iOwd3l7VGZ+sgMl1udYF7iFRWetbZ6ZV3d6nrGKiOWBLwJvqz26AHhTZl7b+6okSZIkSZKkxZNBkqQxi4hvAu8sb8/JzN37WU+3RMTSwMbAhhQrZV7NogBtwFnAN4BbgQcz8/Ym3juNIhCeXjbtkZntrmwaaZ7/Ao4oby/PzK07PUcnRcSewLEM3jrwKeAzwP9k5oJ+1CVJkiRJkiQtTgySJI1ZRGwJXF5p2jEzL+hXPd1SntVzSAtD7sjM7zXx3n+jWG0D8DiwUmbOa6PEkeZYAbgNWL5semdmfruTc3RDREwHjgHezaKVVACXAG8cjyuqJEmSJC1+yv/vskGlab7/f6UzImJVYK1K06OZeXO/6pGkxZFBkqSOiIjfUZxvA/DbzPz3ftYzkUTEp4DPlre/zsx9uzDHkcB/lrf3AM/OzKc7PU+3RMQuwPcY/H/M5gFHA/+Vmc/0pTBJkiRJ4l//n+XcStMDmblav+qZTCLiA8D/Vpp+n5n7DNdfktR5HlwuqVOOrly/rFylpOa8uHL9o06/vPwv495fafrSRAqRADLzPOD5wJeBhWXzkhQB3MURsVW/apMkSZIkSZIms2n9LkDS5JCZf42Ic4Fdy6aPAwf1saQJISJWBF5Q3j4EnNaFad4OrFJePwx8pwtzdF1mPgl8OCJOBo4HNikfPR+4KCK+AHyu09sCSpIkSZq8ImIvYK9K09WZ2fH/wG9xFBGHUZwzPOAP3TgPWJLUfQZJkjrpaBYFSa+IiO0z86J+FjQBHABMLa+/0umVQmVQdUSl6SuZ+Vgn5+i1zLywXIH0aeAjFP9bNg34BHBARLzR7ztJkiRJTdoFOLxy/0u6sFPEYuqVwMsq93MBgyRJmoDc2k5Sx2TmH4G/lrdTgG9FxNQRhiw2IuILETE3In4ZEUtWHr2m/PMe4KtdmPq/gFXL6weBr3Vhjp7LzKcz8+PAvwFXVR5tCpwfEf8dEUv3pzpJkiRJkiRp8jBIktRp7wTml9dbA+/qYy3jQkSsRLFyZgawP7B72b45sGfZ7Z2ZOafD874AeFul6aOZObuTc/RbZl4KbENxVtIzZfNUis/3lRGxU79qkyRJkrRYuRBYs/KxWX/LmVS+y+DP7Wv7W44kLX4MkiR1VGZexeBVL0dFxBr9qmeceAwY2LJuNnBuRCwDHPv/2bvvOEmqco3jvwdYYMkZBREwkySoiCJBFBOgohIkiAEVURGzYMTAFS8qiogIKgZQMIK4YkQEVBBEogQFSZLjgqTdfe4fp+ZuTW3PTHfvzNSE5/v59MetU3XOeadnXbr6rfMeQMBHbY/q3kjVSrCjq/EB/gQcP5pzTBS2H7X9CeCZwN9qp55Cea+/JGnpVoKLiIiIiIhpobovuaX2uq3tmKYK2/9tvLdT6gHJiIjJIImkiBgLH6eUagNYDvhSi7G0zvYjwLuBucASwBeAi4B1gNfb/vQYTHsAsGn157nA/rY9BvNMGLYvBp5N2StpIHG3COW9uFjS89uKLSIiIiIiIiIiYrJKIikiRp3t2cB7a027SnpDW/FMBLa/BjyZUvrvEkrJv3Vsf3u055K0GWVvpAFH2b5otOeZiGzPsX0oJYl2bu3UE4DfSTpa0rLtRBcRERERERERETH5aIo/oB4RLZL0K+BF1eF/gWfa/keLIU15kpYDLgCeVDXdAGw02vsvTQaSFqGsBPsUMLN26nrgLbZ/1UpgERERERGTnKSlgC2BrSh7AT0ZWIHyufs+4E7gGuAs4HTb/xzFuWdS7jO3AzYGHkephGFgNuXz/iXAOcDvbd/RYYyNgfWqw12AV9VO/5VSRWI4v7N9e2PMVZm/By7AQ7Z/1mHutSjvXd1PqkoWPav25H1Ro/l02/cM02cRYBNgW8p7uB6wGrA0pbrDncB/gD8DZ9g+q4d4tgUGytt/gPmVMgBOAhZ4Txp+aHtuY8ynUPZgHnCz7TO7jak2zuOBV1P+3j4FWBlYjPl/b84DfgGcZXtej2M/jfKeDrip/r5Vf293B14KPB1YCXgEuINSov0U4Oe9zhsRMV6SSIqIMSNpdeDvzP8QeQnwbNsPthfV1CbpJGDX6nAOsK3tc1oMqXWSngx8E3he49S3gPcMd4MVERERERFFlXzYm5J42R5YvMuupnxJfvDCPFhYJa8+BLwDWLHLbnOqud9n+9+1sQ6jJDn6tY3tPzbi2wqot91ue7VmR0mPpTzwt2it+VW2f9pPIJI+ABxWa7oDWMP2ox2ufR7wOmBnYJUeprkY+EQ3MUr6LYMTar1axvYDjTEPBL5Yazrd9ku7HbBK3h0G7EZ31ZkuB95ve1YPc7wP+N9a02m2d6rO7UGJf4G/Dw1/B95k+28jXBcRMe5S2i4ixoztW4E9gYEnajYCjmgvoqlN0n7MTyIBfGS6J5EAbF8NbE3ZK6l+Q/IG4DJJO7USWERERETE5LI0cDywA90nkQAEvBI4T9Ir+plY0qaUZMZH6T6JBGW1yaspK0AmBNs3A83qCPssxJCvbxyf0CmJVPk08GZ6SyJBef9+IunwKqE4aUh6CXAp8Fq6/x50feAXko5c2J9X0ueAExg5iQRlRdMZkpor1iIiWrdY2wFExNRm+/eSPgV8vGp6i6RLbR/ZZlxTjaQXAF+qNZ0OfK6lcCYcl+W3R0o6DTiOUgYDYA3gVEknAO+yfWdbMUZERERETEIPA/8ArgPupawAWgF4WvWqfwm/DPBDSc+zfV63E0jaBjit6t80m1KK7lbgIUqS6cmUUm3DJQBmV30G4lq68TONVLWgrzJ0NccDL6sdv0zSqs1yeSOR9Czml+irj90tA9cCV1J+5gco78falKTGzMb176WULvzkMGPezfz3dgVgidq5+xn8cN9QMY0KSdtTVqR1Snz+HbgKeJByX7glsFTjmncAS1KSb/3M/yHg/bWmeZSk1i3V8bqUv691ywEnS9og1TMiYiJJIikixsMnKStCnl8df0nSnbZPbDGmKUPSM4CfMv/D8U3A3k7t0gXYvlbSC4G3UMoOLFud2hN4oaS32/5xawFGREREREx8twAnAj8GzrM9p9NF1X407wHeyfykzgzg+5LWt/3wSBNJehJlT51mEuki4GDgN0OUcFuOkqh5LbBj87ztT1NW5yDpEOBjtdOzbL+q2WeUnUpJuAysrpoB7MHghwO78frG8UW2/z5Cn4eBn1B+f7+2PbvTRZKWBvYCPkPZS2jAxyTNsn1+p362d6mNcRplBduAz9r+zAjxjQpJj6PsydRMIv0SeLftKxvXLwO8HfgEJXk0YF9Jf7N9dI8hbEzZDwlKkvVQ4BvNhxclbQYcDWxea16DsvruvT3OGRExZibVctSImJyqzSJfTXnyBkppg+MldV3TODqrbqxmMT8hcg/w0k4bykbh4hhgA8rKrQGrAz+SdLKkbsoORERERERMJ49SHshax/Z7bf9pqCQSgO3rbR9ISeTUk0ZPoCRNuvFNyqqWumOBzWzPGqqEm+37bP/A9ison/sv73K+cVEl0b7faO6pvJ2kJYDdG83Hj9DtOGBd23vY/vFQSaQqxgeq+6anA1fXTi0KHNRLrC35PAuWQTzC9suaSSQA2/fbPoyy/1dzX+fPVXtb9WItynt1HWWv6M91qoBR7Ye0HXBh49TrJPVSQjIiYkwlkRQR48L23cBLgOurphmUL+2f215Uk1v1QfbXzK+1/BDwctuXtBfV5GH7hmqD1jcwuHTFLsDlkl7bTmQREREREROP7YdsH9vNSqJGv19SVnnU7T9SP0k7A1s1mk+y/ZbqYcVu57/C9j+7vX4cHd843lTSRj303wlYqXb8KGUvniHZ/l61R1PXbP8HeA0wt9b8Sklr9DLOeJK0HuW+ru63lBVyw7J9NmVlUt0ywPv6COVhYOdOiavGnA90mHMVIN+XRMSEkURSRIwb2zcBLwIGnsJZCvhVVWoseiDpicBZlJrKUD7U7277rPaimpxsH095SvHUWvPKwImSTunjybOIiIiIiBjsSAavStrdOcCtAAAgAElEQVSsKiU2nHc1jm8D9hvVqFpk+68suFKql1VJzWtn9brHUrdsX0xJxAxYhLKn0ES1L6USyoB5wDt7KP9+PGXvrbp9JM3oMY7jbDdXGnVk+8+UPZvqntnjfBERYyaJpIgYV9WTOC9j/gabywC/kLRre1FNLpI2Ac4Bnlhr3s/2KS2FNOnZ/k9V9mJP5ic6AV5OWZ30+lYCi4iIiIiYAqoVF/W9exYBnjHU9VWp6a0bzcfZvqfT9ZPY8Y3jPSUtOlInSatTKn4MN9ZoO7txvHnHqyaGZhn9P9q+otvOVcLpqEbzyvT+Mx/b4/V/aRyv12P/iIgxk0RSRIw72+dRvqAfqMe8OGXD1RHLG0x3krYBzqTs5wPlyar9bR/XXlRTh+0TgfWBH9WaVwC+JemXktZqJ7KIiIiIiEnv1sbxcJ+tt2bwihIYoWzbJPU9BpeMewzw4i767QksVju+A/jFKMbVSS+/v9ZIWp4FEzA/62Oon1Dut+u26KH/XcDFPc55TeN4uR77R0SMmSSSIqIVtn8PbMP8D6OLAEdJOrSbJ7Cmo2rPntOZ/2HyYWA320e3F9XUY/s227tQamrfVjv1EuBSSW9pJ7KIiIiIiIlD0hqS9pd0nKS/SLpe0j2S5kly80V5mLBu+WGGb+4VdC/wj1H9ASaAar+iXzWauylv9/rG8Ym2H+1lbklLSXqNpC9K+q2kf0m6Q9KjQ/z+vt4YYrjfX5s26NDWLFM3ItuzgX81mjfsYYh/9lBKb8B9jeNle+wfETFmkkiKiNZUtYKfC9Q3Pj0I+G32pZlP0pKSjgFOBJasmu8DXmr7R0P3jIVRvbfrU973AcsBx0j6naR1O/eMiIiIiJi6JK0naRZwA6X815uAZ1NWqCzPgiuJhjLcl+RPahxf2ceX8pPF8Y3jV0haYaiLJW3Kgom25hhDkrScpC9QHpr7IXAg8ALgCZTybYsN071uoiY5Oq2UurLPsa7uYuyh3NXHfM1kYB6yjYgJI4mkiGiV7WsoyaTza83bAn+X9KJWgppAJD0VOBeor4K5BdjG9hntRDV92L7T9p6Upyf/Uzu1HXCJpHdI6vZGOSIiIiJiUpP0BuAiyh40C/ud0nD9m6td7ux41dRwKnB37XgJYPdhrn994/ji6iHNEUlan7Ky693A0j3E2MlETXJ0SnD1u7fWvY3jXkrNzelzzoiICanbpwwiIsaM7dslbQUcAby1al4NOF3S/wCf6HWZ/lQgaW/gq8AyteY/AHtUJRBinNj+uaSzgC8Ab6ialwaOBHaV9CbbzafVIiIiIiKmDEmvAb7BgiuObgTOoSQobqB8+f4wC36R/hFgyy6nayYpHugp2EnE9sOSvg/U9wzeB/ha81pJM4A9Gs3HdzOPpDUp95OrNk7NBv4MXAhcD9xO+f090rhue+A93czVsubfnUdtz+145cgeHGHsiIhpI4mkiJgQbD8E7CfpD5Tay8tSblAOBl4paT/bZ7UY4riR9ETgK5Q9eQbMAz4DHLIQH4JjIdi+B3ijpJMpf0cHyhpsBVwk6aPAF203N2SNiIiIiJjUJC0DfJnBSaQbKA8Cnt5N2TlJ+490TU3zQcIhS71NEcczOJG0haSn2L6qcd0OwCq14znACV3OcTiDk0iPUu63j7Y9YqJO0uO7nKdtzQTmDElL2H64j7Gaq5um3QOuEREDUtouIiYU2z8AnglcXGteHzhT0rckrdK55+QnaXFJHwEuZXAS6TbgJbY/liRS+2yfTtnA9Rhg4IZ5JuXG7BxJ67UVW0RERETEGNkZqO9jez+l3PYve9i7qJdk0B2N49V66Dvp2P4rcHmjeZ8OlzbbZtm+baTxq/voXRvNb7V9eDdJpMpkSeZ1KoO4cp9jNftN5RKLERHDSiIpIiac6qmrZ1PKiA08TSRKLegrJe0vaYmWwht1KnaiJM8+BSxZO/0zYFPbv2kluOjI9mzb+wEvBK6tndoCuFDSQZKy6jciIiIipoqXNY6/bfvajlcObd0erv1n43i9qXQPOIRvN473lvT/39tVyaAdGtcc3+XYL2bwd4D/tv2tHuPr5ffXpk5/L/t92G/9LsaOiJgWkkiKiAnJ9kO23wtsCtRL2q0EHAVcK+m9VYmFSUnSopJ2p2xWeyrw1NrpfwE72N7Z9n9aCTBGZPv3wEaUvZIGnsRcAjgUOFfS09uKLSIiIiJiFD2xcdxT2XFJawOP66HLeY3jGZSHtsZCtyuqxtp3gXoFirWA59eO96C8DwPuAE7rcuwnNI7P6Tk6eF4ffdp4b//Bgvs7bd7rIFUpv8c0mi/qN6iIiMkuiaSImNBsX2p7a8oS/vqS/cdSSoldJ+njklZqJcA+VCXs9gWuAL5PSUQMeAg4BNjQ9qw24ove2H7A9gHA1sDVtVObAedL+kS1KW5ERERExGTVLDF+X4/99+jx+rMo5fPq3tTjGN1qlnabOUbzDMv2zcCvG831Unavb5w70Xa3e/as2ji+t4fQkLQRsGEvfSrj/t7afoQFE5F79THU3h3apsW+zRERnSSRFBGTgu3vUFbsfA6YXTu1EvAJ4CZJJ0vaaaJ+aS9pC0lHAf8BjgWeVDs9l7JJ6ka2P2H7oTZijP7ZPhvYGPg8MK9qngF8nJJQekZbsUVERERELKTZjeO1uu0oaVngHb1MZvth4ORG825VQmO0NZMqbe7HdHzj+FWSlql+7k1HuHY4zcRf17+/ysE9Xj+grff2J43j9SU1ywIOqap88vZG8z9sX7HQkUVETFJJJEXEpGH7HtsfBNamfDlf3+hySWAXSom4myR9uUrctPrvnKSnSvqYpKuBPwP7M3jDzoeBrwNPsb2X7WYt8JhEbD9o+33Acxm8We7Tgb9IOnQa1HaPiIiIiKnn343jXXro+xVgjT7mPJz5D2gBLA6cKGmFPsYaztWN4zb3YzoFuLt2vDTwGhZcjXSx7Qt7GPe6xvF2klbueGWDpF2A3XuYq6753m7S5zi9+g4Lrmg7QtLyXfb/LKUKSt1RCx1VRMQklkRSREw6tu+2/UlKQul9LPiheFXgnZTEzZ2SfirpnZKaG2WOOkmPk/Q6Sd+WdAOlfN0hDF59BHAP8AXgCbbfavuasY4txo/tcyml7Q4F5lTNiwEHARdKGqv67hERERERY+HMxvELJb1huA7VnrBfBl7Xz4S2/wF8tdG8IXCmpHW7GUPSUpIOkPTcYS77O4MTVjOB9/cU7CipVmL9oNH8JmDPRtvxPQ79h8bx0sDXRnrwUtIrKXs39euCxvEze1kZ1C/bdwL/22h+EnCqpBWH6qfiIyy4Gukq4LjRjTIiYnKRPVH2FIyI6I8kAdtQblBeAyw7zOW3Um4UrgKurL1udA//IEpaFXgKpdzewGtDFtyEtm4O8EvK01E/r24SYoqTtBnwLcqqpAHzgC8CH7X9YCuBRURERER0qbr/+ReD77VMKdl9RJX0Gbh2WWBHSjm0gX11ZlNWp2xW6/9h24eOMO9SlCTWMxunBio7/Bj4c7UvzkCfNYBnAC+n3B+uALzC9qnDzDMLeGmj+RLgHOBm4JHGuRNs39AYYyvgj7Wm2233XMpN0ubAucNcMgdY0/Ztw1zTadzfAC9sNP+JUu3jzIH9liQtCjyP8nDmq2vX/gHYtnb8F9vPGWHORYEbGLy6Z1417/mUKiNzGt0+39z7SdKBlPunAafbbv6+mnMvXs3TLDF+C/AZ4CTbt1fXzqC8N+8Hnt+4/hFgK9vNfZea872Pwcmr02zvNFyfDmO8Aziy1vRb29v3MkZExFhJIikiphRJM4GdKZu5bkt50qobj1DqN89uvOYBy1BumAZeywFLdTnuHMpGnycB3x/4oBrTS3VjcjDwYcq+SQOuBt5kO5u2RkRERMSE1uFL7rq7KA/tLQs8hrIaf8A8YFfKPdqrau0jJpKqeVcBfsPQZdFMqfjwELAipex500iJpM2Bsxn8WX0429iuJ41GLZFUjXU5sN4Qp0+1/Yo+xtyAkqDqdI/8IHAjpXLRY1nwfvcblKTaN2ttIyaSqnn3pSQcu7WM7QcaY/ScSKr6PQ44C1hniEvuo/zsq9K5atM84HW2T+hiriSSImJKS2m7iJhSqj1qTrS9I+UmYivgE5QP9M2nyOoWp3x4fAKwMeUJrJcCO1BWO20GPJlyUzRcEsnARZSydTsCK9ne0vaXk0Savmw/avsQytNw9fIOT6aU5jhSUrdJz4iIiIiIcWf7K8Dnhzi9EiXx8TgGJ5EeAva0/eOFmPcOyn3dd4a4RJR7v8fSOYnUzRznAbtRElITwfF9nhuS7csoex090OH0TMq9yRNZ8H73GGA/yr1uP/MeRynx3Vx5NOZs3wg8hwVL+w1YDlidzt+P3g7s1E0SKSJiOkgiKSKmrOrL+7NtH2J7G8rNxbaUD8FfpJSZu4bB9bB78R/gDOBrwLspiafVbG9i+722f2F79sL+HDF12L4E2IKyOmmgtKGAdwCXSHpBW7FFRERERIzE9vsoq4quGOHSucBPgY1tN/f86Wfe+23vQ0konUZ3SYlHKfdrewG/6mKOn1JWrrwNOBm4lJJMaKMk+Xcp72HTHZSfvy+2T6OUCZzVxeUXUlZy7Wd7oZJAtj8LrEu5D/o5pTLDXYxDcsn2LcB2wD7AZV10uRc4AljPdjfvU0TEtJDSdhEx7UlagrIaaTnml64b+POilBJ391WvgT/fafv+VgKOKUHSepTSEFs0Tn0deL/t+8Y/qoiIiIiIkUlahPI5divg8cDylAoQt1AqNPx+LCsySFqZUjliI8pKpGWq+e8HrqUkDP6Ue7ahSXoSJcGyPuWhS4C7gX9Q9kwaKVk4KVX3YVtR9jxembKCbjZwPaUs/dn1PbciIqJIIikiIqIl1Q34gcCnKeUkBtwAvNX2L1sJLCIiIiIiIiIiopJEUkRERMuqpwG/SXkyru7bwLtt3z3+UUVERERERERERGSPpIiIiNbZ/ielNMc7Gbz57T7AZZJe0UpgEREREREREREx7WVFUkRExAQiaR3gOOAFjVPfBw6wfcd4xxQREREREREREdNXViRFRERMILb/bfuFwFuB+2qnXktZnbRLO5FFRERERERERMR0lBVJERERE5SktYBjgJc2Tv0YeLvtW8c/qoiIiIiIiIiImE6yIikiImKCsn2D7ZcBrwfurp16NXC5pD1bCSwiIiIiIiIiIqaNrEiKiIiYBCQ9FjgaeEXj1GnAW23/Z/yjioiIiIiIiIiIqS4rkiIiIiYB2zfbfiWwB3BH7dSOlL2T3thOZBERERERERERMZVlRVJERMQkI2k14CvALo1TvwbebPv68Y8qIiIiIiIiIiKmoiSSIiIiJilJrwaOAlavNc8GPgAc4/xHPiIiIiKmAElrAvsAWwBPAlYAZgIauMb2Cu1EFxERMfUlkRQRETGJSVoJ+DKwZ+PUGcC+tq8Z/6giIiIiIhaepEWBTwAfBGYMd61tDXc+IiIi+pdEUkRExBQgaSfga8Aateb/AgcBX7E9r5XAIiIiIiL6JOlLwAHdXJtE0tiR9Fhg41rTbNvntBVPRESMvySSIiIipghJKwCfB97YOHUO8EbbV41/VBERERERvZP0LOC8RvNs4FfAv4G59RO2PzQ+kU0/kvYEvldrusz2hm3FExER42+xtgOIiIiI0WH7HuBNkk4Gvg48vjq1JXCRpI8BX7A9d6gxIiIiIiImiLc3ji8HtrV9exvBRERETGeLtB1AREREjC7bvwI2pJS6G1h6vCTwOeBPkjZoK7aIiIiIiC5t2zg+JEmkiIiIdiSRFBERMQXZnm37bcALgGtqpzYH/ibpw5KyMjkiIiIiJhxJSwNrN5rPbSOWiIiISCIpIiJiSrN9BvB04MvAvKp5ceDTwHmSNh6qb0RERERES1bs0HbnuEcRERERQBJJERERU57tB2y/C9gauKp2alPgr5I+KWnxdqKLiIiIiFjAUh3a5ox7FBEREQFAStpERERME7bPqVYgfQp4N7AoMAP4KLCzpDfYPr/NGCMiIiJi+pG0CLBarWnVDpetLunhDu1zm3snSVodUK3pDts9JaIkrcbgB7DvtP3oMNcvweCVVHNs39EhrpcBm1F+3nnAHcDlwGm2b+glxuFU5QG3ruZ6PLA85fP/bOA/wKXAn21fN0T/mVUfgBUapxeT9JgRQrjX9oNdxroC8Pwq1rWAZYBHgNuBK4AzbF/RzVgdxh7291g9ULcdsCWwLrAEcDdwI/Br4Dzb84iImOZke+SrIiIiYkqRtDnwLWD9WvNc4HDgE7YfaiWwiIiIiJh2JK0N/LvP7tfZXqcx3kOUhMCATWxf1GNM9zA/kQKwhe0h92mS9HLglFrTVbafWp1bDTgM2IvhH+r+AfCBhUkoSdoE+CDwSmDJLrr8E/g2cEw9ISfpTcBx/cYBvNn2sP0lPRn4OLALpfz2cC4GPm37h70EIek+YNla0+a2/1olL98GfAQYLin2D+A9tk/vZd6IiKkmpe0iIiKmIdvnUUrbfYb5ZUIWpdx0XijpOW3FFhERERExVVQPcF0MvJ6RKwPtTtnHdIM+5llc0ueBC6pxukkiATyJUrFgn17nXBiSDgAuAfZk5CQSlH1fT5Y0S1KnPbR6mXsZ4DTgKwyfRAJYD5gl6V0LM2dExGSXRFJERMQ0ZfsR2x8BNgfqT2g+DThb0hckdapPHxERERERI5C0IfArYPXGqTnAUBUAHgOcLmm5HuZZBjgdeA+dv+ubC9wGXAPcBbRankjSJ4EvMXjV2IAHKavT7qBznC8F/rAQyaQZwE+rcZoeGGJOAUdI2qnPOSMiJr0kkiIiIqY52xcCz6KUlXikal6Eso/SxZK2aSu2iIiIiJgWbqKs/Bh4vazDNZs0rhl4vWCcYuzVUsCPmb+/0HmU0naPBRa3PRNYGXgjcH2j7+OAQ7uZRNKiwI8oewzVzaWUptsOWMr26rafaHvlKqYXUMpad9wjqRpz4D3+QOPc1XT+XdRfHUvQSdqTskdr0w+A59peyva6tlelvFfvBe5pXPt04CRJag7ShU8BL6z+fCeltN1GwAzby1BWR20DzOrQ95hq76iIiGkneyRFRETE/5O0EfBN4Jm1ZgNHAx+0fX8rgUVERETEtCHpqcAVjeaZ3e7jOUH2SBpg4CDbhw3TdxXgTAbvX3o/8NiRPn9Lej/wuUbz9cBOti8erm/VfxHgVcAjtk8d4po9ge/Vmi6zveFIY3cYZxXgKqC+mmgusKftk4bptybwW0rlhLr9bR89wpzNPZIGnAnsbPvuYfp+gfJwXd1etk8Ybs6IiKkoK5IiIiLi/9m+BNgCOAh4uGoWsD9wqaQXDtU3IiIiIiIWcMhwSSQA23ew4B5FywA7DNdP0urAxxrNNwNbdpNEquaeZ/tHQyWRRtn7GJxEAjhwuCQSgO2bgBcBzaTPx/tcIXQJ8JLhkkiVDwCXNtp262O+iIhJL4mkiIiIGMT2XNufpZQP+XPt1NrAbyQdK2n5zr0jIiIiIqJyOaWU2ohsnw80Vzw9e4Rub6MknOreYPvG7sIbP5IWB97caD4XOKqb/rZvYMGk2erAa/oI543drG6zPQc4ptE80u8kImJKSiIpIiIiOrJ9BfA8yqa9D9ZO7QtcJqlT7fqIiIiIiCi+anteD9f/vnG88QjX79U4Psf2r3qYbzxtDazUaDvCve25cSwLrkp6ZY9x/LlK2nWr+TtZTdJjepwzImLSSyIpIiIihlSVuvgiZUPbP9ZOrQn8QtJ3JDXLU0REREREBPSa1LmycTzk52xJ6wJPbDR/s8f5xtOWjeOHgJ7K6dl+GPjRCOOOpNffyVWUfa7qmgmxiIgpL4mkiIiIGJHtfwLbAu+gbPw7YG/gckk7txFXRERERMQE9UD1GboXzdU2yw5z7SYd2s7ucb7x1FxddbHt//YxznmN49WrvaK6dVEvk1Xl7e5vNA/3e4mImJKSSIqIiIiuuDgK2Aj4be3UY4CfSPqBpFXbiS4iIiIiYkK5s48+zX17Fh/m2qc0jh8Aru5jzvGyTuP44j7HubxD27o99B/r30tExJSURFJERET0xPa/bW8PvAW4r3ZqN8reSbu1E1lERERExITRTD6MttUax3f0uN/QeFu5cXxXn+N0SgT1UmpurH8vERFTUhJJERER0RfbxwIbALNqzasCP5D0k2xCGxERERExZmY0ju9tJYruNeOd3ec4zTJzncaOiIhRlkRSRERE9M32jbZ3APZhcE33nSmrk/ZuJ7KIiIiIiCltTuN46Vai6F4z3pl9jtOpX3PsiIgYZUkkRURExEKz/R1gfeBnteaVgO9IOk3Smu1EFhERERHRl4m+yqW5AqlZOm6iua9xvEKf43Tq1xw7IiJGWRJJERERMSps32J7Z+C1wB21UztQVift205kERERETHNzG0cL95LZ0lLAEuNXjhj4rrG8QqS1mglku7c0Dh+cp/jPKWLsSMiYpQlkRQRERGjyvYPKKuTTq41Lw8cK+nXktZuJ7KIiIiImCaa++8s12P/J41WIGPogg5tW4x7FN27pHG8sST1Mc6mjePZLJhUi4iIUZZEUkRERIw627fb3g14NXBr7dT2wKWS9u/zxjEiIiIiYiTNUmdP7LH/VqMVyBi6FLil0bbXGM31UOO4pxVelT83jlcDtu5lgOr+4TWN5r/Ydh/xRERED5JIioiIiDFj+yeU1UnfqzUvAxwFnCGp15v6iIiIiIiRXNY4fk6P/d82WoGMlSp5cnKjeSdJTxuD6Zr7Ma3Yxxi/Z8GE1Dt6HGMnYJ1G2y/6iCUiInqURFJERESMKdt32d6bcuN3U+3UNsDFkg6UlM8kERERETFa/to4fpWkrpIfkt4FPH30QxoTX2HwflCLASdUezyNphsbx6tIWqWXAWzfC/yw0fwaSdt201/STODzjeYHgRN7iSMiIvqTL20iIiJiXNg+DdgA+EateSngi8BZY/T0ZERERERMPz9uHC8HfGmk0sqSdgf+d8yiGmW2rwa+3mjeDJgladlux5G0jqRnDXPJVcADjbbXdTt+zWeARxttJ0t66gjxzaCsvmruXXWk7dv7iCMiInqURFJERESMG9v32t4XeDFwfe3Uc4ELJX1Q0qLtRBcRERERU4HtK4EzG817U5IW6zSvl7S+pG9RVrfMoKyib5Zhm6g+CPyj0bYd8A9Jb5K0XKdOkpaU9HJJJwNXU6oFdGR7HguWkPtfScdL2lvStpK2aLxW7TDOlZRkUt2qwHmS3i5pqQ5xPhf4C7Bj49QVwCFDxRwREaNL2Y8uIiIi2lA9JXkYsB9Qfzr0fOANti9tJbCIiIiIaFW1QuWKRvNM210ndyRtTPlcuViH05cDtwJLAo8H1qydexh4IXAasHytfQvb5w4z38uBU2pNV9kedqVNhzFeBPyq1nS97bW76Lc28AcW3D8IYA5wIXAzcD+wAuVnfhqD35v32z58mDm2AM4Gun3o6822j+swziLAzyhlr5vup5QlvJWyr+r6wBM6XHcnsJXtZgKtU9z3AfXVWZvbbpY+HGmM2ygJrwFb2z6rlzEiIia7rEiKiIiIVtiebXt/yhOT19ROPRO4QNJHqzIWERERERE9sX0R5YGleR1Orw88H3gOg5NIDwK72j577CMcPbavA7YEzulwejHgWcDLgT2AlwEb0jnBNtwcfwHeRUlMLUys84BdgO92OL0M5feyO2UFUqck0jXA87tJIkVExOhJIikiIiJaZfsPwEbAl5h/o7848Engr5I2bSm0iIiIiJjEbH+DkkD5dxeXXwA81/apYxrUGLH9H2BrSvLsuh66Pgr8EPhlF3McBTwDOBa4sY8wB8Z52PbrgNdQyup14yHg88DGti/pd+6IiOhPSttFRETEhCFpS+AbQL0MyBxKCbxP2n6klcAiIiIiYtxImgk8u9H8x2o1Sz/jLQHsDOwArAesTCmtfAslgfQT279r9Hkeg1ftXGB79jBzrEx5OGrAf22f12OcKwIb15oeqlYC9aTac3Qb4CXAJsDjKOXd5lLKx91AKe93NvB72/f2Okc1z3LAGsBywEwGl6u+0vbNXYyxSC3WzYC1KCuTHgFup5Q4PAM41fZdfcTY0+9xiDGeS3nQbcCF/b5nERGTVRJJERERMaFIWpKyGuk9DK7Bfhnwxl5vyCMiIiIiIiIion9JJEVERMSEJOlZwLeADWrNc4EvAB/rZbPliIiIiIiIiIjoTxJJERERMWFJWhz4KPAhBpekuIqyOqnThsIRERERERERETFKkkiKiIiICU/SpsA3KTXeB8wDjgQOtv3fVgKLiIiIiIiIiJjikkiKiIiISUHSDMrKpI8weLPba4B9bZ/RSmAREREREREREVNYEkkRERExqUjakLI66Vm1ZgPHAB+wPbuVwCIiIiIiIiIipqBF2g4gIiIiohe2LwWeQ1md9FDVLGA/4FJJL2ortoiIiIiIiIiIqSYrkiIiImLSkvRUyuqk5zZOfRN4j+17xz+qiIiIiIiIiIipIyuSIiIiYtKyfSWwFfBu4L+1U28ELpe0YyuBRURERERERERMEVmRFBHRIEnA0sCywHLVa9mq7UHgvuo1u/rf+51/TCNaJ+mJwDeAbRqnTgAOsH3X+EcVERERERERETG5JZEUEdOWpJWADYCnAk+r/e+6wKI9DDUPuA64svG6zPatoxlzRAyvSgS/DTgMWKZ26lZgf9s/aSWwiIiIiIiIiIhJKomkiJg2JC0PbA08H9gOeDqgMZ72SuAM4PfAH2zfPsbzRQQgaW3gWGD7xqkfAu+wfdv4RxURERERERERMfkkkRQRU5qkNYE9gdcAm9HbSqM5lPJ1A6//AjMpZe4GXjN6GM/ApcDPgO/avrqHvhHRB0n7AocDy9ea76CUuvt+O1FFREREREREREweSSRFxJQjaWngVbDGyeIAACAASURBVMDrKCuPFhnm8huBK1iwLN2tth/qYq4lgFWBp1BK4w28ngasM0L3PwPfAU6yffdIc0VEf6qE8jHADo1TpwBvs33z+EcVERERERERETE5JJEUEVOGpKcC7wd2Y/DeKHU3Mb/U3O9tXzeG8axOSWQNlNJ74hCXPgL8FDjM9oVjFU/EdCdpb+AIYKVa893Au21/u52oIiIiIiIiIiImtiSSImLSk7QxcDClfF2n1UeXAt8FTrF95XjGVifp8cDLgL2ALYe47JfAobbPHrfAIqYRSY8Bvgrs3Dj1S+Cttm8Y/6giIiIiIiIiIiauJJIiYtKStAXwYWDHDqdvAU6k7EX093ENrAuS1qUklPailMVr+iPwGdu/HtfAIqYJSbsBR1JKUw64D3i/7a+3E1VERERERERExMSTRFJETDqSVgMOB/bucPoC4FDK6qO54xpYnyRtT0mIbdPh9M+BA2z/e1yDipgGJK1KSSbt1jj1O2Df/P8uIiIiIiIiIiKJpIiYRCQJeAvwP8CKjdNnU1bwnD7ugY0SSVtSSvS9rHHqv8CngcNtPzrugUVMcZJ2ppS7e0yt+QHgQ8BRzoeliIiIiIiIiJjGkkiKiElB0ibA14BnN06dAxxs+4/jH9XYqH7WTwI7NU79A9jf9h/GPaiIKU7SSsARLLjS8SzgTbavHv+oIiIi2iFpSeBptSbbvqiteCIiIiKiXUkkRcSEJ+lA4HPAjFrzbcAHgO9M1dUCknYEvgysW2s25b34iO05rQQWMYVJ2gE4Bliz1vwg8BHgCNvzWgksIiJiHEnaELik1jTH9oyhro+IiIiIqW2RtgOIiBiKpBUlnQJ8kflJpHmUElRPtf3tqZpEArB9GrA+ZXXSw1WzgA8CZ0paq63YIqYq278ANgCOqzXPBD4PnCNpvVYCi4iIiIiIiIhoSVYkRcSEJGkL4CTg8bXmfwKvtX1+O1G1R9KTgROBZ9aa7wL2qRJOETHKJG0PHAusXWt+GDgE+N+sCoyIiLEg6THAgY3mg8bzAaqsSJp4JD0J2LfWdL/tT7cVT0REREwvSSRFxIQj6Y2U/ZDqN6snAW+2PbudqNonaXFKWbt31ZpN+WLhsHaiipjaJC0DHAa8jbIicMAFwBtsX9KxY0RERJ8kbQRc3GhedDzLqyaRNPFUD7j8utZ0u+3V2oonIiIippeUtouICUXSB4FvMD+J9BCwn+3dp3MSCcD2I7YPBHYG7q6aBXxW0hclaejeEdEP2/fbfjvwfOBftVPPAC6Q9HFJ+WItIiIiIiIiIqasJJIiYkJQcTjw2VrztcCzbR/TUlgTku2fAZsy+EnVA4Hv5QvtiLFh+0zg6cARlL3aoCS8PwGcL2mzlkKLiIgYC1cAj629HtduOBERERHRpiSSIqJ1khYDjgfeW2u+BNjSdrOsRwC2rwO2Bv5Ya94D+LmkpduJKmJqs/1f2+8GtgKurJ16OnCupEMlLdFOdBEREaPH9hzbt9Ret7YdU0RERES0J4mkiGiVpEWAE4DX1ZrPAba2fXM7UU0Otu8FXgycUmt+MXBqvsyOGDu2/wRsQtk7aW7VvBhwEHChpGe3FVtERERERERExGhLIiki2nYEsGvt+BfA9rbvaSmeScX2Q8CrKftKDdiOUuYu/8ZHjBHbD9n+EPAc4NLaqfWAP0k6XNLMdqKLiIiIiIiIiBg9st12DBExTUk6CDi01nQasLPtOS2FNKlJ+irwtlrTV22/va14IqYLSYsDH6GsSFqsdupq4E22z2olsIiIKaZK0L+i0fyj+mdHSdsAuwDPBtYEFgXuouy9OQv4vu07RyEWAVsCOwLPBB4PrAAYuKea78wqvqu7GG8l4EXV4eMpq17r9qjGHspVtv/Wy88wQjzLAy+tNc2zffIIfTYANqo1XV+t4h04vzTwWuAl1XUrAQ8BdwDnAz8DZrmHLylG+jtRldB+efXaFFid8kDtHcBllPuPk6qHs7omafdG0y9sz+5xjF0ofz8HnN58mE7SGpRy1lDes4Nrp+8D3jrCNBfbvryXuCIiIiI6SSIpIloh6fXAt2pN51BWIj3YTkSTX7UC6QeUL08GfNz2J1sKKWJakbQJ5d+1TWrNBr4CHGT7gVYCi4iYIiStCdzYaF7W9v2SngYcCzxvhGHuAT5s+6sLEccrgM8AG3RxuYEfA++xfcMwYz4LOK/fmIAjbR+wEP2b8WxI2bN0wBzbM0bo81Gg/rnzh7Z3rc69HjgcWHmEqf9KeQjjkhGuG5hzDeCmRvNytmdLehFwDLDOCMPcCLzd9qndzFnN2/wi5Wm2r+x48dBjPATUy1FvYvuixjU7AV3H1cGHbR868mURERERw0vZo4gYd5K2pNzoD7gU2ClJpIVjex6wF/C7WvMhHZ6YjIgxYPvvwLOAjwKPVM0C3glcImm7tmKLiJjKJG0LnMvISSQoq4aOktTzl+uSZko6gbJyppskEpT/DrwG+Hu1WmrakXQk5UGLkZJIUP47emaVWFuYOfcFfsnISSSAxwGnSPrIwswZERERMZUtNvIlERGjR9LKlFUzA//+XAe82Pbd7UU1ddh+RNLOwB+Azarmr0s63/Y/24ssYnqoSul8WtJPKV+aDXwRti7wW0nHAu+3fV9bMUZETDEbUVZsLFtruwG4BngAWIXymah573uQpHNtn9LNJJKWoiQmtu5w+l5KIutWygqkx1H20KvvlbcSMEvSC2z/pcMYj1b9qWJtJl1uZXgT8r8rkg4B3lFrmkt5iOxWSpLtCcATG91WBH4oaUPb9/cx7bbA15j/4Ow84E/AFZRSeusC2wDLNPp9StIDtr/Yx5xj5WHm/+4Xp7w3A+YBt4/QP6uhIyIiYlSktF1EjJuqlvzPgR2qpgeBzW1fOnSv6IekxwJ/B1armi4EnmP74faiipheJC0KvBc4BFiyduoG4C22T28lsIiISWqI0nbXUhIDAN8HDm1+tqz2H/oY8K5G3xuBdWzP7WLuHwC7NZrPo/wbf3q1Mrx+/Uxgf0qpt6Vqp24CNhruISpJGwEXN5oXbc4xlkaptN11lP2eRNmn6tPA8c2fXdLmwNHMfwhqwGdsD7tKaIjSdrcx/zPwD4EDbN/S6DcTeDfwCaD+cz1KuT/5+wjzjktpu8b12wO/rjXdbnu1oa6PiIiIGE0pbRcR4+l9zE8iAbwzSaSxYftmSpm7gS8cNgW+0F5EEdOP7bm2P0fZM+mc2qm1gF9K+pakFdqJLiJiyliX8nlnX9t7dPpsafsu2wcyOMkBZeXQi0eaQNIeLJhEOgbY0vasTgke2w/a/jywHVBfVbMmJfk0HaxNSSL9C3iW7S92SqDZPg94PnBZ49QbqocyejWQXDnc9q7NJFI154PV3kGvoqySGjAD6Hv/rIiIiIipKomkiBgXkrYA6rXoT7D9jbbimQ5s/wb4n1rT/pJe3VY8EdNV9YTy1sCBwH9rp14PXC7p5W3EFRExhXymy8+Vn6IkNepeMVwHSYsz+PMUlD2S3laVMx2W7XMpK5Pq3lyVe54O/gu83PY1w11UlXw9oNG8BvDMPuf9re33j3SR7dMoK6XqniPpBX3OGxERETElJZEUEWNO0gzgG8yvTX8lsF97EU0rHwf+WDs+WtKKQ10cEWPD9jzbX6Ls5fGH2qnHUjb4PnEafakYETGabqEkiEZUJX5OaDSPlKh4JaU824CHKKXSeqkR/z3KvkADlgR27aH/ZPZV25d3ee0ZwPWNtn4TSe/r4drDWLA83hv6nDciIiJiSkoiKSLGw3uA9as/Pwrs1ufGudGjqub/HsA9VdOqDF4ZFhHjqHoiezvK0+mza6deS1md9JpWAouImLy+bfvRHq7/c+N4vRGu371xfIrtG3qYjyrp9L1G83RZ8XJstxdW79O5jeaRfj+dnDfcXkMd5n0Q+G6j+aXV/q4RERERQRJJETHGJD0e+Git6Yu93NjFwrN9E/DhWtNbJD2rrXgipjsXR1NWJ9U3zV4N+KGkH0lavZ3oIiImnTN6vP7axvFMSYt1ulDSIiyY8JnV43wDzmkcb9bnOJPJf2xf1WOf5u9nuT7mPbWPPqc0jleivyRWRERExJSURFJEjLUvAUtXf76BBTc5jvHxNeDC6s+LUErc5b8BES2yfZ3tFwP7AvfWTr0auEzSnu1EFhExqfSaqLi3Q9syQ1z7FBZMZFzc43wDbmkcrzUNVrxc3Uef5u9n2T7G6OehtUuAZrnCp/cxTkRERMSUlC8RI2LMSHoRpa78gHfZfqCteKYz2/MopbQGbpCfQfnyOiJaVm0QvwFwWq15ZeB7kk6VtEY7kUVETAp393h9pzJ4HVckAet2aPu1pFsk3Vq9bqtet0u6o3rdWb3uql53Axd0mHOoBNZUcVcffZq/n0X7GONfvXao7lGayb41+5g7IiIiYkpKIikixtLHa3+eZfunrUUS2P4L8K1a08GSZrQVT0TMZ/sm2zsBezP4i7edKKuTsul3RERnc8Zw7JU6tK0KrE4pR7padbwqsArlIYCVq34rAStWrxXoXKJt5uiHPKGM5e9mOPeMfElHo7EaKiIiImJKSiIpIsaEpO2A51aH84D3thhOzHcw8GD157UpX1pHxARh+3vA+sBPas0rAN+UdHq171xERIyPoVYqxcT2UJ/9Hmwc97MaKiIiImJKygfjiBgrH6n9+ce2r2gtkvh/tm+V9HXgXVXTQZK+bXtum3FFxHy2bwVeLWlX4CuUJ90BXgxcKukDwDG2m3s5RETE6GomJAzsRXlIajR02q8pFt6y9F7ycKBfXacyiBERERHTUhJJETHqJG0JPL/WdGhbsURH/wvsBywBPAnYHTih1YgiYgG2T5b0e+BIyv9PoXzJdTSwq6R9bV/TWoAREVPfnY1jAWfavqmNYKJrKwHX99mvrpdklHqZSNIiwOK99ImIiIhoU0rbRcRYqK9G+oXtv7cWSSyg+vJj0F5JbcUSEcOzfYft1wI7M3gT8OcDF0s6oPoyKiIiRt+1HdrWH/coolfr9dpB0mosmEj69zBdHmkc97rf1Yr0mHyKiIiIaFO+eIiIUSVpbUr5pQGfaSuWGNZnmV+uY31Jz2ozmIgYnu2fUb68/E6teWngS8CZkp7SSmAREVOY7X8BdzWaXzYeU4/DHFPZM0epz9+GuX5243jFHufbqMfrYcG/F0lERURExLhJImmUqXiapL0lfUDSc7rst6ik7SW9X9K+kppPQ0VMFnsx/6bmAtt/bjOY6Mz2dcCptabXtRVLRHTH9t229wF2AG6snXoecJGk90nKxuAREaPr9MbxbpKWHOM5H+jQ1uuKl+lsF0m9Jll2axz/a4QShs0E49N6nG/7Hq+HBf9e5O9EREREjJskkkaBpOUl7S7pu5SyM/+gPDF8GPAnSbuP0H8D4Hzg18DngGOB8yUtNbaRR4yJekLiu61FEd2o/352lzSjtUgiomu2ZwEbUD4vDFiSsv/ZnySl7FJExOj5duP4scA7xnjOezu0rTbGc04lawGv6vZiSWsBuzSafzxCtwsbxy/oYb5lgbd2e31N8+/F0vnOICIiIsZLEkkLQdLakk4HbqdsfL0FsHKHS/9nqCeiJG0FnAts0ji1LrDdKIYbMeYkPRsYKK80B/j+GMyxiKRNJL1L0kmSPrAQY71F0tO7vHZpSQdL+rmk/5G0er/zTiCzmL+J9CqMT6mWiBgFtu+z/RbKE83/rp3aHLhQ0oclLdZKcBERU8tvKA/91R0qaet+B5S05HD/Rtu+iwVXvDTvF2N4n5O0fJfXfpnBq3vmAV8foc9fGsc7Snpil/N9nc7fG4zkWmBuoy1/LyIiImJcJJG0cO6iPKH2VNsr2n4y8FQWrJe8DrBAibuq7N0syh4Hndw/eqFGjIv6aqTf2L5tYQesErZvlnSEpDMo/7+7EDgC2BX4dD+lIKs9gY4GXtJll+9Q9nvaEfgQ5an/of6/OynYfhQ4udaU8nYRk4zt31L2WTiK+XsnLA58GjhP0sZtxRYRMRXYNvBOykNSA2YAp0vap5exJK0q6WDgOmCkz68XNI7fN9k/e46zJwCnSlpuqAuqsvT/A7yycer4an+s4fyAwUmdxYHvSlpmmPlmSDoOGLZiyVBsPwhc3mj+kKTF+xkvIiIiohdJJC0E27Ntf9/2tbW2fwHHdLh8UA1kSY8DfgbcQHl6eA3gAEpZvIeB44Azxyj0iLGyc+3Po1XWbh3KBvMPANcDzZuzGcCLexmwegL0WMq/gY/p4vpFWXC1zhPo8yZwgqn/nnbMFxQRk4/t+22/A9gW+Gft1KbAXyUdki+ZIiL6Z/svwLsbzTOB4yX9rXro6QnNfpJWlLRttYfdGcDNlAeTuilTd1Lj+LnAtZJOlPQpSR9qvF7Yx482VQ3s0bo1cHG1f/H/J5QG9icGfkd5QKzuVmDEige2bwZ+2Gh+DvA3SXtJWqWaawlJT5H0TuAK+D/27jtKsqpq4/DvZQiSh5w+kiBDlhwkgwGVDCJRREAUQSQoSYKCgIBkBSUjoIBIEiRHkQGGnEGSpCHnzMz7/XFO2bduV3VXd1fo7tnPWrWm6tx0Zrqnuvrus/dmu7zvjcCnffx7QQpgFa0LPC3p7Pzzvvx90VDP5hBCCCGE3kTJk9a4ANizNPaVyhNJk5FqLr8PfNX2S3nTCcAJkpRXvoUwZEgaRaoZD2nF5j+acV7bN1MIqkp6CvhVabeV6FsZvd2Byir9XkvU2R4n6UJg69Km+ftwzUHJ9u2SXiH9O0wKrAxc3dlZhRD6w/YtuVznb4BdScHySYADgI0kbWu7XJ4phBBCA2yfmIPyRwHFsuVLksugSfoEeDuPT0f6bNVf55GCV4sUxmYCNq+z/wnAdQO43nCyHSlQMwswN6mywHhJLwEfk3ooTVbjuI+AjW2/UWNbLbuTqhuMLIx9ibxQS9I4YESN454FtqC6NG2jTgZ+DPxfYWwOuv+eUrEfXYG1EEIIIYR+i4yk1ribrl8gKpYrPD+S9AvHdwpBpP+JIFIYooo9ve60XS7x2Cy1Mv6WavTgvFr0oMJQo72OdgIeLo293uh1B7kbC8+jN1sIQ5jtj2zvTgoKP1bYtCgwWtLheUFLCCGEPrJ9NClw8FydXSYjfbasLNCp53V6yUbJZczWpXt/ptC7F0hfp7GFsYlIwZf5qR1Eeh1Y2/ZtjV4kZyWtTfd+VhW1gkiPAmvYHltjWyPXfJNUKeGx3vYNIYQQQmimCCS1gO3xwK2l4ZGS5pO0OrAzsL/te9o+uRBaZ43C8+tbdRHbrwBPloYX6sMpTqa6mW5DgSTb75P6IxWDRw3/ojnIFQNJa9TdK4QwZNi+ndSA+3C6ejiMAPYC7otSNyGE0D+2rwEWJGV+lvvV9GQsKctoQ2B22+WFh7Wu9QywPPBNUlnm24GXSCWfQw9s3wcsTioZ/0kPu44DzgUWt31LP65zB7AM8Ldedn0fOAJYxvazfb1O6ZoPkv5uGwFnAneRvr8+HMh5QwghhBB6okh+aQ1JvwB+WxreAdiXVHd5pRxwCmHIkyTS9/VMeWj1XJKuVde7ENikNDyz7dd6OW4ruvdues12I3XqK+c4nHQj9iVgLtvjejlk0JM0P13BuXHADLbf6eCUQghNJGkZ4HRgscLweOA44Je248ZTCCH0k6R5SWXMFyD13pySFLh4j/T5+DHgYdtPdGySw5ik2YEXS8PTFKsjSJqO1FN1SdIisolIi8MeBv5Zq0pIP+cyBylbaBQwYx5+mZRVdnVemBZCCCGEMCRFIKlFJH2F7tkK7wFTkFYh3df+WYXQGpIWAx7ILz8EprPdn+axjV5vf+DXpeEV8orAesfMQColcRfpF7wKA5Pa/rzBa/+ctJrwUNv79Wnig5ik5+mqtb6e7cs7OZ8QQnPlvh77AfuQ+iZV/AfYrj+rsEMIIYROaySQFEIIIYQQBi5K27XOGFIjz6KpgeMjiBSGoSULz+9oZRApe6DG2Ly9HPM7Uv3yA0rjoiuTqhHLkFaZ/r4PxwwFxZvIS9bdK4QwJNn+1PaBwLLAvYVN8wM3STpR0lSdmV0IIYQQQgghhBAGswgktUi+kX5XjU2/avdcQmiDUYXnD7fheuUeSQBz1ttZ0prANsAepOa7ZQ31SZI0K6lP0unNKoExiBRr/I+qu1cIYUizfT+wHPBLuhq9C/gJ8KCkr3ZqbiGEEEIIIYQQQhicIpDUWv+qMTay7bMIofWKgYd21H9/mlSSrmi2WjtK+gLwR1Jd8itI9dDL/ckaCiSRbryOp3tZveHg8cLzCCSFMIzZ/tz2b0jZh3cWNs0DXCvpFEnTdGRyIYQQQgghhBBCGHQikNRatQJJUTIqDEfFwMPjdfdqEtsf0z2zaPY6u+9Pujm6ez52HCmYVNRrIEnSIsAOwBG2x/ZlvkNE8eu2QMdmEUJoG9uPkBrE/4LqcrzbAw9L+lbNA0MIIYQQQgghhDBBiUBSa9Xq47Jsf08maRJJm0j6i6SnJL0j6RVJd0raV9IMA5hrf+YzjaQFJY1o53VDfZJmk3SCpB0k/V+brjkR8KXCUDsykgCeLb2etbyDpEWBnwN/zDdMK17p7djSeUYApwP/BY7s80yHhv/QleU1dW5cHEIY5myPs30k8GXgtsKm/wOukHSWpOk6M7sQQgghhBBCCCEMBhFIaq2Daox9pT8nkrQKqffMhcBmwBeBaYCZScGp3wAPSVq9P+fvwzymknSUpMeBt4FHgfck3Sppg1ZeO/TO9svA8cCBwPOSHpZ0hKQ1JE3SosvOA0yWn39MCra0QzkYNFPxRQ5wnQK8T/r36OnY3jKSdiP1FNkpZ0M1RNKkkhaQtLSkeVv4NRgw2x9R/bWL8nYhTEBsPwGsCuwKfFDY9D3gkfgZH0IIIYQQQgghTLgikNQi+YbLdnTv47J8X28mS9oUuJ7qrI9aZgUul7R0X87fh3msSgpm7UEqfaW8aXJSgOxiSedKmrYV1w+Nsf0ksDrwMrAwKSPnBuAtSRdL+qGkuZp4yZkLz1+xXe4/1Cqv9jAPgB8DKwC/sv1GaVu5NF3dQFLOajoYONv2tY1MTNI6kq4gBVsfB8aQ+jq9KulkSTP1eIL6551B0nKSJu7P8Q14vvC80b5RIYRhwvZ428cDiwM3FjbNSvoZ/1dJM3ZmdiGEEEIIIYQQQuiUCCS1gKRZSZkQrwH7lDZPDizTh3OtBpxD+lpdAGwBrAR8HdiTVI6qaCrgXEmT9mvy9ecxD/BPYI46u1S+lzYHTmvmtUPf2f4PaWX5y3QFM6cE1gX+CDwn6RFJR0pac4DfL1MVnr87gPP0VTmraIZKmUVJcwCHkoI4f2jg2JpBE0lTkv7fvU5apd8jSdPlANLlwLdI/9+LRgI7knqPLNXb+UrnXgJ4BrgDeEDSNH05vkHvFZ5PVXevEMKwZvtpYC1SQL74vvBdUnbSph2ZWAghhNDdh8BZpcdnHZ1RCCGEEMIwFIGk1jgdmIFUDua8GttXaeQkkqYAziZlTyxt+7u2/2L737avtf07YEHghNKho0jl75pCkoAzgS8AvfVDErCxpM2bdf3QP4Vg0ligkiVU/PotSMouu56UrXSJpB0lzd3HS3UqkFTOMhIpUANwIqn04x62a/0i2Whpu9+T/p22s/12T5ORND1wKymAVFGvDN5MwJV97GP1A2Dq/HwhYPs+HNuoCCSFEABwcjKwKHB1YdNMwPmS/p4XzoQQQggdY/tt298vPRouRR1CCCGEEBoTgaQmk7QT8E3gSNtX2X6eVNKqaLUGT7cHMDGwgu37a+2Qm2T/FLiktGn9Pky7N8uR5tzo98t4YK8mXj/0UyGY9ApdwaQK0VWecApgHeBk4FlJj+ZeWGs1kK00deF5OwNJta41UtKGwAbADbavqHNsr4EkSdsA2wDH276mp4nkfkwXAYsA15AyBqe1PTkpuLUJqbxd+ZrH9XTeXrSi31IxkDR13b1CCBMM2/+1vTapXG8xoL4hKbty687MLIQQQgghhBBCCO3Sqj4bEyRJo4CjgNuB/QqbbgK+WHi9sqQRtsfVOMcI2+MkfQHYCfiu7ZcauPyBpJvnFQv2df496FMJLlLAaXFJd9C9R1TojFeBGakOHpUVs5VG5ccewEeSriWVNrzK9rOl4zqVkfRejbG5SRl6JvWGqqccSJqx+H8y90X6PfAAjQVFf0gK2O1u+5jiBtvvABdJugw4lZSpWLGhpPlsP9XANc4EdiBlBj5F7WzHgeqWkSRpF1J/lNHAaNuvteC6IYRBzvbpkq4ilUddJw9PD5wt6bvAjrZf7NgEQwghhBBCCCGE0DIRSGoSSZMA5wIfkII/nxc230wqS1UxDbAkpQyF3MD6Vklb2b5b0jKN3pSx/YCkN0gl9SBlmDTLl0nZLH3JYBMpkykMPqZ+MKmiuH1yYL38QNKjwGXAUbZfpzqQVCu40yq1glbHkPp4nWv7nh6OLQeSJiKVaxqbew/9nfRvsLntT3qaRA76/grYuxxEKrL9maQfknqkLVw5HFiDFBjqke17JM1PCvDdafv93o7ph+I5p8x/bkt6vwJA0lOkYPno/OcDpfe7EMIwlRe2rCtpS+B4UiAJ4Nuk7KQ9bEefxBBCCCHUJenHNF6lJYTB5FLbf+n0JEIIoVMikNQ8hwJLAF/P5eyKbqqx/5oUAkn5ZvSlwGO27wbox8re1+gKJL3Qx2N78ipRBnE46S2IVFQMIL4GXJkf1xR6Bn1a2L+3MnjNVCtotTjwCdUZgbWMrTE2i6RXSA16vwRsa/uRBuaxKvBvUjZij2x/Iulk0g3YinkauEbl+BeBVq74L5bL+yz3aVustM98+bFVfv2hpDF0BZZG26717xtCGCZsnyvpOlLm5sZ5eFrg1JydtIPt5zo2wRBCCCEMZssD3+30JELoh2eBCCSFECZYEUjqUCzV2wAAIABJREFUA0kLkEo83Vls4ClpK1IJsL1s31A+zvZ/JT0DzFsY3gw4Ih8vum5eb9jPuSnPreLG/pynjp4yO+p5l9RfJgwOWwMbNbhvJXg0HriDruDRvbZrlSosZrFMM5BJ9lG9jJwTGriB+Rrds+xmIZWx2wA40/aZjUwi90/qsYdSSfn/U18Ce61W7Iv0PmluPwFWBFYgZUOV5zsFKZi2amVA0rMUAkvAfbY/JYQwbNh+BdhE0neAE4GZ86avAQ9J2gs4qc7PjRAGJFcCmLrOYzxpsUnl8W7+8/1aZaVDCCGEEEIIIfQuAkkNkrQncGR++bqkU0k9Y1YFDgLOs31kncMBriP1N6lYUtJPgHOA3wGbAGvbfrWfU1wWGJmff04KTDXL7cBHpN4sjdz0NnC57UuaOIfQT5IOo+cgUjGg8jopaPRPUtbRmw1colOBpA9qjL1Fyg7sUe5D9gapnF3FlvnxECl40irlANh/WnitvqoKJNn+APhTfiBpOtIKwkpgaXlSFkLZPPmxWX79saR7qM5aambWZAihQ2xfKOlGUqbl5nl4KlK20qaStmuwD1wI/yNpctICq1HAAnT1bpyX9Fljsn6e90PgbdLP3seBJ/KfjwNPR6nWEEIIIYQQQqgtAkmN277wfEZg7/wAuJbUR6QnF1MdSIK0gvfE/Hwf29cOYH4/Kjw/tZk3bWy/klcWH9/rziko8S6wZ7OuH/ovB5H2rrGpEjwycCddwaO7+7F6fDBlJB1i+60Gj3+F6kDS90iBqA1sfzjQyfVggcLz8cDVfTk4Zx/K9vimziopZyRVyf+2V+VHZS4L0RVYWjG/LpfC/ALwlfwgH/sC1VlLd/fWjyqEMDjlfnlbSDofOAmYLW9aDXhA0n7A8S163wpDnKQpgZVIZZ+XIgWM5qQ1GbtT5MfsFDJps89zH8AnSD+bbgTGRHAphBBa7nvAg52eRAg1rAEc3elJhBDCYBGBpMbVy8wYDWxk+7Nejr8eeIn0i2vZSbYP7+/EJI0ilS4DeAr4eX/P1YMTgW+QGmqb2r/cjyPdGN8+eqR0XimIVMw6eoMUNKr0OnpjgJcq9irqZCDpWdIK+Ea9AixaeD0e2KwNK+fXKzy/MDev70bS1MBcpMyehYBF8mMhYElak8lUDCTV6kFVJQcdH8mP0wAkTQssR1dgaXlg+hqH/x8pE3OT/PpTSffRFVi6PXqshDC02L5U0i3AMXSVt50iv/6OpB/YfrxjEwyDQu4LuiLp5syapJ8Zk/R4UHtMTFfm07p57H1Jt5KCSjeSyvxGebwQQmiuJ23f1+lJhFAmaZ5OzyGEEAaTCCQ17gDgH1SX0rgc2DyXf+qR7U8lfR+4FJg8D48HDsvnHog/kL6W75KyKer1juk325a0LrALqbfTZKSA0nhgRN7tEWAr2w80+/qhb0pBJANj6Op1NKbJPSuKAYeRdfdqsvx/6jO6bj7t28eMlldKr3fP/Y5aRtLswHfyyw+A/ersNz9wAunvtjTV/64v2G5VObzpCs/f7c8JbL9DytK8Fv6XtbQAXYGlFUgBvBGlQycl3UxcDtg1HzuWQmCJ9L37UX/mFUJoj5y5+P2cnfRHUmYJpIzE+yQdCPwubsZPWCTNBWxBWpS0AilTtT8+Bd6huvdR+c+JSAtbpq7z57R0/xlUz1TAN/MD4J0cLL0SuKDBEsAhhBBCCCGEMOQpeiA3TtJswFqkIMq9tu/pxznmAL5O6mN0s+3/DnBOO5NuOH8OfGuA5fEaveYcwMqkG75zAPcCdwH/sv1pq68fepaDSNsB15Ayj67OZYdadb1pSf0GKqZuRTCzzrXfIgVZxgDL9SVAJul3wO755dG292jBFMvXPA34QX65g+1TGzhmEVLfpopzbG9db/8Bzu9durKSlrB9f4uuMxXds5Zm6vGg5HPgfqp7LUXvlRAGKUnTkPpL/rC06S7gB7Yf6n5UGC5yZu3GpJJFq9N4qbrxwHNU9zCq/PnCQBfDSJqY1Gup2H9pgfyoVTmgnk9Ji8zOBq5soDpBCCEEQNKZdGUuA6xoe3SHphNCXZI2ILWpqPit7VqtA0IIYYIQgaQhTNIywG2kVZVb2j6/w1MKHZaDnf9H6jfTtl4UOXNklvxy6f4EWft53XtJzbiXt/1wH4/9Ganc0u+BXZqcpVXrequRyuIIOM72zxo8bgagGAjczvbpLZjfbKTym5Cy2KZsZ/ZPzsIqZi0tTmNZs69R3WvprnYFMkMIjZG0FnAqqVRnxafAIcBh0YNm+JA0EfBVUvBoQ1Jpw968DdxEKgN9C/B4p3rm5YUOi5ICX2uSFk5N3tMx2evAX4Gzbd/VsgmGEMIwEIGkMFREICmEEKpFIGmIkjQLKQtjDmBb22d1eEphAibpZrqaVm9h+y9tuu66wBu2/92PY+cFvmb7T82fWbdrTUfK3JsbuATYuNFAn6SVgH8Vhr5o+5kWzHF1UqAL4L+25272NfpC0hTAMnQFllYAZm3g0HGkDK5icOmJVgcKQwg9kzQlcDjwE6ozU+4jfY6J3ghDmKSZSWVJv0/vWT0fkX6uXQ/cQJsXv/SFpMlIP3/WovF+To8CJwGn2P64tTMMIYShJwJJYaiIQFIIIVSLHklDUL7BeikpiPTjCCKFQeBxugJJC7TrorYvH8CxzwDtCCKJVPZmblK5wc36eMNs5cLz51oRRMqKX7fHW3SNhtn+kLQy/ZbKWG52WgksrQgsQfcbeiOAL+fHjnnsTUl30BVYusN2v3pAhRD6J/eT3EXSBcDpwPx50xLAXZIOBw6OErlDSy53/HNS+cKeMnc+AP4O/Bm4pVMZR32V53lzfhyQM5a+BWwNrE3t36UWAo4H9stldE+KTNkQQgghhBDCUBeBpCEm13W/kLQicifbf+zwlEIAeKzwfFTHZjE4HQKsQ7oJtUE/bp6tUnh+Y929Bq74dXus7l4dZPtZ4FngLwCSvgAsTXVJvDlqHDo91c3Sx0t6lK7A0u3Ao5G1FELr2b5V0uKk98afARORPo/+EthQ0rZRGmzwy4H9vYBtSb1DaxlP+rl1NnBRDiYOaTkgdAFwQc7C2oJUxm/JGrvPAhwB7CXpWOAE2++0bbIhhBBCCCGE0EQTdXoCoXE5s+FM0s3QnWyf3NkZhfA/jxaeL92xWQwykn4A7EvqZbZOX3sO5V4TxYykVgaSlik8f7TuXoOI7Y9t32b7d7Y3sf1/wFzApqT+V7cDtQJ3EwGLANuT+rY8DLwl6WpJv5K0di5HGEJoAdsf2d4DWInq95tFgNslHZEDxWGQkbSApDOAJ4EfUTuI9BjpZ988tr9q++zhEEQqs/2q7WNtLwUsBhwFvFxj1xmAg4HnJB0iacZ2zjOEEEIIIYQQmiF6JA0hkv5A+qU9gkhhUJE0EniDruD0nLZf6OCUOk7SeqQyPqOBtftT1kbSUsDdhaG5bD/fpCkWrzM5qdn5pHlocdsPNvs6nSBpUtJK8WJJvLkaONSkEn/FXksPDdY+HiEMVbkHzYGk8mjFTPnHge1s39aRiYUq+ef8IcCPqb8Q7V/Ab2xf1baJDTK5csBWwN7Uz9D+APg1cIztz9o1txBCGCyiR1IYKqJHUgghVIuMpCFC0mFEECkMUrbfBu4tDK3VqbkMBpLWAM5nAEGkbNXC86daEUTKVqIriPQa8FCLrtN2tj+1fUdeNb6Z7blJjeA3Bo4k3fislSkmYEFS4/g/AvcDb0u6Pq8oXydWlYcwcLY/sb0vKdBbDGCPAm6RdGzuDRk6RNJWpCyjn1D7d4drgNVsrzIhB5EAbH9u+0xgYeC7wAM1dpsS+C1wn6RVa2wPIYQQQgghhEEnAklDgKS9SHXoI4gUBrMbCs+/2rFZdJik5YDLSJlEAwkiAaxWeN7KsnZrFp7fNNx7Bdl+2fbfbf/C9irAtMCywC7AecDTdQ6dmvRvtR9wOfCapCclnS1pJ0lL5dXoIYQ+sn03qTTqr4BKlsZEwK7Ag5JW79DUJliSFpZ0E/BnUr+fIpNW6C5r+xu2b2n3/AYz2+NtXwAsAawH3FFjt4WBmyWdJWmmtk4whGFC0qGS/trpeYQQQgghTAgikDTISfoRcBgNBpEk/UjSYq2fWQjdFAMdE2RGkqRFgX+SslcGFETKPdFWKQzdNLDZ9agYSGplwGpQsv2Z7TG2T7S9pe35SDdN1wcOJ/3b1+vvMT+wNfB7UvDwHUk3Szpc0gaSyjdfQwh15P+LB5F6tt1T2PRF4AZJf5A0dUcmNwGRNKWk3wL3Ub2goeJaYDHbG9ke097ZDS1OLre9AvB1amf8fg94XNKOuTdiCKEBkn4C7EPKpg8hhBBCCC0WPZIGMUlbAGcDOzcYRJofuBP4Yi41FkLb5Jt7b9LV42LY9NlphKT5gFtJ2SwDzUSqBKWK/35z2H5pIOesc53pSL+Aj8hDC9l+rNnXGeokjSA1Uy/2WvpSg4c/S1efpduB+6IvRgg9y9l9vwAOACYrbPovsIPtazoysWFO0irAOdTuJfcSsFvOtAn9kL+vdyP1BZuyxi63A1vYfrad8wphqJG0NvAP0ufX9Wxf3uEphT6IHklhqIgeSSGEUC1WvQ1SktYFziKtsjpT0hfqPKaQNLekHYBbgKsiiBQ6wfZ7pBsgFVt0ai7tJmkO0grthoJIkqaTdFvOOqqnuAr8iVYEkbJN6QoiPRVBpNpsj7N9n+2TbG9jewFgRmAdUgP664H36hw+D7A5cBwp2P+upH9JOkrSxvn7J4RQkHvNHAosRXVZsLmAqyWdJmnazsxu+FGyDykrtRxEGgccAywYQaSByd/XRwILUX1jqmJF4F5JG7Z3ZiEMHZK+Rfr/MwL4nNZm7YcQQgghhCwCSYNQ7gNwASmz4whSI/h6jw9Iq93/BMwGnN72CYfQ5ZzC8y17CZQMC5JmJAWRXqKxINJEwLHAQ730ImpXf6StC8/PbuF1hh3bb9i+wvb+tr8KjAQWB34InAE8SuojUvYFYCVgD+BvwAuS/ivpAkm7SVpR0mQ1jgthgmP7EeArwM9Jn3sqfgA8LGmdjkxsGMk/x64EDqVrYUHFv4GlbO+eF4yEJrD9vO2NSIsRniltHgn8XdJxkiZt/+xCGLxyxY5LSJ+lAEbHe1MIIYQQQntEabtBRtKypJXt/ekB8Bwwby83p0NoGUkjgbF0lSFa0/aw7bkjaRrgBlKJs+2AnoJIkwLzAluR+n+sYLtW8+3KucfS1dx8M9vnN2XS1df4IvBUYWg+2083+zoTsvx/Ynm6SuItT7pJ2JtPgXsplMSz/d9WzTOEoUDSl0gLZlYubToH2NX2m+2f1dAmaWXgr0A5M/J9Ugm20+JzZWtJmhw4iBQsLS/AGQN8N342hwld/jx1JLB9adMBtg/uwJTCAERpuzBURGm7EEKoNnHvu4R2yT1mrqJ/QSSAM+OX/dBJtt+W9A9g4zy0Na3NpumYfOPncmDpPHRhHw5/pJcg0ii6gkjQupIdWxWe3xY3qpovlxq9Oj/IWXoLUt1raWG6ZwhPSgo6LV8ZkPQy1b2W7rb9ESFMIGw/KWlVYGfgMLp6zGwFfE3STrb/3rEJDiH5vWgv4GC6/z7wIPAd24+3fWIToPw+vpek64E/AzMXNi8D3CNpe9t/68gEw5AhaV5SOdDXbN/Sw34zA2sAcwNvAde36jNg/ry8HKmc4wzAO6RS0Nc20i9S0iSk4NGBVH82rri2ebMNIYQQQgg9iUDS4PIJXTfg++O+Zk0khAE4m67v440l/bS3cm9DTf6l9m/Aqv08RW8lKItl7R6x/Uo/r1NXLrH3vcJQlLVrgxzsfzQ/Tof/ZbYtR1dgaQVg+hqHzwZslB8An0u6n+qspQgGhmEt/x86IS9aOBVYM2+aBbhI0oXAT2y/1qk5Dna5XNqfST3yyk4FfhpB6vazfY2kJYDzgNULm6YFLpR0kO1fdWRyYVDJn+FGkYJGSwFL5kcl47lmjy1JcwJHkT5HFO8DWNIBtg9p0vwmJwX4NyV9Vp6U9HtusWzvK5K2tl0zEJSD3dsAB5Ay+uvZT9K4wuvXbO8wkPmHEEIIIYTaorRdCKGpcpDlRWCmPPSL3Fh62JC0I3ByPw//HJjD9qs9nP9cYIv88njbu/bzWnVJ+g6pFxukMmqz5OyZMAhIWoDqrKVF6d67pJZXSUGlStbSXbY/aNU8Q+ikfKPxh6RyR8Vs7teBXWz/tSMTG8Ry9vvFwFqlTe8DO9o+r/2zCkU5SHAAsD/ds1VPJgVKx7d9YqHjJG0D7Ah8GZiizm4fATPa/rB07DqkMqDT9nCJVW3fOoD5TULKGN0XmBF4mxS4Osf2c5KWBy6jK+vuU2CU7WdrnOsk4Ef9mMZNttfox3GhjaK0XRgqorRdCCFUi0BSCKHpJO0L/Ca/fIXUuytWNzdI0kuk7BOAb9u+ssnnF6n/zpfz0Cm2f9jMa4TmkjQl3bOWZurxoGQcqUxVJbA02vYTrZpnCJ2QV9mfAnyjtOlS4Me2X27/rAYfSbMAV5IyGIoeIJWyi/eGQUTSmsC5wKylTX8HtrD9SftnFTopf098hRSkWQeYr8Zul9ter3Tc9sAfSYHJu4E3gK/SPVDZ78VLkpYkZbcvmofuADawPba03/7ArwtDh9net8b5lgemKwwtDZQzpg4Hbi6NvWT7gb7/DUI7RSApDBURSAohhGpR2i6E0AonkppGjySVG9oBOL6jMxoiJH2ZriDSO8ANLbjMunQFkcaRfhEPg1jOKrqRQs8xSfNRHVj6Mt1/ro8AlsiPH+Xj3iDd4KmUxLvT9rst/iuE0DK2nwfWlrQtcDRd5Z3WB1aVtJvtszo2wUEgv19cTfcbz5cAm9v+uP2zCj2xfYOkpUjBvyUKmzYCrpa0vu13OjO70Am2byB/LpS0J/AkME9pt0uLLyRtB/yJtIBoe9v35vEDgYNKx87Zn3lJ+hFwHKmEHcA/gE3qBDtfKr1eqNY5y71EJa1YY7c/5Pf/EEIIIYTQBuVVSCGEMGD5pvQJhaFf5J4MoXfFFfXnt+jm3i8Lz8+LvjpDk+2nbJ9re2fbywDTkHoR7EVaOTe2zqEzAN8CDiY1qX5L0oOS/iTpB5IWyllrIQwpts8AFgEuLwxPB5wp6UpJ/9eZmXVWzhS4je5BpD+RbvZGEGmQytl0q9E962I14BZJs3U/KkwIbH8OPFYaHk/h/U/SeqRMpD+TMj7uLez7YI3T9rnEsaQjgZPoCiL9G9i0h4y5cobdpw1eqlyO84kIIoUQQgghtFcEkkIIrXIcqecCwBykrKTQu3XznwZ+3+yTS/o2sGx+OR44tNnXCJ1h+yPbt9o+wvZGtmcjrVTenPT/8U5q37CZiFSKZgfgNOAR4E1JV0k6SNI3JI2scVwIg47tl3JZpy1J5Zsqvgk8LGmC+lkkqRKEmKW06WDbO9oeV+OwMIjkxTnfoLq0DsDiwL8lfbH9swqDxGKl16MrPTglLUYqjXgO8H3b5Z//5fcEgEf7cnFJxwJ7FoaeA9btpZz110uv72ngOlORyvsWXd/QJEMIIYQQQtNEICmE0BK23yCtUKz4taQZOzWfwUTJ9yRtI2nywvicwEr55WXNrvEuaTLg2MLQRbbLq1nDMGL7Odt/tf0z28uTspZWAvYA/ga8UOfQkaQblwcCV5ECS49IOl3SDyUtlhvChzAo2T4PWJj0fV4xDfAnSddJmqcT82qnXBbtcmDqwvB44Ce2D+jMrEJ/5OyO75B6gRXNA1yb+1+FCYikhUkLtYouzdtG5ue3kcrZ1WqK/KUaY7f24foHAMV+Sp+TMpHe7GXOqxaGxgMXNHC5VYBJSmPXNTjVEEIIIYTQJHETKITQSocDr+fn0wO/7eBcBpO9gLOAM0n9PCq+Bwj4ENi9Bdf9BTB/fv4JsF8LrhEGMduf2P637aNtf8f2nKSeCN8hfS/+m/S9USZSH4NtSWVyHgDezjfkD5H0bUkztOmvEUJDbL9q+zuk7+9XC5vWAh6UtPNwLeOYeyL9k+og0ifAd23/oTOzCgNhe5ztHwKHlDZ9EfinpGk6MK3QOeXMHujqj3QG8DEpsPN5neO/Unr9DjCmkQtL2gz4VWn4GNt39nCMqF5gBnCG7WcauGS5rN14Cj0jQwghhBBCe0QgKYTQMnlV4l6FoW3rNMud0CxSeD4ZQM7W2i2P7dTsvkWS5gX2KQwdYfvJZl4jDE22X7D9N9t72F6JlLWxPPAz4K+kUjW1TE26ubMfqbH265KekHS2pB9LWlLSiHb8HULoie2/kbKTzisMT0Xq5XeTpPlrHjhE5eyUa4CZC8OfAOvkf4swhNnen+rPVgBLAhdHP8oJSjmQ9LjtxyX9lJRRvGkui9hNzoZfqjR8Qw9Bp+KxXyKVwS0aS/fAUtnRVGcjPUHKjm5EOZB0j+23Gjw2hBBCCCE0SQSSQgitdgZwe34u4A9xc5l/FJ7fluvYXwFMC/zU9lktuOZxQKWM3jPAYS24RhgGbH9q+07bx9ne3PY8wGzARsARpNI39foffAnYGvgDqe/BO5JuknSYpPWj/FLoFNtv2N4SWB94qbBpVeABSbsPh3KNkqYmZSIV++aMB7ayHaWghgnbRwBHlobXBM4ZDt/HoWe5VPFqpeFLJS1Kyv7f3fZDPZxiRbqXirumgeuKlE0/RWnTb2x/UOeYiSWdQFqcUvEk8HXb7zRwzRmBL5eG470shBBCCKED4heNEEJL5brsOwGVht5LAL/s3Iw6z/b5pBJhdwGHAhcBDwNL2z6h2deTtA2wbmHop700Qg6hiu2xti+2vZftVUlZS8sAO5OaeT9V59ApSTe79gYuAcZKelrSuZJ2kbSMpPLNrBBaxvZlpKzQMwvDkwO/IwX2F+rEvJohZ6NcQspOKdo5MpGGH9u/oPr7GFIZx+PaP5vQZivRPZhzFenn8c22T+7l+K/WGLu6getuT/eSeG8Cp9faOb+f3kT6rFBxDbCi7XrZzmVrkBaiFUUgKYQQQgihAybu9ARCCMOf7fsknUhXU94DJN1ie4Ktb277TLrfAGq6/Ev87wtDl9r+R739Q2hELn9zd378HkDSTMAKpJXOKwDLksqHlc2bH1vk1x9LGgOMJmUvjrb9Uo3jQmgK22+TSq2eD/yJ1CcM0vftvZIOAo60Pa7OKQadnCnwZ1JWStGvbZf7koThYwdgBqoXi+wsaazt33RoTqH1ymXtXgW+RvrZ+q0Gji8Hkv7TW6+iXA6v3J8LUp+jD0v7zgHsCfyErsynt4B9gT/mRWaNKr+nfQzc1ofjQwghhBBCk0RGUgihXfYGHsjPJwLOlTRzD/uHAcq/9F9AygqBVM5ph87NKAxntl+zfbntfW2vCYwkZSD+GDiL1A+hli8AK5NuOl0EvCjpOUnnS/qZpBVyGZ8Qmsr2VaTspD8ClRubk5FKf96Ry44OFXsBm5bG/mT7wE5MJrRHDup/F/hXadPBkr7ZgSmF9igHkl4Efg4cYPvFng6UNB2wdGm4kWyk71Pdd63i9HzeEZK+Juls4GlSKbtJgHeBg4F5bZ/cxyASdO+PdJvtj/t4jhBCCCGE0AQRSAohtEX+pW9T4P08NBtRy7/VTgAWzc/HAZvbfq2D8wkTENvjbN+fbxx93/Yo0sr5b5NuKl1HusFUy1yk94tjSFlK70i6XdIxkjaVNFc7/g5h+LP9nu0fkVboF1fkLw3cLenARssv5l4gk/e+Z3NJWon0f6roYlJZ2TDM5VK16wIPFoYFnJ0zQ8IwkrN/lygNL0larNFIeeQ16X4PoNf+SMAPaow9Biwq6TRSMOsaUp9ESMGpLYFZbR/QSD+kMklzknovFvW5rF3O2AwhhBBCCAMUN3BDCG1j+3FSdkLF14AovdICknYEtisMHWT7lk7NJwQA22/avjLfVPoaMB2wGClT7nTgEboyQ4omI5Ud+xlwPvCcpBclXSRpT0krd+IGfhg+bN9A+l48ga7vwUmAg4AxkpZq4ByfA0e286alpOmBv1Bdrvp+YIuhVJovDEwu1/ht4I3C8IzAeZJGdGZWoUW+SveeQQD7Nvh/vlzW7jOgx1LTkuYh9UUsW5D0M3k94CHgKGAdYHrba9s+b4A9OcvZSNDHQJKkXwMfSLpX0vwDmEsIIYQQwgQvAkkhhLayfQ7VTXn3lrRrvf1D30naiOq+SNcBh3ZoOiHUZXu87Ydsn2p7O9uLANMD3yDdwL8KeLvO4bMDGwFHAreSspbuknS8pC0kzduGv0IYRmx/YPunwGrAk4VNi5NK3f2mgTKL89LeBRJn0tXjCVLW76ZR+mnCY/t54HtUB+NXJb2XhuGjXNYO4B7blzZ4fDmQdLvt93o5ptynqGIdYGbbM9n+qu2f277C9gcNzqU35UDSW8A9jR4s6YvA/sDkpCyuU5o0rxBCCCGECVIEkkIInbAzcEfh9TGStuzUZIYTSasD5wGVFchPkVamj+/YpELoA9tv277G9q9sf5MUWFqYVFbnFFL5plrfz5OQVkzvApwLPC1prKRLJO0taTVJU9Y4LoQqtm8Fvgz8jq7vtYlJjeLvkbR8D4ePAfaRVKsMVFNJ2o1U0qxoR9v1+pGFYc72laSskKJ9JdXK7AhDU61A0u8aOTBnFpWzchopa1cupQfwZg4atbJkcjmAdWMfP8/OUno93wDnE0IIIYQwQYtAUgih7XKZi28Dj+chAWdIWrtzsxr6JC0BXEoqAwYwFvh69EUKQ5mTR22fYfuHthcHRpJWVe8PXEF1OaeiWYD1gcOAm0hZS/dI+oOkrSWVey+EAKSfU7b3BL4CPFrYtDDwb0lH1SmneFf+84+tvHkvaVngt6Xh02yf16prhiFjX2B04fVEpJ6U5ZvqYYiRtAgpG7foFeDCBk9RzkaC1MuoN7UCMPc2eM1+kbQg3f+ufe2PdC/p36ei0X+nEEIIIYSe7GAFAAAgAElEQVRQQwSSQggdYfsNUvmql/PQJMBFOaMm9JGkxUhlwKbJQ+8C37T9dOdmFUJr2H7P9vW2D7G9ju0ZgQWAbYCTgPuAWr0iRpCakv8YOBt4QtLrkv4haT9Ja0maul1/jzD42b6D9D1zKPB5Hp4I2AO4X9LKpUPuzH9ODFwsaeFmz0nSFKS+JJMUhh8iZeOFCVzu1bUZqQxYxazAWZ2ZUWiiWtlIf7b9WYPHlwNJb9BYqbjpaoy90OA1+6tWIP76vpwgl/hcBTiY9PlgzybMK4QQQghhghWBpBBCx9h+DlgbeCcPTQFcJWnDzs1q6Mk3Mm+hq4THJ8D6tu/r3KxCaC/bT9o+2/ZOtpcEpgXWAPYBLgNerXPoDKQMyUNIq53flvSApD9J2lbSQpJqNTYPEwjbn9jeD1geeKCw6UvALbkv15R531eBF/P2ys+0ZmeC/JLUi6niQ1JfpIE0tQ/DSP58tW1p+BuSNu3EfELT1Awk9eH4cqm468ql4iSNqrGgotbCjFpjzVQOJD1fLtspaX5J5VJ9VfJngwPy5wP3tG8IIYQQQuhZBJJCCB1l+wFSj4d389BkwIWStuvcrIYOSeuR6tuPzEOfApvbvqljkwphELD9ge2bbB9ue33bs5DK82wJnEjqZVNrFfdEwGLADsDpwCPAm5KuknSgpG9IGlnjuDDM2b6H1IfrILq+d0TKBHpQUuUm7e2km6wjgDmAy+uUweszSaNI2VBFu9l+tNb+YcJl+1Lg5NLw0ZKm6sR8wsBImgxYtTT8n/w5upHjFwJmKg3fVNpnJlKpu+1L+71Id3M1ct0a81hH0tWSJu5hnxGkhSBF15X2mRa4nOh7FEIIIYTQNhFICiF0XG5svjpddcxHAKdK2qtjkxoCJG0L/B2o3KB8H/i27Ys7N6sQBi/bT9s+z/YutpclZS2tAvyC9H/p5TqHjiSV4jyIVELyTUmPSDpN0g6SFpUUn6kmALY/s/0rYGng7sKmeYHrJJ1MyloakccnApYl9ahpRmbbicCkhde3A6c04bxheNqb6h4xcwAHdmguYWBWJmU5Fl3Uh+NXqTF2S+VJDlRdDDwDHF/a7266W0XSzI1eXNIISYeRMoQvyyUY61mGrgVSFf8ra5cDTX8BrrDdSI+nEEIIIYTQBHHTI4QwKNi+l/RL8jOF4cMlnRc9S6pJmkTS0aRsicrNyteA1W33tRFxCBMs2x/Z/pftI21vbHt2YG5Sf5FjgTtIWX5lAhYCfgD8CXgQeEvStZIOlvQtSTO06a8ROsD2g8AKwL6kcqKQvi92BHaucchGwBEDuWYuS1bscTIO+FGUawr12H6H7hlsP5O0SCfmEwakVlm7viwcWrH0+m3bjwDkIPfppID4ZrbLZesuBsrvM5MBv23kwpIWBG4G9gJ+Zvv3vRzytRpjxf5IxwEzkt5/QwghhBBCm0QgKYQwaNj+D7AS1T0oNgfulrREZ2Y1uEiaB/gXsFth+BlgJdu1VoyGEPrA9n9tn297N9srANMAXwF2By4Enq9z6DSkm/y/BK4AXpf0uKSzJP1I0hJ5FXUYJmx/bvswYElgdGFTvVX6e0rasT/XyuXIji4NH99oWasw4bJ9LnBjYWhioLcb+WHwKQeSXgHu7MPxC5Zej4X/ZSKdBqwPrGv7lfKB+fP5+TXO+X1JZ9RbOCFpJklHAveR3ie3sl3OdqqlXNZuHPBOzmo6BtgQ2MB2rYUeleyn+SWtL2kfSedI2qWB64YQQgghhB4oFjGGEAab3H/kbFLvpIpPSH0gTurMrDpP0oakFaPFch+3AxvbrleSK4TQZJLmIGWjrJj/XBr4QgOHfgDcRfp/OxoYbfvVVs0ztE8ubXgIKftj0jq7GRgPrGP7qj6e/0hgz8LQi8BCtt/rx3TDBCZnhNxP9ffmVjnIFAa5XEJuLCnrseI02+VeRj2d425gqdLwNcD8wJzAhrav6OH4OYB76d5nCeAd4BJS78H3gNlIpfTWJP1svBf4nu2HGpingLdIpWeL/k1asDEPsIbtMTWOPSVfdz5SwLRoU9sX9nb90B6SzgS2KQytaHt0nd1D6BhJG1Cd/flb23t3aj4hhNBpEUgKIQxaknYHDgcmKQxfBvzU9nOdmVX7SZqRVD7kB4VhA0cB+/ZSZz6E0GKSJgGWoCuwtCLpZlcjnqYQWALut/1ZC6YZmkjS7KTeR5VHJXutwlTf9K0YD3wEfKXRbCJJCwAPU31j9Du2/9aPqYcJlKRDgP0KQ2OBL9r+qENTCg2StCVwTml4fduX9eEcpwLb1dj0MbBJT0GkwjmWAq4EZmnwsmOBQ4GTGv2sKmliUjCq1uKM94Fv2v5XL+eYDbiNVKoP0vvxLLZfa3DeocUikBSGiggkhRBCtQgkhRAGNUnLA3+l+qbsh8BvgKPqlbUYDvIK9x1Iv4RPX9j0Bmll55UdmVgIoVeSZqE6sLQM3Rul1/IRqbF5Jbh0e2QcDg75a7o3sCkwe2FTvaBRPeNIZamWaeRrK+kM4PuFoattr92H64WApMlJAcl5C8O7NlhqLHRQXli1XmFoHKkM3Yd9OMfcwC3AXIXh20l91houkZmzow4FtiL1SSr7mFRK8TzgQtuf1Nint2vsk69RNAb4vu2HGzzHRaTedAAP2V6sr/MIrROBpDBURCAphBCqRSAphDDo5VJ3p9H1C2HFE8DOtq9t/6xaS9IywB9IK92LbgW2sP1C+2cVQuivvMp6capL4s3f4OH/pRBYAu4dzkH0wU7SosAGpJ9JS+bh8fSt9+h4Uj/AlW1/0MO15gGepCsbycBijd5MDaFI0hZAsZzdC8B88X4yYcjBxKVJJQ6ftF2v518j55oSWA74Iil76E3gKVJWbZ+DRzXO/2VgeeBT4AHb9/Tx+GIpvxNs/3SgcwrNE4GkMFREICmEEKpFICmEMGTkD3LHUb2aEtLKx4Nt39j9qKEllw35JekmZXGF++vAXsAZjjfuEIaFXLayGFhaDpiqgUM/Ae6hK7A0eiA3BEP/SZqL1KR+I2BVUjCp0aCSgX+QmsaPr3P+k4EdC0OX2N5wQJMOEyxJI4DHqA5i72D71A5NKYSmy0Gut+kKwG9k++IeDgltFoGkgZG0BLAGsBopmDsnMDnp+/5p0ufD82r1Euvn9aYH1gZWBxYiVQoZSQoiv036PfVO4Cbgb8Opf2MEkkIIoVoEkkIIQ4qkKYADgN2p7p0EqR76wbavbvvEBkjSCsD+wLdKm8YDp5B6Ib3Z9omFENom3+RdhOqSeAvQWNm0FykEloC7bX/coqmGGiTNAKwDbEi64TIZjQWVjre9a43zzUFa4V8sH7Vss24MtZKkqUhZtTN3ei5tYFKZsSHRr1DS9qTPFRVPAaNsj+vQlEJoKklfBSrVCgzMGJ+hB5cIJPVdDuZsC2wPLNjgYTeTylc+1s9rrgbsQlowM3Evu1e8C/weOGg4ZLtGICmEEKpFICmEMCRJWgg4mnSzrmwMcDKpNvu7bZ1YH+Sg2AakXwjWqLHL7aT+BXe1dWIhhEEj3zhYnq7A0nLAtA0c+hlwH9W9lp5t0TRDSX5//wYpqLQe6WtW+dBdKzD4U9snlM5xLFAMMF1r++stmG5LSFoMuB6YqdNzaYOZbL/e6Uk0QtKkpODR/xWGt7R9XoemFEJTSfo1aXEWpFJ7S3RyPqG7CCQ1TtIkwM6khZQj+3GKj0iZz9f04ZpLA0cAa/bjehX3AOsM9T6fEUgKIYRqEUgKIQxpkpYllYJbl+435z4GLgP+DFw1GFYLS5qIFDTaGtiY2mWsbgIOsX19G6cWQhgC8nvIQnQFllbMrxvJWnqF6l5LY/rSrD30T+6PtRopqLQRMFveZNLXrfJhfH3bl+djZgaeJZWqqVjd9s3tmHOz5H5SNzD8g0mjbD/R6Uk0StKuwLGFoYdJvbfiF8Mw5Em6mVRqFOBY27t1cj6huwgkNSb3CvsL6XNeLSaVeL+cVNLuXWBh0iLFJQv7fQKsZPvuXq43MSkIux8wosYuz5FK8o4Bns/nnYGUPb8+sFJp//uBVQfzws7eRCAphBCqRSAphDAs5A/avyTdpKtVRuh14GrS6ujrbf+3jXObBVgrP9YGZq+z61WkANJt7ZpbCGHokzQt1VlLywPTNXDo58CDVGct/adV8wwgScAypGzUjYFRhc0fASvbvkfSocA+hW3/tl2+QTMkNCmY9ALpBtb7TZlUukE2TX7MCUw5wPOtYPuOAc+qTXLG3LNUf02ij0wY8iRNBrxDV0nQ9W1f1sEphRoikNQ7STuRqm9MVmeXm0g97rp9bsufNfYFDqZrodHTwKK2P6pzvZHARdTOQnqAFFy6oqcFB5K+BpxKdT/jU2z/sN4xg10EkkIIoVoEkkIIw4qkBUj1o7eiumxL2X9IQaVbSY2nn2hGY9B8c+ZLpNrVK5KCR4v2cMjrpJVmZ9i+d6DXDyGEfANhFF2BpRVI70O99eqB9J40mq6spbuGU9PkwUbSKFJQaSNgWeBl0ore24FZC7uuY/uK9s+wOSQtQgom9bVn0jvAJrava/6skpzlN4r0778+qVfhF/p4mm/Z/mez59ZKkvYDDikMDanSiSHUImlVUl8YSD3qZrD9dgenFGqIQFJ9+TPcscBPe9htf+A3vWWRStoDOKowtKvt42vsNzvp9+Jy7yWTfk78utHKHpLmJf1+PUceGg8sYfvBRo4fbCKQFEII1SKQFEIYlhosIVf2MvBEfrxGKg9QfHwATEHXKubKYwZS8GgBUvCqtxJTn5DKApwN/NP2Z334q4UQQp9Jmpp0o7wSWFoBmLGBQ8cDD9EVWBoNPB4lsJov38hZl7QaeNPCpkdsL9KZWTVPP4NJf7G9RYumVJOkaYAtgb2pXlXdkyHXYyhnMr5MV/nE8cCctl/q3KxCGBhJ+wO/zi/vtr1MJ+cTaotAUm25H9Kfge/2sFvNYFAP5/xr4XzP2p63tH1WUnbTqNKh44Ef2D6r0WsVzrkecGlh6ETbu/T1PINBBJJCCKFaBJJCCMOepClJ/SnWJAWXlqCxlfnN9AiphvUNwA2xOjKE0GmS5qcrsLQisBgwcQOHvgXcQVdg6Q7b77RqnhMaSecBmxeGfmH7yE7Np5n6EUx6H1je9iOtm1VtkiYl9Zk4hN5LRe5i+8TWz6q5JP0F2Kww9HPbR9XbP4TBTtJ1pGoAAEfZ/nkn5xNqi0BSd3kR5LlUvyeXHW17jz6edybgSWDaPLSs7TF525TAbcCXaxy6m+1ja4w3et3RpFLLkHp0zm57fH/P1ykRSAohhGqN3CwIIYQhzfYHwJX5gaTpSIGl1Uk3TkfRlX7fDK8Cj5OaV98M3Gj7lSaeP4QQBizX1f8PafVrpTTnslSXxJulxqHTkfq9rV05laRHKfRaAh4dijcMOi1nw2xQGBpHurE0LNh+WNIapIUVjQSTpgL+IWkF26+2dnbVbH8K/EHSRcDJVH9dyhrpSTYYnU31TcutqS6DFMKQkbM5ViwM3dipuYTQD7+n5yDSGFKmbJ/Yfk3S70iZetcCL8H/SuidQ+0g0vkDCSJl59AVSJqFVDav7YtCQgghNFcEkkIIExzbbwGX5Afwv7JPC5A+5C4ATE+6gVV5TE0qa/cRaYX0e/nP94G3SeXwHieVfIpsoxDCkGP7Q1Lwu9JfolLrvhhYWgKYpHSogIXzY7s89q6kO+gKLN1h+82W/gWGh03oKjUGcN1wKzVm+5EcTLqB2oHKsnmBf0paw/a7rZ1dd3khyIaS9iFlJ9XKaJ6+vbNqmmtJK8UrX4fFJS1u+4EOzimE/lqG9FkdUhD+1g7OJYSG5V5GP+phl3HANgMoh34i8LLtUwtje1J7gcRrwE79vE7RVaXXSxGBpBBCGPIikBRCCEBuJn93foQQQgBsPwM8A/wFQNIXgKWpLok3e41DpwG+lh+QspaeIAWWKsGlh2yPa+lfYOj5Xun12R2ZRYsVgkk30lgwaSngcknfsP1xa2dXm+3DJL0EnEH3XohDMiPJ9ue5vN3PCsNbA1EOLAxFqxWej8mf7UMY1CStChzey26nDKTEa15E+b8gkqSlgd/U2f2XTVr48zTwIV3B3XIPphBCCENQu3uEhBBCCCGEIcr2x7Zvs32U7U1szwHMRWrkfAwpSPRJjUNFuomwDXAScB/wtqQbJB0qad1cx3+CJWkeYNXC0LtU1+UfVmw/Supb2Gjp11WBv+feRR2Rm47vWmPTUM1IglzasmCL3KsjhKGmGEiKsnZh0JM0C3A+PS/wfh84oInXnAQ4i+7Z5ZAWDp3ejOvk8sZPF4amasZ5QwghdFZkJIUQQgghhH6z/TzwPHABQL7RvxTVJfHmqnHoVKRAwhqVAUlP0ZWxNBq43/bnrZz/ILIZ1Zkuf7P9Uacm0w62Hy2UuZu1gUO+CfxN0sYDKPEzILZPkLQsKXOnYkhmJAHYvkfSI6TSlJAyDNcAru/crELoG0kjgJUKQzd1aCoh9MXR9P6z7zTbrzXxmnsAi9TZdkyTP3MVswIjkBTCAEmaAViLVGp8XtJCpvHAWOBe4PJcTSKElonVZiGEEEIIoWlsf2p7tO1jbX/X9tzAHMDGwFHAv0j95mqZD9iSVM9/DKnX0i2SfitpQ0mNBBuaRtLkve/VNGuVXv8/e/cdJklVvXH8+5KXnJEgOYMEyYiyKIKJKAoSFQQUBcUABgyoiJGgiAF/ukhGwUiUsCI5g2RBkgTJS2aX3fP749bQ1TU909U93VPdM+/neebZrtsV7s7O9HbXueecYqbImJTLTHq85CHbAGdIqnJB3AFkDcsz/ZyRBIN/1t5TySzM2rcuqZ8ppKxY90eynibpncCuTXabDhzTwWu+maGzm14iZSp10ou5xzN3+Nxm44KkmSXtKukS4AlSufF3kUpH3k9aAPRR4FjgXkmnS1q8qvna2OdAkpmZmZl1VUQ8GhFnR8QXI+LtwHzABsBBwKmkD0KNTADeDhwCnA08JukBSadJ+oykDbtc6mxeSadIWruL10DS7NSvpn+ecXQjNCLuorVg0g7AqVUFkyLiReAruaG+zUjK/K2wXQxqmvW6ibnHV0TEy1VNxKwZSaJcgOiPEfFABy/9LdL7qqGu9XwHrwX15fPGS3a5WcdIeg9wG3AK6X3yn4DVImKjiNgnIj4REWuTFjhNJ93j3xm4XtLqQ53XbCQcSDIzMzOzURUR0yLi+oj4aUTsFhHLk8q7bE9qOv0P0urYRpYhlYE7BriGlLV0haQfS9pJ0lIdnOf/SCW+bpJ0ctbHqBs2of7mzj8jYnqXrtWT2ggmfQg4OStpVYWTgf9mj/s9I+l20irXAWtL6ve/k40v+Sy6YmDUrNd8GHhLif3+r1MXlPQWYM9hdjmtU9fKmTP3uNNBKrMxS9Lckk4CzgNWBaYBH4+ID0bEPcX9I+LnwLdzQ0sA50uaf1QmbOOKA0lmZmZmVrmI+F9E/DkivhwRE0lZS28lrbI7Cfj3EIfODmwKfA74PfCwpIcl/V7S5yRtKmmOEczrN6TA1m7APZKOymqUd9I7C9vjslF8FkyaCDxW8pCdqSiYlAX6Tsg2Zx/lMogdFRFB/c/cTNRneJj1LElzAptlm6+TslzNelKWjfSNErs+Bvy9g5f+GkPf/3sBuKiD1xqQDyQ93YXzm405klYglffePRuaDnwkIpoFln9EfenwN5OyEM06yoEkMzMzM+s5ETE9Im6KiJ9HxJ4RsTKwCPAB4AhSptALQxy+FLAT8GPgCmCKpGskHStplzYyi/YFppLKtBwM3C/py9kNzE5wICkTEXeTMpPKBpN2AX5XUWbS73OP+z2D55LCdvFn0qxXvYu0oADgz1kmqVmvei+wWon9Tu1UZrKklUh9KodyUURM7cS1CvJ9Lf17adaEpHWAq4BVcsOfj4izmh0bES8x+PPDfs4wt05zIMnMzMzM+kJEPBUR50TEYRGxJTA/sBawP/Bb4C4gGhw6G7AhqSfTaaRA0GOS/ijpEEnvGC4oFBH3Ur+CeG7gu8B9kj4+kiCGpLmzuQ14Fri53fONBW0Ek3YFThztYFJE3Emtv1e/90kqBpLcJ8l6iqR5JK3T4Pd859zj747mnMza8NmS+3Wy1NwhDH/vr+PZSNl7qoVzQ490+hpmY4mkVYELSYvmBpwVEce2cJri79nswLYjnZtZngNJZmZmZtaXImJGRPwrIn4VEXtHxGrAQqQVv98ifSCbMsThAz2Zvk8qXTdF0g2SjpO0e1ZaIu9HpIa30wFlY4uSypvdLmm7Nv8ab6e+IfVlETGjzXONGVkwaSLwaMlDdqOCYBJwQ/ZnX6/4zIKlD+eGVpW0eFXzMcuTNB9wK3ATcLWkWbPxuYGB196TIuLGiqZo1lSWDb1liV3/GxE3NN+t1DUXplYiayjdyIJeprA9qK+LmSXZ7+m51AeRniaV927Fsw3G1m53XmaNOJBkZmZmZmNGRDwbEedHxDciYmtSpsgawMeBXwO3A40CNbOQejJ9itST6V5JT0j6i6SvkAI+n6b+/fPA45WAP0m6QtLbWpzyFoXtcVvWrihrKLwFvR1MupkUrJx7FK/ZLcWspOLPpllV1geWzR6vS8pGBTiQ9Lv3IKnsqFkv+wi1hSjD+UsHr7kfMFyfyCey7NpOWyP3+CXS76iZFWR9004Dlis89cWIeKLF083aYKzTfV1tnHMgyczMzMzGrEjuiIj/i4h9I2JNUnBpK+DrwHnAM0McvgiwDakn0yWkvkxPNdhv4D31xsDlkv4kqUwPBEil+fIuK3ncuJAFkybSo8GkiDgiIuaPiHNH43pd9o/CdvFn06wqdwLTsseXRMSTkrYklRx9FHhfRDxd2ezMytml5H7ndeJi2f+DzTIauvWeI1+y91ZnWpsN6ZMMzlS8DpjUxrkalVluVPLbrG0OJJmZmZnZuBIRz0fE3yPi2xHxPlId/1WBjwK/BG4hlbArmpla2YlGH8wG3ltvA9wm6QRJSzSZzqq5xzNIfZ4sJyL+TQomle2xUFWZu353e2F71YZ7mY2yiHiUVJ7rKWBzSXcBfwJOBtaLiDuqnJ9ZM5KWpFxwfiqdy0zeGliyyT7FBQSdskHu8eVduoZZX5O0GHBkg6e+HhHtBICKWU3QuNydWdtmqXoCZmZmZmZVyj6s3Z19nQhv9N7YANiElGm0MfW1y4czEFDaB9hd0tHA9yOirl+TpAnA0rmhhyLilXb/HmNZRPxb0hakG2zNboxBCibNLGmPiHi9u7MbM+4ubK9SySzMGoiIM4Ezq56HWZu2KrnfNRHxUoeuuVeJfSZ36FpvyN7bbNTNa5iNEYcD8xbGbo6I89s83+oNxv7T5rnMGnJGkpmZmZlZQUS8GBGXRsR3I2Jb4P3UN4su0+dAwOzAl4H7JR0sabbc8ysXzuNspGG0kZm0C3CaJC+eKyELdD6eG1rB3zszs47YrOR+HckQkjQ/sF2T3Z5mcCZqJ0wEJmSPp+GSvWaDSFqUxsHen7R5vmVpvODtmnbOZzYUB5LMzMzMzIYgaa4so+gaYIV2TpH9OT9wFPBvSbtlzXWLpcOKGSFWEBH30lowaSfgTEmNGhDbYPlg5qy09zNvZmb11i+53xUdut72pIUsw7mszfJZzbwv9/jSiHixC9cw63d7AHMUxl4B/tDm+bZoMPYMcEOb5zNryIEkMzMzM7MGJL2X1OT9s6SAUCs9d2aQ+iwNNJgeCCgtTerrcSMpyynPGUkl5IJJ/y15yA7AWYVsMGvM5e3MzDooy+xsVHKqkRs7dNmdSuzT8f5I2d/1Q7mhMzp9DbMxYucGYxdFxAttnu99DcbOGq68s6TZJW2SlfM2K8WlCszMzMzMciQtDBwL7NrCYTOAF4AppBWAz2aPn8u+8o+fy54/tHAOB5JKioh7JU0k9V5YqsQh2wB/lLRjRLzWzbn1ueLP4KrAX6qYiJnZGLEk5e69PRIRT4z0YpLmBd5dYtfJI71WA9sAi2WPR5JdYTZmZaUn12vwVFu9kSTNReNA0i+GOWZu4FpgNeAlSZtFxM3tXN/GFweSzMzMzMwykjYAvkkq6/V7hg4E1QWJ2llBmJXMy3MgqQURcV+LwaT3AX+RtH1EvNLNufWxRoEkMzNr35tL7ndbh673XqBZBu6zwL86dL28fXOPz4iI57twDbN+tz6NK4Rd2eb5dgbmLIxdFBHDZThuRQoiAcwFfAvYts3r2zjiQJKZmZmZWSYirmNwybluWS73+MWIeHyUrjtm5IJJl1LuZt1WwDmStomIl7o6uf50b2G7TIDOzMyGtkDJ/W7v0PW2KrHPPyNiRvPdypO0JvCe3NBPOnl+szFk5QZjr9P+a8ABhe0AvtbkGBW2HR+wUtwjyczMzMysGvPmHj9X2Sz6XETcR+qZ9HDJQ7YAzpc0T9cm1b+eLWz7e2Q2jkhaRdJnJDW60WntmVByv/906Hplytp1vD8S8FVqN6cvioibunANs4YkfVTS9n3S72exBmP3R8S0Vk8kaXMGl8n7bURc3eTQC4D7s8cvAUe1em0bnxxIMjMzMzMbZZLmpP69uMu/jEBE/IfWgkmbARdKmq9rk+pPxZ9DB5LMxpGIuJvU2+YuSfdJ+omk90oqGwyxwWYvud9DI72QpJUol53b0UCSpFWBD+eGvt3J85uVcBap9+jTki6S9DlJqzU7qCJzNRh7pM1zHV7Yfhj4fLODIuJFYC1S4HmliLiozevbOONAkpmZmZnZ6CuumGy5x5LVywWTyt6M2xi4SFLZskNjXrYa9rXckANJZuNMRPyKVCppOeBA4FzgOUnnSzooC1ZYea+X3O/JDlxrixL7TAFu7sC18o6hdn/x/Ii4rMPnNxtW1qt0a9LP9ruAHwN3SHpY0s8lbdtD2UqNSiu3/PsvaTtg89zQNGD3iChV5SAiXoyIiyLisYyXSQQAACAASURBVFavbeOXA0lmZmZmZqOv+GHWGUkd0EYwaX3gEkkLd21S/Sf/s+hAktk4FBG/AD5J6rUBMBtp5fqxwD2S7pf0U0nvc7ZSU2VL13aixO07S+xzeURM78C1AJC0LekGPqSgWdNsCLNuiIjnSa9T1+SGlwL2A/4MPCPpYkmfl7R6FXPM3N9grKXfySwoVuxD9hkHca3bHEgyMzMzMxt9zkjqkoi4n9aCSesAF0taqGuT6i/5n0UHkszGqYj4JfAJUjApqL9/tAzwKeAcatlK7q3UWNn/ixplKbRqYol9OlbWLus1eGxu6NiIuKNT5zdrVRZM2gq4mlogfOC1a1bS78iPgNsl/VfSLyRtN8rZSv9sMLZ4i+c4Flg6t314RPy8/SmZleNAkpmZmZnZ6CveoHcgqYNywaQHSx6yFvC5rk2ov+QzkmaRNEdlMzGzSmVl7vYf2Mw9pewLatlKxwB3S3pA0nGS3p/1Axzv7gNmlNjv1ZFcJMuwWKzErp3sj3Q0sGz2+D/A1zt4brO25IJJ11D/ugX198GXJGUr/YmUrXSJpC9IWqPL87sPuKIwvJak2cocL2lfYO/c0Ncj4pvtzkfSzO0ea+PPLFVPwMzMzMxsHHJpuy6LiPslTQQmk1bPD+f3wDe6Pac+UQxqHivplUpmYma94mJgy2Gez9+cXZrUY+lTwFRJk4HzgPMi4u6uzbBHRcSrku4GVmuyq5o838zmzXfhReDGEV4HeKM/yz7Z5gzgYxHxcifO3eskfRpYsep5WFM3kd7/DZftM/B7Nyvpd2gL4IeSHgX+RnrtujjrwdRJh5IykwauvwCwI3D6cAdJ2g0YyDx6BTggIiY1u5ik2Ull/pYBVgVWB9bIvr4C/Lrlv4GNSw4kmZmZmZmNPpe2GwUR8UAWTLqSoW8k/B7YNSLKNkQf64o/i/tVMgsz61XB8EGP/HOzkQJQWwFHS3qQEWbe9Kl/0DyQNA/wxAiuMbHEPpd34v86ScsDv8kN/WCc9WbZiXKBO+sv+YD4EsC+pPdAr0v6J3AucG4nyjdGxBWSDgOOyA0fL+m2iLituL+kWYHDgS+RXmOvAT7eaN8hnA7MCazC4MVVl7Y6fxu/HEgyMzMzMxt9xVIb1j3rA4sM8dyZwG4OIpmZdV0AzzE+Wyz8kdRvajhLksrgtatMYGPEZe0kzQv8GVgwG7oMOGyk5zXrMfmA+Wuk167ngCkdu0DEdyU9Q+rZNBcpK+kGSccBZ5MCy4sA7yC9fiwD3EMKPp0UEaU/S0TEDvBGZtJ9pNcbgIezUntmpTiQZGZmZmY2+l4sbM9bySzGOEk7AafR+HOPg0iNFX8WfwiMi3JFZjakTUhZRdC8BNsMasGi54HzSeWhzo+IxyVNAt7SjUn2sIuBR6jdvG1kNVJQpmWSVmUU+iNlPVzOBtbMhh4CPhQR00dy3j40iVQ213rbBGAvyv1uQP1r1x3AOaTXrisiYlrnpwcR8QtJfyaVAt2e9DrwOWp9OwO4N5vHmcDkVgJIDa73mqRnqb0WORvJWuJAkpmZmZnZ6CsGkuapZBZjWJMg0hmkINJ4u/lVRvFn8esRMR5LUZkZIOnzpCDScCXtBm7ABnArtRuwV/t1FiJiuqTjqS9jVbQZ8Ms2L1EmG+ll4Po2z4+kmYFTgHdlQy8C20XESMrx9aUyPWmsWpIWIgVJFh1mt/xr2ovAhdSC3v/t7gxzk4h4jJTVd5ikCaQgzwTS7+yjEdGxPpVZibwVckMOJFlLHEgyMzMzMxt9zkjqIgeRRiT/szjNQSSz8UvSF4EfMDiIlF+5P4X6rKP/jeok+8dxwOeplYQr+oCkCW3eNC4TSLqy3ayKrBzWqcCO2dA04MMRcXM75zPrJkkLA5eQMueKwe/8a9ft1ILebf9+dFL2+39vFy+xHilINcCBJGuJA0lmZmZmZqPvhcK2M5I6pEkQ6XRgdweRhpX/WSz+nJrZOCHpEOD7A5vUZx3dQu0G7DV+TW0uIp6X9FXg50PsMj+wO3BCG6d/R4l9JrdxXiQtQOrxNBCsmk76f/S8ds5n1k1ZEOlSauUXB8rAibSI6wJqQe9HRn+GlXt77vH9EfFgZTOxvuRAkpmZmZnZ6HNGUhdI+iAOIo1U/mfRgSSzcUjSocD3ckNTSDdfzwMucNZR235J6oOy9RDPf13S6RFR+rVX0vIM33tpQMv9kSStSeqJtFI2NA3YIyLObPVcZt2WBZEmA2vkhm+jPutovPfFzGcvOhvJWuZAkpmZmZnZ6HOPpA7Lgkin4yBS27JG6rPlhhxIMhtnJH0BOBK4ATiXdAP2Wr9+jlxEhKRdgeuA5RvsshTwK0m7RkQ0eL6RMtlIrwDXljwfkmYCDgS+C8yZDb9AKmd3ftnzmI2WrCfSxaTfoT9Qyzp6tNKJ9ZDs93qz3JADSdYyB5LMzMzMzEZZRLwiaTowczbkjKQRaBJEOo20gto3QZsr/hw6kGQ2jkhaBXgKWNxZR90REc9I2oZ00/tNDXbZBXhJ0v4l/98qE0i6OiKmlpmfpHWB44GNc8P3AjtGxL/KnMOsAlsDnwEud9bRkNYG5sttT65oHtbHZmq+i5mZmZmZdcHzuccLVDaLPucgUkcVm8A7kGQ2jkTE3RExyUGk7oqIO0i9SobqT7IP8HdJy5Q4XZlAUtOydpLeKukMUiZaPoh0BrC+g0jWyyLi1IiY7CDSsPJl7e6NiP9WNhPrW85IMjMzMzMbgqSNgC+TmvROyX093+BxfuyFiJjR5PT3Aetnj+eUtOQ4bfzbtiZBpFOBPR1EaslKhe2HKpmFmdkYFxH3StoQOAXYssEuWwB3SjoOOD4iHijuIGkJYIUSl5vcaFDS/MB2wL7A2wpP/w84yP2QzMYM90eyEXMgyczMzMxsCBFxjaT9gaOBPVo5VNLLpIyO54BnGRx8mrVwzM6SjnXgoxwHkbpilcL2XZXMwsxsHIiIJyRtDRwKfBWYq7DLBOCLwBckXQWcD1wB3J5ljZXJRnoNuEbSrKT+MasDGwITgU0Y/F5kGqm03eER8Ww7fy8z6y2SRMqCHOBAkrXFgSQzMzMzs2FkN2t2lXQS8CvSjZhmRLohNBe1HggzgMiea1RieiEHPsqRtCNDB5FOAfby97Itqxa2765kFmZm40SWvXykpBOB7wC7Mzi4I2DT7CsNSK8BZfoezQw8Qiqhq2H2ewn4LfDjRtlPZtbX1gAWym07kGRtcY8kMzMzM7MSIuI80o32Y0gBoVYDFTORbujMRAoqFc0zogmOE1kQ6QwcROqGYiDJGUlmZqMgIh6NiL2BZYDDgQeaHDI75d43zELqf9coiDSD1D/pAGCJiDjQQSSzMSlf1u6uiHi8splYX3MgyczMzMyspIh4KSIOBjYi9Thq+RTZn48DhxWeK97Et4ImQaSTcTm7kcqXtpsK3F/VRMzMxqOIeCwivhkRywGrAQeT/t+7m8aLUFrxKnAzKbt6d2CxiJgYET+PiOdHeG4z6135MpjORrK2ubSdmZmZmVkTkiYA65HKymyS/blobpeBknXNvAAcAfwk2/4WtcVdxf40llMiiLRXViLI2iBpAep/pu91UM7MrDoRcRe5zNDsvchSwJLAjsCBTU7xOrAb8DCpvN0jfl03G5fyGUkOJFnbHEgyMzMzMyuQ9GZqQaNNgHUZ3LOgrCDdzPkpcEREPJO7zgPA8tnmmyXNGREvtzvvsapJT6STgI86iDRiLmtnZtbDIuIV4N/AvyVtV+KQGyLizC5Py8x6mKRVgMWyzQAmVzcb63cOJJmZmZnZuCZpNlKgKJ9ttGSJQ6cBz5A+nA3Ve0DAqcBhQ/QduJtaIEnA6sD1LUx/zJO0AymI1CiQV2kQSdISwLykVd4vVDGHDlqjsH13JbMwM7MytiixjzMPzCyfjXRrRDxZ2Uys7zmQZGZmZmbjiqQ3UQsYbUIqWTdHiUOfBK4Crsz+nAFc1mC/GaRydZcCX4yIm4Y55y3Ae3Pbm+NA0huyINIZ9GAQKXMM8CFgF9I8+9nEwvYtVUzCzMyGJ2lBYK0Su07u8lTMrPe9M/f4wspmYWOCA0lmZmZmNmZJmoV0syUfOFquxKHTgduoBY2uioh7C+e9iRQ0mjkbHggg3U4KIF1Q4jqXAF/KbW8B/LjEcWNekyDS74CP9UA5uwUqvn4n5Ve3B17JbmbWqzaneV/GacDlozAXM+tRkmYC3p0bOruqudjY4ECSmZmZmY0Zkhai1tdoU2ADYK4Shz4LXE0tcHRtk1JlXwDWzB4H6YbOo8BXgZNbCHBcDkwFZsu23y5p5vHeDLtPgkhQqznf1yStCiyRG7otIp6oaj5mZjasiSX2uT4iXur2RMysp20ALJg9vjsirq5yMtb/HEgyMzMzs76UrbJbnfreRiuXODSAO6kvU3dXRETJ664IHJ4begH4DvDTiHi19F+A1Dhb0lXU6pfPSyq1d20r5xlLmgSRTgT27oUgkqT5gdWqnkeHvLOwfUklszAzszLcH8nMytgm9/i4ymZhY4YDSWZmZmbWFyTNB2xELXC0MSnw0swLwDXUAkdXR8RzI5jKCaQMoqnAT4EjIuLZEZzvEuob4W7BOA0k9UsQKbM1Y+fzlANJZmZ9QNLC1DKihzO5y1Mxsx4haQtgDeDsiHg099Qu2Z+PA78e9YnZmDNWPviYmZmZ2RgjaRXqexutTupB1My91DKNriSV6epI8EHS3qSgz8nAYRHxYAdOewn1GU5bAN/vwHn7iqTtGTqINAnYp4eCSAD7Vj2BTpAk6sskTQf+Uc1szMysiTL9kaYCV4zCXMysYpI2BS4mvS4cQPq8hKTNgBWy3T7TatUEs0YcSDIzMzOzykmaC9iQWuBoY2ChEoe+DFxPLXB0VUQ82aU5Lga8C1g3Im7p4KmvAV6i1stpM0mzRsS0Dl6jp2VBpDPpkyCSpK1IPwtjwdrU/67dEBFTqpqMmZkNq0xZu2sj4uWuz8TMesHq1ILLs2ULhAR8Oxv7bUScWcnMbMxxIMnMzMzMRp2k5anPNloLmLnEoQ+SCxoBN0fE692aZ8HzEbFbp08aEdMk/RN4TzY0FylD5O+dvlYvahJE+i3w8R4LIi1LCm6NFdsUtl3Wzsysd00ssc/kLs/BzHrHxcArwATgn8CSwLdIrxUnAftXNjMbcxxIMjMzM7OukjQHsD71gaPFShz6GnAj9dlGjw5/SPdExCtdPP1F1AJJAHsyDgJJfRhEWg84G1i86rl00B6F7fMqmYWZmQ1L0qKkPijNXNrtuZhZb4iI+yVtCXyT1L9zS9Lnp20i4m9Vzs3GHgeSzMzMzKyjJC1FLWC0KbAujQMFRY9S62t0FXBjRLzWrXn2mNOBH1DrAbWDpLkj4sUK59RVTYJIvwH27YUgkqR5ST/LuwO7Uq5PV1+QtDGwUm7oQdJqVjMz6z2bl9jnNdJ7KDMbJyLiSmCrqudhY58DSWZmZmbWNkmzkgJF+cDRUiUOfR24mVzgKCIe7NY8e11EPCLpEtIqQkjl7XZibJVQe0OTIBLAB4BHU5n3Ss0JzFP1JLqomI10SkREJTMxM7NmyvRHuqbLGdRmZjZOOZBkZuNeViJgFWDV7M9FgLmzr3myP+cCpgIvAC/mvp4H7gXuzr7+M4q9OszMRp2kxagvUbc+MEeJQ5+k1tfoSuB6N4Ie5HfUAkmQyttNqmYq3SNpO4YPIgEsOkrTGbeyIPDOheGTqpiLmZmVUiaQ5LJ2ZmbWFQ4kmdm4kt0A3SL7WpsUOJq/g5eYJuk+4E7gMtIb+Vu9utfM+pGkmYG1qA8cLV/i0BnAbdRK1F0ZEfd2a55jyNnA8aQFDAATJS0dEQ9VOKeOyoJIv6dcqUPrrvcBC+W2r4+Iu6qajJmZDU3Sm0gLH5uZ3OWpmJnZOOVAkpmNaZLmAd5NChy9E1i9y5eclfQGf1Vgh2zsaUmTgUuAC30z1cx6laQFScGigcDRhqSMzGaeBa6mlm10bUS80K15jlUR8ZKks4C9siGRSo8dUd2sOsdBpJ5TLGvnbCQzs941scQ+r+L+SGZm1iUOJJnZmJOtoN+SVBJoe1J/g+FMB+4H7iGVp/sfqWRd/utFYHZg3sLXAsAKpMymlamtIs9bCPhg9oWka0jli06PiGfa/GuamY2IpJmA1ajvbbQyKXgxnADuIpdtBNzlzMuO+R21QBLAXpK+2+/fXweReoukhUl9qAa8DpxW0XTMzKy5iSX2uToiXuv2RMzMbHxyIMnMxgxJKwP7ArsBiw+z623AxaTSc3cC90XE1A7NYQlSUGlD4F3AZsCEwm4bZV9HSzqH1P/ir/1+k9DMepukeYGNqWUcbQzMV+LQF4BrqQWOro6IZ7s1T2My8DDw5mx7JVKG69lVTWikHETqSQeRFsgMuCAinqxqMmZm1pT7I5mZWaUcSDKzvifpLcBXgQ8BMzXY5X/A30jBo0si4n/dmktEPAo8SnoT/31Js5Nu2L4L2BrYILf7bKSbgzsAd0j6LilLaXq35mdm40cWXM9nG61O49fIonupZRpdBfwrImZ0a55WLyJmSPo/4Ju54a/Qp4EkB5F6T1b298DC8M+qmIuZmTWXLVZcucSuDiSZmVnXOJBkZn1L0vrAYcC2DC7F9ArwJ1K9/wurCs5kpQUmZ19fy27s7gHsDiyb23V14GTgm5K+B/wuIqaN6mTNrG9JmosUqB4IHG1CKqvZzCvAdeQCR85K6Ak/BT4PzJNtrydp64i4oMI5tUzStjiI1IsOAObPbd8YEedVNRkzM2tqYol9XgGu6fI8zMxsHHMgycz6jqQVgWOA9zd4+nrgeOAPvdjoPSLuIQWUvg68Hdgb2JXaTbYVgV8DX5d0SEScUc1MzayXSVqOWqbRJsBalHtf9xD1vY1ujojXuzVPa09EPCPpeODQ3PBXgL4JJGVBpD/gIFJPkTQBOLgw/N0q5mJmZqWVKWt3ZafKtZuZmTXiQJKZ9Q1Jc5BupB1CfV1/gCuAb/fLau2sH9JlwGVZUOlQYB9qf6+lgdMlfRz4dETcXc1Mzaxq2WvfetQHjt5U4tCpwA3UZxs92q15WscdRepjM9Bn7x2SNouIyyucUynZgo9Pk37uxosnqp5ASfsAi+W276RPyyaamY0jE0vsM7nLczAb1yRtT+pvPeD2iHhbRdMZUyR9E/hsbuiUiPhURdOxYTiQZGZ9QdIHgJ8AyxWeugT4TkT0bT3oiHgI+JSkI4AvAPsDc2ZPbwncKunHpL/nyxVN08xGiaQlqe9ttC6pp1ozj1GfbXRjVl7T+lBEPCHpV8BncsNfAd5X0ZRKi4h7ga2qnofVkzQr8MXC8JHZ4hYzM+tBkpYiVa1opm8/D5v1iVmB+XLb8wy1o7VsDuq/t3MOtaNVy4EkM+tpWUPoXwIfKTx1L3BgRJw/+rPqjixT4HNZ0Ogo4MPZU7MBXwZ2kbRLRFxb1RzNrLOyG7vrUB84enOJQ18HbiEXOIqIB7s1T6vMD4FPUMtWfa+kt0bEjRXOyfrX7qSM5wH/AU6raC5mZlbOM8BqJfb7d7cnYtaPJK1B/eerhyLijqrmM5ZI2oT6ANC/IuKRquZj3edAkpn1LEnrAmdSvwLrFeBI4AdjdaV99h/vzpJOAI4DVsmeWg64XNKhEXF0ZRM0s7ZJWpT6EnXrUytdNpynyJWoA65zhuLYFxGPSJpEylQdcDSweTUzsn6VLcz5dmH4++6RZmbW27L3e3dVPQ+zPvYZYN/c9vGAy6Z1xnHAW3Pb+wC/qWguNgocSDKzniTpAFJWTr4X0nnApyLi/mpmNboi4iJJawGfB75B+l7MChwlaSLw0Yh4tsIpmtkwJM0MvIX6wNEKJQ6dAdxGfW8jrzIdv74HfJTa/4fvkLRnRPyuuilZHzocWDK3/RD1df7NzMzMzMyG5ECSmfUUSROAE4EP5YanAeMyCycipgJHSjofOANYKXtqW+BmSTu4xJFZb5C0ILAxtaDRhsDcJQ59DriaWuDomoh4oVvztP4SEQ9I+gHwtdzwjyT91YsJrAxJawMHFYYPzt5jmJmZmVlzV1PfcuG5qiYyBp0G3Jzb/k9VE7HhOZBkZj1D0gLAX4G35YYfAHYe732BIuImSesBvwJ2yYaXBiZnwaSLq5ud2fgjScDq1GcbrQKoyaFBKk+SL1N3p5vdWxNHkvrbLJdtL5KNfaKyGVlfyF6rfg7MnBs+PyLOrmhKZmZmZn0nIh4GTq96HmNRRNxC6v9rPc6BJDPrCZKWBC4A1sgNnw3sExFe6QFkGQofkXQpcCwwBzAPcK6kPSLizEonaDaGSZoX2Iha4GgjYP4Sh74IXEMtcHS1s0isVRHxiqSDSIstBuwr6TfjfaGFNfVx0uvWgNeAAyuai5mZmZmZ9SkHksyscpJWJQWRls4N/wg4xKv0B4uIX0m6FTgHWBCYDThN0iIR8bNqZ2c2NkhaiVqm0aakIPdMJQ69j1qm0ZXAbRExvVvztPEjIv4m6S+k0qaQfh5/IWkD/4xZI5IWJvXYyvt+RNxbxXzMzMzMzKx/OZBkZpXK6vZfDCyUDQUpgPSj6mbV+yLiaklvBy4kNc+eCThO0vwRcUS1szPrL5LmBDagFjjaBFi4xKGvANdTCxxdFRFPdGueZsBngHcDE7LtdUm9b8ZdD0Er5cekBScD7ieVRDQzMzMblqT5SP1f1wBWBOYlVUV5DngGuBv4Z0Tc04Vrvwl4B/AW0v2OeYDpwAuk/jm3AVdExDPDzH3g/fKEwtNzZucfzpPFhVqS5qC+IsW0iHi6wbXnyuY7YMZIPiNKmo3693MN59fguFmA9Unfw1VJn2/nAl4Gngb+C1wB3BAR01qYz0LArNnmrIWn52vyvW34vZA0N/W9hV+OiOfLzil3HpEqh7wNWIH0fZuZ9DP7IKnP1WXt9AmVNA/p+zfkHCWtBmxN+p2Zn3S/4KnsuhdExJRWr9trHEgys8pIWg44j1oQ6XVSKbvfVTer/hERd0jaFPg7sHI2/B1JT0fELyqcmllPk7Qs9b2N1qbce6KHqO9tdHMrb7rNRioiHpD0XeDbueEjJf0jIm6sal7WeyTtCuxZGD4oIl6tYj5mZmbW+yStAnyIlAH/Vup7LA51zN3AD4HfjfSzkaTtgINJQaRmvWdnSLoWOAE4JSJeyz33U2CPIY77aPY1nJWBfxfGtgHy7QT+BazV4NhNSQt+B4SkFSPiP02uOZSDqc8wf5IUXBsUSJK0ILBD9rU59cGZoUyR9HPg6JIBr8tIvYIbOSr7GsoLpIBk0WHAobntScDHSswFeCPYdiDwWWCpJrtPkXQC8N0WS85/A/h8bvvXwL7Z9dchLeybOMzxr0j6MXBkRLzcwnV7igNJZlYJSYuQytktng1NBT4YEX+rblb9JyIekrQZKZi0djb8M0lPRsRZFU7NrCdImh1Yj/rA0eLDHpRMBW4kFziKiEe6NU+zFvwQ2BVYLdueHThD0luzXno2zklaGfhlYfhsv8cyMzOzoUhaEbirjUNXId1U31vSjhHxvzauvRgpePCeFg6biZQxtTEpQ6lX+oZeTMr2GQhoiLS455ttnm+vwvapwwTsriBlH7ViPuBLwD6SdoqIy1qdYJUkrQ6cRfm/93zAF4A9Je0WEReN8Pp7A79gcHZW0QRSwGwLSe/v1+wkB5LMbNRlaavnAStlQzOAPXyDoz0R8aSkrUlvGlYgvaE6JctMmlzp5MxGmaQlqZWn25S0km62Eoc+Rn220Q2FVW1mPSEiXpP0YdKH5YFSHSuSVmPuUtnErCdkZVfOpH4F6kPAx6uZkZmZmfWJoTKAApiSfc0AFqC+xNuATYHLW13clGVB/R148xC7vEYqDzaNVKqsUUZLz4iIGZJ+B3wlN7ynpMNb7QEuaUNqi8cGTBrmkKF6+r5EKu/2Kqns3iIM/vdeBLhI0sSIuLKVeVZF0lrAZNLPZNEM4AnSz82bGBzoWRQ4V9IHI+KvbV5/d1IQtfi9fJWUzdcouPQ24CRqfW/7Spmm0WZmHSNpZuBsUobAgIMi4swhDrESslU/WwGPZ0OzA3+WtGZ1szLrLkmzStpA0kGSTpf0IGn11++Bz5FWpzUKIr0O3AAcR8rsWC4iloiID0bEjyPiSgeRrJdFxG2kfkl5O0var4r5WE85ilqGMqTXu11aLN1hZmZm41eQFtd9gbQ4b96IWCAilo2I5SNiAVJptf0YnMG0InB82Qtl/XQaBZGmAIeT+oFOiIilImK5iJgvu/aOwInZfo0cSgrArEb6bJh3Wu65ob4eKPt3GMKJhe3lgLe3cZ5iNtItEXFzieP+A/yI1K9n8YiYO/serhgRi5Gyct4HnFM4blbgtKzH1FA+QO37dEfhucMY/vu6Hh2S9Wr6G4ODSPeRMsDmi4jFI2JpYE7g/aTF13mzAqe3ed9sddJCPpF+Z84kfU/ni4gJETEb6d/966RAXt42kj7UxjUr54wkMxtth5MahQ/4VkT8rKrJjCUR8R9J7yWtyJiPtFLnD5LWj4gXK52cWQdIWpT6bKP1Gdw8tZGnSFlGAxlH1/VzXWIbv7L+XutFxFkRcYKkd1KfhXSspKsj4tZKJmiVyj6QfrIwfFhEXFXFfMzMzKyvTCPdGP9hRBT7A9WJiEeBE7LMm5+S9YrJ7C7p+9nCp2ZOYHAQ6WLSIpinhrn2H4E/SpqLFNCaUtjnMVLFCSQ9VzjFsxHRTgm/0iLiHklXkT63Dvgoqb9QKVmJ9o8Uhic1OWwycGBEXDjcTlnG2HnAeVlfzROpxQiWJr2f/N4Qx96fm2Ox9+Zj3f7e5vyAwT87fwJ2K37Wj4jXSdlH55P+Xl/MPT0nMEnShhExo4Xrb5r9+TywU0T8vbhDRDwAfDu77iXUVwz4NIODnD3PGUlmNmokbUV9eu+vIuIbVc1nLMpWp2xHehMIgKaWwwAAIABJREFUqV7xL6qbkVl7JM0saW1Jn5T0O0n3Av8jvTk8lLSiq1EQaQap8ekvSW/WV46IRSJi24g4MiL+4SCS9RNJc0naS9KlwC3A7bmn9wPuzW3PAZwpaZ7RnKNVL+tr8OvC8PmkD9lmZmZmw4qIByJiv2ZBpMIxrwH7k95z5H222bGS3kPKbsm7FHj/UEGkBtd/KSKOjoi7y+w/yiYVtneSNGcLx29DfbbNNOCU4Q6IiP2bBZEaHHMqqZpH3qezakI9SdJKpM/6edeRApBDftaPiBkRcQgpKy1vPaCdDKEZwI6NgkiF614HFO99vl1Smd7NPcWBJDMbFZKWAE6mVjv0OuDA6mY0dkXEP4BDckO7Sdp3qP3NeoGkBSS9V9K3JV1EquF8M6k0wh6k/l+NPAdcQHpjthWwQESsFRGfiIgTW/kgZNYrlGwu6bek2t6TgInAPvlVftlqwp1JteMHrAKcJalZw1cbI7JszfOo7xnwKLBnq7X4zczMzFqRvdc4rDC8dYlDDy1sPwvsPoZKjJ8BvJLbnodUkq+sjxa2z42IJ0c6qSEcTyoRP2BJoJfbJHyS+pjGDOATLfzsfJbBZRE/1cY8fh0RF5fdl/rPbAI2bOOalXIgycy6LlvJcBqpeR+kF+ydI2JqdbMa2yLiGOAvuaGfZI0IzSqX3SRfXdI+kv5P0h3A08C5pA8h76I+7XtAkOpw/5ZUPmFNYMGIeE9EfCsi/h4Rz4/SX8Os4yQtI+nrwP2k0hR7ksotABwTEX8oHhMRN5Jq2Oe9GzhR0lBNk22MyLLPziP1JBgwHdi1izcbzMzMzN4QETeQyokPWGq4bAtJS5IWSeX9IitbNyZExBRSNY28Ys+jhiQtxuBg3KQOTKuhiJgOXFQY3qhb1+uAHQrbk7PPRKVExMBCvbzNJC3c4jx+2sI1nyf1ac5bu9G+vcw9ksxsNBwKvCO3vU++rqp1zUdJGR1Lk8odnSZpnYiYNuxRZh2W3ejciFpvo42B+Usc+iJwLamv0VXA1RHxTLfmaVaFrMTFB4G9gc2pNWyFtOhrBnAN9ZmmdSLiOEnrAPvkhj9CymZqWlrE+lNWO/9PwFsLTx2cZSebmZmZjZaHgfyN+FXI+hQ1sGWDsd90fEbVm0R9n6N3SloqIv47xP4Ddqf+nv2TwDkdnlvRQ4Xtlbt8vbZk1Y6WLQyf2capTgY+kz816V7FXxrvPsijJfuA5d1NrbcS1Jcu7AsOJJlZV2WNwfNpzsdFxFnVzGZ8iYhnJe0M/JP0er86cDDul2BdlvXq2JRa4GhNymVB30cKGA0Ejv6VrY4yG3MkvZ0U8N8ZmIuURTKQQTTw53RS+cYPlVgEsD8p83fb3NhnJD0eEQ2b5Vr/kjQTqU7+OwtPfTciSq+ONDMzMxtKtlBpHdLnucWA+UiVIxp9tiuWIp9vmFOvW9h+PCLubbhnf7uIVDJuqWx7JlLZ9iObHFfMXDq1nQXBkpYiLeh8C7AMqQzyfDSOByxd2B7u369KjbJ4rmrjPLcAU4HZCucuG0i6pY1rPlvY7ru+tg4kmVm3HQtMyB4/wDArqq3zIuJqSUdR+75/XdJpEfFwlfOysSPLplifWuBoE2plLIfzCnA9ucBRlmJuNmZJWppUrm4f0kq6GdQ+iDdqaDsTqWnsI83OHRHTJe0C/B14W+6pI7Ng0qQRTN16z/GkTLa830TEV6uYjJmZmY0NWTWJL5ICHsuO4FTzDvPcSoXtm0dwnZ4VETMknQR8OTe8F8MEkiS9lRT4yZtU9ppZaevdgANIlUDaLXU93L9flZYtbE8H7mj1JBExTdK/gTWGOfdwnm71msCrhe3Z2zhHpRxIMrOukfQBCiujI+KVofa3rvkWKZ36zaRV70cDO1U6I+tbkpahPmi0DuXeTzxMLdPoSuBml1m08UDSBFJj3b2BLRhcum4434iIYr3yIUXEK5K2IWWi5j8UnSBpSkT8sfzMrVdJOoKUgZb3V2C/CqZjZmZmY4SkiaSM5yU6cLpZh3lu0cL2WO7rOIn6QNIqkjaKiGuG2L+YjXRLRJQKtElaFDgL2KzlWQ423L9flRYqbD8fEa+3ea5i2fziuYdTDAqVEc136W0OJJlZV0iaA/hJbuhvEVE2RdQ6KCJeknQwMNCk/YOSto6IC6qcl/W+rP/GW6kPHJX5UDEVuIlc4KhMRoXZWCLpbaTSdbuQSoA0Kl03lAAuBL7T6nWzsqbvIf3+vTkbngX4vaT9ImIs1p8fF7JydscCny48dQWws0uBmpmZWbskbQ6cS62iTN7DwD2kMm3Pkz7vFW/e7w4sWfJyxSDFlPIz7S8RcY+kq0ifpQfsReqBWkfSrMCuheFJZa4jaUFgMrBag6efB24j/Ts+DbxG+jfM25jUr7XXFWMZL4zgXMVjHSdpwt8gM+uWA4DlssevAgdVOJdxLyLOknQBsHU29ANJF0ZE36+IsM7JGlcO9DXahBREKpNu/Tj1vY2uj4jXujVPs16V/Q7tRco+WrHwdKPSdY1MJ/1O7dbua3RE/FfS1sDlwIK56/+fpDdFxHfbOa9VR9JswO9IPbXybge2cca3mZmZtStbCPwb6oNILwPfA06MiIdKnGMi5QNJxSDUXCWP61eTqA8k7SLp4Aafmd8PLJzbnkbKECvjewwOIp0KHAPcEBEzhjtY0lfpj0BSceHUnCM4V/FYL8pqwoEkM+u4LIvhC7mhH0bE/VXNx95wEKl27MzAWsA2lG8kaGOMpFlIZenygaNlShz6OnAr9dlGD3RpmmZ9I7vRvwnp/fXVpGaqKzO4Ue10hg4qBalv0o4R0U7d7dqJIu7MMpPOo75MwxGS3kQqN+vFBH1A0tzAH4EtC0/dCWwdEcXGvWZmZmat2BVYPrc9FdgiIq5t4RzF97zDKWYgtVJSrB+dQcoqnyPbXoDUBuL3hf0+Wtg+NyKalv3L3tvvUxg+LCKOaGGOrfz7Ven5wvZI5j1/k3NbgQNJZtYN+wCLZ49fIPXksYplKdWnkVLOAQ7DgaRxQ9Ii1MrTbQqsT7nVO09Tn210XUS81K15mvWriJhKqkl+Vn5c0sKkgNKapJJkxea5dbsDn2vxQ/twc7pO0mbABcDSuacOBBaVtGc2b+tR2Wv3uaTX7LyrgA9ERLG2u5mZmVmrti1s/6qN96NvamHfBwvbq7d4rb4SEVMk/ZHUu3rAXuQCSdl7vvcVDp1U8hLvp7736n+AI1uc5uLNd+kJxey4WSUt2+riVklicAWJppl3450DSWbWUVlN10NzQ8d7pWxPORLYjXSzcgNJW0XEhRXPyTos66OxJrVMo00Z/CapkRmkMklvBI4i4p5uzdNsPIiIpyQtDhwMrDrcrsAZEXFch69/l6RNgfNJrwsDdgYWlrRjRHj1XQ+StBzp323lwlPnAB+OiJdHf1ZmZmY2Bq1Z2D6nlYMlrcrg7I7h3AB8LLe9oqRFymTf9LFJ1AeStpa0WET8L9velfreUU9R/t+huFDt/Gal7BrYpPkuPeG2BmPrAA+0eJ4VSX1sm53bcmZqvouZWUv2oLbq+RXgqArnYgURcQdwdm7osKrmYp0jaX5J75H0LUl/B54DbgF+DuzJ0EGkKaRMhW8CWwELRMRaEbF/RJzoIJLZyEnaD7iW+iDSc6TA7YDpwL+Bfbsxh4h4BHg78M/CU+8CbpC0bjeua+2TtD3pJksxiDQJ2N5BJDMzM+ugYjbR4y0ev12L+1/UYGzXFs9RVrGPZJkewN1wEfDf3PYspEW+A/Yq7H9KREwree7iv99jrUxM0hrACq0ck6nie3svUAw47tTGeT7cYOyqNs4zrjiQZGaddnDu8a8i4onKZmJDydfJfbukYrkc62FKVpO0t6RfS7odeIbUB+VrpB4a8zQ4NIC7gd8C+5FWnS0QEe+JiMMj4u/OSjDrHEnzSjod+CW1euivA1/OHg+8D59BqkO/Q0S82K35RMRzpIDxnwpPrQhcJemAbl3bypM0m6RjSD2RFig8/b2I+FhEFBtUm5mZmY1EMWBRfA8ypKxHdkvvIyPibuDmwvCBkia0cp6Siv2YSv/dOinLEDqpMLwXgKS1gOLCrkktnL7477dgS5Orv4/XilH/3mY9Xs8rDO8oaYmy55A0B4MX8N3h3s/NOZDUBZJmkbSqpHWz8kJlj1tS0kZZLX2zviNpHWop0dOBH1U4HRtCRNxEykIZsGdVc7HmJM0j6V2SDpN0Lqln0R3A/5H6ka1OKlVY9CJwKSlw+AFg4YhYNSL2jogTIuL27E2YmXWYpPWAG0nl4wY8BGwO/Ir60h8zAftmGaNdFRGvklbsnVB4anbgZ5LOlDRvt+dhjUlaHrgC+EzhqRnAZyPiy4OPMjMzMxuxRwvbW7dw7Lep78VZ1jGF7RXoTkWb/xa2hys13W0nFrbXyu6jFbORbomIYqBtOMV/v3eXPVDSRGDvFq6VV9X3tvhZZgLwwxaOPxRYpsk5rQEHkjpE0jqSviTpElJE9k7SDYTLJQ3bzFzSitlx/wWuBh6T9MmuT9qs8/bIPb4oIor/qVjvmJR7/JGst5X1gOz/hD0k/VzSzcCzpDT4bwPvZehVPv8BTgY+RVrNNH9EvDMiDouIc9yQ3Wx0SPoMqcdYvjzEn4F1I+JKBpcq+3lEnDJa84uI6RGxH/BJ4NXC0x8CbpT01tGajyWSdiJ9dihmCT8BvCcijh39WZmZmdk4cWVh+wBJTUudZRntX2jzmicDtxbGPiHpR5IaLZQcag6bSFpymF1uKmyvXlVVliwTq1g+7ePUl7iD1rKRYPC/35qSmgaHsvLWf6DxwtQyit/b941GckREXA5cXBjeVdKhjfbPk/Qh4OuF4UdwIKmUWaqeQD+TtCYpFW47BkcyB2wCHAR8b4hzvIf0SztXbngW4EhJv/BqcesXkmamvnFgMWW309dbAZjebupplso6U9keA1mg5S3AQxHxVDvX7DF/Bl4glUBbmBSg+EulMxqHstT9DUj/V2ya/blIiUNfBa4nvWG8Crgq16TTzCogaQFS6ch8jfipwCGFIMBKucc3Ap8dhekNEhG/kHQ1cGZhTisAV0o6DDjGZdS6S9J8wA9IJUeLJgO7RkRLde7NzMzMWnQqKaAxYB5gcrbI/Zzivcnsfsy3qPU1mkqqnLF42QtGxHRJe5CysefOPfV5YHNJXwMubtQnSNJCwA6kTJ7NgI1IwYBGbsyeyweb/i7p16TF/E8wuDTczVkmfzdMIn3uH/AJYObc9uukf49WXET6eyyaG/uFpEWBnxTve2UVCD4FfIXa9/5Bhr63PZRzSJnzA4kqCwHXSfoNKcj0LKla0YDpEXFdi9cYygGkf9v8/fTvZQvivhIR9+V3zr4XXyJl/ucTawL4eES81KF5jWkOJI3MCqTGYp8FbsvGDmFwncWP0iCQJOndpPrncxSfI/0izET9L5xZL3sntTcNL5J+tjtC0tykIM5bSc3C35Fd6xlJy7TZU+KvwDXAYSWuvxFwNrAEMF3Sz0glZvo20BsRr0j6A/CxbGhPHEjqOklLUwsYbQqsDZTJBnuYFDAaCBzd1ELjTTPrMkmbAqdRX9bjPmDniLihsPtARtIUYMeImDoKU2woIm7OyvCdQH0ZvtlJ5SH2lPTJiLiikgmOcZJ2A34MLFZ4agbwHeBbEeHPAmZmZtZVEXGppL8A2+aGlyLdN3koW3z0FKk6xmrAOoVTfAHYhRYCSdl1b5X0QdJC1/y90fVJfXBeyKp0DAR7FiS9l162hWtMl3Q09a0X5mf4TKqVgX+XvUaLzgCOpfb3nbnw/Lmt9hqPiJeyRWC/yg3PChwJfFnSFaQy27ORgkWbZY8HnA9cTnr/2cp1H5Z0JunffsCypCBjIy8AHSmjHRH3SNqTtCgu/z38MPDh7OfmAdLPzVLAhgz+XgN8LSLO78ScxgMHkkYgIv5MerF7Q1bOZHvqV5SvImmFfDQ0y2b6I+kmwxHZ/h+j9mL8S39wtD6TL2t3dtlMn+FI2oyU7rw0jVNtFwTeR/qPo5Xz7g1sCZTN4PgJKYgE6T+eg0irZlq6bg86iVog6QOS5o2I56uc0FgiaTZS8DMfOCrTAHIqafXOG4Ejl4k0601Z2Y1DSB+68u+rzwD2G+I1dSXSyrddI+LB7s9yeBHxArCLpH8AR5OCSAPeAvxT0iRSZtVYyMitnKRVgeOBLRo8/T9gt4goluswMzMz66a9SPc5Vi+ML83wPZC+GRE/lbTLMPsMKSIulPRO0v2VpQpPz0NaTDxSR5EWce7RbMdui4gpkv5IfUWfvEltnveErGRfMct9XlIFmqFcSipvfWA71yWVy14W2LjN49sWEWdnpepOJP2s5K3D4IBn3nTgSxHh3u4tcI+kDouIV0il6oo2HXggaX5SEOl+YPOIOC0ifhIR6wJrAWtExKdHZcJmHZDdSMv/x3Rah059Nek/+zmANwHnNtjnXa2cMEtnHWjCV1wBPJRGGU+tNJ/sVf8ABsrlzE7K9LI2SVpc0o5ZTecrgOdJwaAfk5rbDxVEepz0f8IhpJVB80XExhFxcET83kEks94kaRHSSsnvUQsivQrsHxG7DBOYXxk4MiIa/Z9WmYj4OSnofWfhKZEWHdwtab9WatZbPUkTJB0B3ELjINIFwDoOIpmZmdloi4jnSMGAE0nZ0c08AGwbEYd34NpXAWsA3yd9ji7rOdLC32GzhyLZE/gAqRJL1f2DJw0x/hTwt3ZPGhH7k0q3lfkevgR8E9i6zSo/A9d8jhTs2we4LDvvqImIPwJrAr8nLdYr45/Ahg4itU59XJmpZ0naDvhTYfj4iPhU9vyfSTds14qIh0d7fmadJukt1JokvgYskAVVO32d5UhZfPmbWLdGxNotnONUais//hURa5U4Zh1SZsiE3PDJEVH5apaRkvQ7aqtyjoqIz1c5n34haRZSkDPf22jZEodOJ/2uDJSouzIi7u/SNM2sSyRtAZxCffmOu4APR8S/mhz7F2CHXs08z3oCfoFU+nXOBrtcA3wuIopNfW0IkmYCPki6ObJcg10eAw6OiDNGdWJmZhXIslz3yg1tEhFXVzQdsyFJ2p76kv3fj4gvVTWf0SRpFdJ9k81IvYXmId3reYRUPeN84ML8+1lJ6wLz5U5zV0Q83sa15wLeT2qfsBrp/fac2fVfIN0Tuo2USXNlu2Wis0XGi2Rznq3w9DXFe1rZIrI1ckMvRsT1bV57JlLwpbhA6+lmnyVKnn8+YHfSwqWVSCUJZ5D6WN1O+t6dHRFTcscsDSyfO82TEXF7G9cWKbNsAVI2VL5qw+sRcXmDY5anPuvtsYi4u41rL0PqnfU2UjuaBUlVhZ4j9YC6GvhrRNzSxrlXAN6cG3o0Iu5p8RzLUd+H6vGIuKvVuVTJgaQuyJotP039C8K1EbGRpI8BvwF28YdF+3/27jtMkrJq//j33sASdklLliA5SQYJkgV9lyDwAwSRpICooKCAgAIvvIBIUAwkUVAyKKioLJIlSQ4CkkSQHCTuLmFZds/vj6fGqa7tmenu7e6a7rk/19XXdj1dVc+Z6Z1Up855ukXW0vHH2eZfI6LaXbbNmusRKn94fwjMWssFOUn/Q7p7vMdrEVFTVZKknUiVVj1f10dGRF39YwcjSXvQezfMg1llpBVImoeULOpJHK1F9QusRW+QEkY9beru8SKOZp0r+6PvKOBIKiv7zwP2G+jrW9KswJiIqLW1ammyP8R+SmWv/LybgONdPdO37KaDLwCHky6EFE0FTif9TuHWsmY2JDiRZJ1iKCeSzMyq8RpJLRARb0n6B6m0rscqWYb1VOASJ5Gsy+QTR9e3eK57qUwkzUS6u/ep/g7KLt6dWRieR9LwWpJQEXFZ1re3p9/sNbWHPKjlLwCuLGnuiCi7zLtU2YXiFalc22jpGg6dBjxKZbVRXXeomNngJWkhUhXSxrnhd4GvR8T5tZwjWz9whtcQbIds/aZtJG0F/Izpqy43ATaRdBfwfdLdfb5Djf+ukbcncBjVK5AgVXZ9LSIeaFdcZmZmZmZmjXIiqXVuozKRNIq0vksAB5YSkVkLZBfd82vrtPrO5IeqjC3FAIkk4BhgzsLYMFIpc63l1leTEklPRMQ9NR4zqEXEC5KeAJYlfT42ovKuq66XrVu3Dr1Jo0+SSrAH8g7pQmBP4uiufGm4mXWPrKL1fNLPjB4PkVrZ1d12oZNExJ8l3QB8j9TyblRhl7WBK4GHJX0f+O1gbdvXatlNK18hfZ4+1sdub5IqlH7hxJuZmZmZmXUKJ5Ja51bgq4WxZUl3Hr5WQjxmrbICqfcppAX9Wp1gqZZI6utuX+C/vXq/BexDai2ZNz+1J5J62uCdVeP+neIG0vcnSL1kuzaRlPXrXZbKaqPlmb43cTVP0Nui7g7g0YioZRFSM+tQWWuy44FDqPw+cRZpTZsPSgmszbIe8UdIOoP0ufgK07f3XInUAvYUSRcB5zfSV70TSVqf1KZpRyrXBsh7BfghcKZbnJqZmZmZWadxIql1pls8DHgYOLvdgZi12HK55w+14S7kR6uMfbyvnSUNB34BXEu6m/yXVK5rUdMaSZmtgNfpvq/j+3PPl+tzrw4kaTSpwqgncbQOacHFgbwL3E1v4ujOiHijVXGa2eCTrRF0Cel7R48JwD4R8ZtyoipXRLwEfCurPPo2sB9p8eW8jwHfAb4j6T7Sz95LIuI/bQ22xbKW1bsDu1G5MHHR88BJwC+HSuLRzMzMzMy6jxNJLRIRz0l6HlgkN/ye7163LrRs7nk71oN5mbS+RP5O6IX62f+bwCrAShExVdIbVLYmqimRlFU1bQkcmq1x0U3y79uyfe7VASQtSW+l0bqkO+SH13DoM+TWNqI9SVEzG6SyxZXPpbfiFtIafTtFxNPlRDV4ZEmhwyWdBBxA+lk7V5Vd18gep0j6C3ABcF1EvN22YJtI0vzANqTk0foD7P408APgvIj4sNWxmZmZmZmZtZITSa11G/CF3PYKkoY5mWRdJl/B0vJ1IiIiJD1N5RpkC1bbN7ub/FjgjIh4PBt+lQYSSaSFxJ8FflpfxB0h/74tLmmmTrjoJWkWYE0qE0fz1XDoB6QLwv9tUxcRr7YqTjPrHJJmAk4mJUbyfky6kWDQf29sp4h4Czha0g9JLZ33ovoNCSOBrbPHtKxS6QbgRuC2rHXeoJOtobcR8GlgU2DFGg67EzgDuNg3JJiZmZmZWbdwIqm1bqcykTSGdNG9Wmuuukj6JOmP8cVJlRkvkv4gH++LHEOXpAVJCZZbImJym6Ztd0USwFNUJpL6qkg6A5gMHJ0be7Vw7AIDTSZpJ+B/gB3b+Hltm4h4TdLbwJyk6p2laML3qWaTtAiVaxutSro4OZAXqKw2eiAiprQqTjPrTJKWAi4DVs8Nvwl8KSL+WE5UnSEiJpIScCdnv6PuDuwMjK2y+zBgrexxGDBZ0h2k32NvAR4row1etobex0i/I2xMShytQWU73L78G7iQtC7UP1sUopmZmZmZWWmcSGqR7I/Rbau8tA4zcIFW0idIa7ysXeXl/YEnJO0SEfdXeb0pJC1N+uP6k6Q/uB8A7gH+0oUtvzpKRLwsaQ/gD5JuAq4mJRefaeG0+URSyyuSMi8VtqerQsmSP1sA38jumO5RrDzptyJJ0jzAz4CrI+LyBmLtFE+SvqYhvaelJpKyqoDVqEwcfayGQ6eQvif9N3EUES+0Kk4z6w6Sdiatf5df7+d24AsR8Xw5UXWmiLgbuFvSt0k/h3cntYadqY9DRpESNxv3DEh6i/Q7xZOFf5+a0eolSbOTfs4tU/h3aWC2Ok41AbictAbULRERMxKXmZmZmZnZYOZEUuscAGxWZXwDUs/9ukn6NHAlcAVwBKkqYz5gV+DrpEqCZYFrJa0dEf9qZJ5+5h8BfBc4kvR/p6dF32cAAU9L2i0i/tbMea0+EfGDlMfkBNKFGyT9E7gKGE8Tq5UkzQ3Mnhtq17oRxWTQ3JJGRMRHWVxzAj8BHgPOKuz7SmF7oNZ2p5EuLO1XT4CS5iJ9bW4HLEn6PL0C3Az8PCIeqOd82TnVwgtVT9ObSFq8RXP0SdICVLaoW5N0cXEgr5JrUQfc68XMzaxWWYvMnwD75IaDtLbNUT0/V6x+WYX8H0g3t4wFdgQ+S0oYzTnA4XORbr5ap/iCpPeAicCk7N/8YxKpgmgMMDr7N/8YDcw8Ax/WS6R2fFcBVw7WlnxmZmZmZmbN5kRSC2RVQyeQ7p58nXRhtMcGDZ5zGeBXwOci4sbcS/8m3fV5L3BeNjYWOI7KtnozRNJwUsuRDUkXWGD6Vh+LAbdJ+lJEnIeVppBMgtSq7ADgQOB9STeQkkpXR8S/Z2Cq/J3bk9vY9u21wraAeehNEp1EShDtWeUiYM0VSZK+BOxEqmqquapL0v8DzsxiepH0eZozeywH7C3pexFxYo3nmxW4FNhc0jXAzi1IlryTez6mz72aIEtKr0xv0mhdakteTQUeonJtoyG/6L2ZNUbS8sBvqGx3+hqwW0RcW05U3Ski3iDd2HGWpGGk9oGbZo8NSG2aazVr9qh1jcMZ8TrwV1Ly6MaIaFfltZmZmZmZ2aDiRFKTZe2YLiRd2O5prZVPJC0pacGIeLnOU3+PdPG4arVPRJwv6RB6L4bsKGnPJl7YP5iURIL0sVUznFSldJqkmyLiuSbNbQ0oJJPy79kswDhgKwBJT5DurL2aVK1Uzxpbo3PPJ8xQwPUpJpIgSyRJ2gDYm5Qk+0uV/WpKJElagVSNdCNweq2BSfoycApwFHBeREzMWl1uRrqItgTpa+UHkp6NiEtrOO3OpDXRALYBDgWOqTWmGuXfv9F97tWA7E70fLXRWtTWPugN0qLlPYmjuyPi3WbGZmZDU3ajwGlUJjBuBHZt4Hc0q0NETAPuzR4nZb87r02qVFqJ3jYdBHZtAAAgAElEQVRzs7Q5tLfpbaN3P3AT8JBb1pmZtdzqkmakWtSsVT4x8C5mZkOHE0nNdzywCrB/RDwoqdrF0o1I1QU1i4g9atjtLnp/0A0nVQg9Wc881UhaCPg/UiVSX0mkHsNIF2V+SGphYiWqUpnUY3ju+TLZ49ukaqXrSEmlqyPi2QGmyFeutDOR9HaVsbmyi1FnkxKaB/VxbDGRNK+kYdmFLeC/rY5+A3xIWmS9potIklYnJXnWzFfKZMdfJ2lz4BF6L44dK+m3ETF1gFMXk11L1RJPnfLvX8MVSdmd5itSmThapoZDp5HWZcq3qXvSF/DMrJkkjSZVjO6aG55K+j3nuPzPAmuP7AaWW7MH8N+1Rhehcg2jZUnVq7OTfk7VU8UU9LbCe5vUHjq/9tITEVHtJhUzM2u9mm/aMzMzs/I4kdREkjYmXYz/XUT0/DJ0N/AelX/s1p1IalCzWl+tS98LJFczDBgnac8mzW8z5hXSYtA79PF6sVppK+BzAJIep3dtpduqVCuVVZE0scrYnKQ1vJYDzo6Ix/o4tphIGgbMWxg/jZQM2anOyrqNga37arcWEU9L+j2wSza0FGn9pIESvteS2lUOIyVcrqgjplo1VJEkaQ7SGhY9iaO1qVw3q7/58tVGd0XEO/0fYmbWOEmrkG4SyCe3XwJ2iYiby4nKqsluIngue1xXbZ/sxoXiGkhjSD8n8+smTQDe9Y0JZmZmZmZmjXMiqUkkzQmcT1qzaK+e8YiYIulvpLZWPTbq4xyLkhZ33iMipjQQxiq5588BzzdwjmpWb+CY2UhrOlnnya991XMH8EHAe1m10nhgfES8QHmJpGpzrUuK813gf/s5tphIglTx8yqApL2ALwO/jojf1BNURPyoht2K6ysszACJpIi4L6tm2hS4PiL+Wk9cNRowkZTdIb4MvZVG6wErMHClIqSPsafS6G/Ao77z38zaRdLXgB8B+dY5VwO7R8Tr5URlMyL7GfIOlWv8mZmZmZmZWQs4kdQ8PwfGAutGRLHt1l+pTCQtL2n+iPjvBe3srv7xwDWNJJEkrQ+smRs6vol3Xs5Furtz2EA7WkeopUVhj/x+s5LW6ZmP1A7u51R+D2kk+dmoahVJh5DiOSEiXunn2NeY/nMwP4CkNUitFR4H9m9OqNMpto37Ty0HRcSNpPU7WiX//o0AyFpzfpLexNG6wNw1nOtd4B56E0d3ZAutm5m1Vfb71S+prMr9iFTBeoqrVMzMzNruJprXPcUq9XSwsNa4s+wAzMzK5ERSHSSNAKYWLzpIOgD4PPDFiHioyqHV2qVsB5yVHT+S1HpsOPC9BuJaADgvN3RCRJxd73n68SD1J5GmAdeTLthb+cYAa5G+5mtJIuUTh6+TkpxXA9dGxJs9O0malDumlnZmzTKpytgIUhu/k/s7MCI+kvQGME9ueH5JY0kt46YCO0TEu80KtmDD3PPnSWsmDQb5929S1jLoJWp7X5+hcm2jv9ew7pOZWUtJWgu4jLSuTo9ngZ0jwhcCzMzMShAR51F5/cKaRNImwJsR8feyYzEzs+7jRFKNJB0LHExq73Uh8AvSwvDfIl24PjUiLu7j8LtJd+jPlhs7KDvP+6SWeJ8C1ouIuu7MkbQBcBFpQeKHgf0j4pZ6zlGD++rcfxrwQER8tslxWAMkrUSqihtG/0mknuTRNOAuepNH9/dzx/ZgSiQBHF1jAuhVKhNJC5G+jhYDvhQR/5jB+KqSNI5U4QMpyfqtQXQ3fEUiKSKmSXqQysQXpLsH7yOXOBqgAszMrO0kfZvULnhkbvj3wF4R8VY5UZmZmZm11BakjhdOJJmZWdM5kVQDSR8Djsg2Zwa+mT0mA6OA35KSTFVFxIeSrqayrcpSwGOk9iofJ/Xof7COmNYFDszOeT2wH3BVK9YcydZn+QvwGWqrTBoG/F+z47D65ZJIc5Aq3vLyVUf/oTdxdF2+6mgApSSSsiTH+8AsueHHSO2LavEqsGJu+2BgXuAXEfHrpgRZIGk1eu+8mwjsFxFXtGKuBlUkkrJ/7wSWoLLa6IGI+LDNsZmZ1SSrLv01sFVueDJwSET8rJSgzMzMzNpjK+Bl4KSyAzEzs+7jRFJtZu5jfBRpzZLdakjg/JbKRBLAwtm/x0fEBf0dLGke0hpImwNbAstmL90LfDUinhlg/hm1F6kCazTTJySKzo+IP7Y4HhtALok0F72VSPmqozvpTR490GBlTH6tonZWJEFKduQTSYfV0U7t1cL2vKQkSdPXRZI0HPgacCIwE3ABKdaXajh2ZtLX+gqkxNeKpOrHZlcdQuX71/O+HhERh7ZgLjOzpsvWi7yE3t+vAJ4CdoqI+8uJyszMzKz1JC0GLAcsKWl0RPTVxcPMzKwhTiTVICL+Jel6YLPCS38iXZyYXMNpLidd1N84f2rgBxFxRLUDekgaD2xC9YTWmsA/JO0VEZfUEEdDIuIlSZuSLoKvQIo93yZtKilBcSZwSKvisNrkkkhz54Zfo7LqqBmtffK/nM4maVgrquL6mXve7PktdSYvi4mkF4Htm1lpk90VvyspiTQW+BFwVkS8OMBxY4A/k9b0WJjp2xHu26wYC6arSIqIKS2ay8ysabI13Q4HjqHyZpdLgH0jYmLVA83MzMy6x7js35Gka1d/KDEWMzPrQk4k1W5b0gXcNUjrHV0H/K7WCoisFdeWpBZ0qwOvAJfVsthzRGwB/73AvBapImkfYEy2yyzABZImRsSf6/qo6hAR92ftub5DKplejVRh8R9SdcupEXFTq+a32khahdTucA7gdnqTRw+2YD2eN4EppF9WBSxISsq0Q89aSEH9ycv8mj4TgC0i4uUZCSZrgbkm6XvEZqS1kHouaL4FPA8MWIWUXfDcKDvnusCtufM8GhGvzUic/Vgo99xrHplZR5A0P3AhlTf7vA98MyJqbXdqZmZm1unG0XuD7zicSDIzsybT4Fnn3eohaUHgKlIyp8fTwHLtqiKQNBIYGxG+6DxIZP8vvgXcQ6o6ersNcz5Ob6vFT0fEja2eM5v3NuBTwK8j4kt1Hrs7ab2i94GtI+KGJsRzHClJPBZYmeoVhJcDO9fRgg9Jr2fnBDg9Iprefi+b5zlgkWxz3VqS3GZmZZL0aVISaYHc8KOkavFHyonKzMzMrL0kzQS8TW/r95ci4mMlhmRmZl1oWNkBWGOy6oktSNVAPZZg+vZ7rYxhipNIg0tEvBwR34mI37YjiZR5Ivd8mTbNCXALqRJuvwaO/QepmuozzUgiAUTEERGxRUSsTWoTtzlQPPcOwA9rPWdWhTg2N9SSij9Js1K5psgTfe1rZlY2ScMlHQtcS2US6VfAWk4imZmZ2RCzAZXrBy8kacWygjEzs+7kRFIHy5I4pxaGV6u2r1kLPZ57vmyfezVZRHw3ItaNiPcaOPa+iBgbEbe1KLYpEXF9RGwGnFx4+euSFq/xVOvmT0ta96oVlqZ3LabXmrR+lplZ02VtRG8CjqD399hJwG4R8eVGfiaYmZmZdbgtSH8vFsfMzMyaxomkzndZYdvly9Zu+eqVtiWSOsihVCaARgKfq/HYDXLPH46IN5oVVEH+fXM1kpkNStlak3+n8nvjg8AaEXFhOVGZmZmZlW7LwvY0nEgyM7MmcyKpw0XE08DE3NCksmKxISufeHD5fEGkheh+UBhepcbDN8o9b0lbu0z+fXMiycwGFUkjJZ0C/InKdp9nAOtExJPlRGZmZmZWLkmLkW4MVG54GLB+1irdzMysKZxI6g75dZJeKy0KG6oeAj7Kni8q6ePlhTJo3QDk2y3NOdABkmYGPpkbamUiKZ+wur+F85iZ1SX7mXIbcBC9F0jeAXaIiP0iYnJJoZmZmZkNBuP6GB8BfLqdgZiZWXdzIqk75O88uae0KGxIioiJwH25If+yWhARHwFP5YberOGwtYFR2fNpwC3NjgtA0qxUrsXUyoSVmVnNJG0PPEBlUv1uYLWIuKKcqMzMzMwGlS2AqVXGA7e3MzOzJnIiqcNJGgbMn22+Rrpr16zdbsw9dyKpurdzz1+pYf98ldCDEfFWk+PpsT4wU/b85Yh4vEXzmJnVRNIoSacDl9NbwRnAj4D1I+KZ0oIzMzMzGyQkjQI2A4ZXexnYqr0RmZlZN3MiqfMtD8yaPT8tIqaVGYwNWfkqlk1Li2JwmyX3/MY+9+q1Ye55K6uE8ok/VyOZWakkLQPcCXw9N/wGsHVEHBQRU8qJzMzMzGzQ2YDKvzOLFpT0iXYFY2Zm3c2JpM63U/bv88ApZQZiQ9rtwIfZ8/n9y2pVi2X/vs4AbeokjaSy3dxfWxQTVCaSaklwmZm1hKQvklqlrpobvhVYNSKuKicqMzMzs0FrHKlqe6B9zMzMZpgTSYOMpJUk7SNp7Rr2XQg4AHgX2D4i3m95gGZVRMR7wB25oe3LimUwkrQUMF+2eUK2ZlJ/1qK30nAqrVsf6ePA6rkhVySZWdtJmlXSOcCFwOhseBpwPLBJRLxQWnBmZmZmg9dAreumAVu2IxAzM+t+TiQNIpIWBu4FzgbulHSDpGX72HcM8DvS2iY7RsQ97YvUrKpLc893LS2KwenL2b+PAT+rYf/8+kj3R8SE5ocEwBdJvbMhrcP0dIvmMTOrStKKwD30fp8EeBX4bEQcERHVFo82MzMzG9KymwKXoffvuWqGAZ/Krh+ZmZnNECeSBpfR9C56D2mtmYclnSxpXgAlW5ISTvMCG0XE1e0P1Ww6v6G3vd1SktYpM5hWkrSTpIslHSXpYwPsuzypcvBVYMsa1/do1/pIu+Wen9/CeczMpiNpb1ISaYXc8PXAKhFxfTlRmZmZmXWEWlvWjQA2a2UgZmY2NDiRNIhExOPAiYXhkcDBwGuSngcmAb8ELgBWioi72xulWXUR8SYwPje0W1/7djJJ8wEXA18AjgEek3SgpBFV9l0S+CMwAfifiHimhvMPBz6VG2pJIknSWkBPxeNU0sdkZtZyksZIuhj4Bb0LRE8FjiBVIr1aWnBmZmZmnWEc6fengQReJ8nMzJpAEQOty2ftJmk54PPAJ4DFgCnAS8CjwM3ArTWssWLWdpK2By7PNt8AFqyxAqdjSJqF9PU4Z+GlR4ETgLuA2YGtgQOBO4EvR8RLNZ5/LaAnQfwRMFdETGpC6MV5fgp8I9scHxHunW1mLSdpNVIF61K54ReAXSLi1nKiMjMzM+sckkYBb9F7Qw7AfcAa2fMHgNVyr70cEQu1KTwzM+tSTiSZWdNkv9C+Qm+SZa+IOLfEkFpC0vrAr4El+9hlCnAtcFpE/KXOcx8MnJxt3h4R6zcaZz9zzAk8S0p4AewcEZc1ex4zszxJ+wOnAKNyw1cBe0TEG+VEZWZmZtZZJG1O+nuzxzHAAsC+ue2FgH1y+6wcEQ+3J0IzM+tG07ViMjNrVERMlnQeaU0ggMMlnddti6VHxG2kdaDWBlYBFgemkZJojwN3RcSEBk+/ce75tX3tNIMOoDeJ9CpwZYvmMTPrSV6fC2yXG54CHA78KHxXk5mZmVk98q3qjomIoyWdVdhnX1Jbu6/kjnEiyczMGuZEkpk128nA14CZSK2LdgYuKjWiFomIu0it7JpC0kxUJpL+1Kxz5+YYQ2+iD+CUiPig2fOYmQFIWge4lNSqt8e/gZ28zqOZmZlZQ3rakh8TEUdX2yEiQtJXScmkfYEtgJPaE56ZmXWjYWUHYGbdJSJeBH6VG/qeJH+vqc0GwGzZ84cj4oEWzLEfMFf2/A2geOeamdkMU3IIcAuVSaQrgNWcRDIzMzOrn6SPA8vQTxKpR1b1/TXS33zrZTcVmpmZNcQXd82sFU4EPsqeLw9sX2IsnWSL3POzm31ySbMB384N/TgiJjV7HjMb2iTNQ1r76CRgZDY8GdgvInaIiLdLC87MzMyss40DjhsoidQjSyZ9nXSz52YtjMvMzLqcE0lm1nQR8QyV7ex+IGnmsuIZbCQtJGmZwpiAHbPN14BzWjD194B5s+fvAD9rwRxmNoRJ2gj4O5W9+58E1omIM8qJyszMzKxrPBQRR9ZzQJZM+ippTV8zM7OGOJFkZq1yPPBh9nwJ4LASYxk0JK0L/BN4QtJPci9tCCySPT88It5v8rzLAAflhk6NiHeaOYeZDV2Shkk6CrgBWCj30kXAGhHxYDmRmZmZmXWPiLi9weMiIu5odjxmZjZ0OJFkZi0REf8EfpgbOlTSEmXFM4iMA2bNnm+SGz88+/dPEXFuC+Y9DZgpe/40qf2gmdkMk7QAcB1wDDA8G34P2CsidnULTTMzMzMzM7PO5kSSmbXSccBz2fOZgZ+WGMtg8VDu+WUAko4APgvcDuzS7Akl7QBsnhv6ZkR80Ox5zGzokfQZUiu7TXPD/wDWalFS3MzMzMzMzMzazIkkM2uZiHgPOCA3tKWkHfvafyiIiMtJC9B/ABwk6Vlgf+AoYJNm37kvaS7g1NzQlRFxVTPnMLOhR9IISd8H/gLMl3vpl6Qk0qPlRGZmZmZmZmZmzTai7ADMrLtFxB8kjQe2yIbOlnRvRDxTZlxliohDJR0DLAq8HxHPtnC6XwELZ8+LiT0zs7pJWgS4BPhUbngisG9EXFJOVGZmZmZmZmbWKq5IMrN22Bd4I3s+J3CZpJElxlO6iHgvIh5vZRJJ0oHANrmhg1uctDKzLifpc8CDVCaRHgBWdxLJzMzMzMzMrDs5kWRmLRcRLwC7A5ENrUVq72YtImkt4MTc0GURcWZZ8ZhZZ5M0k6RTgSuBuXMvnQasGxFPlROZmZmZmZmZmbWaE0lm1hYRMR44JTd0oKRt+trfGidpTuAyYKZs6CngK+VFZGadTNISwO3Agbnht4H/FxHfiIjJ5URmZmZmZmZmZu3gRJKZtdN3gTty2xdmlTPWJJJmJlUMLJ4NTQZ2iogJ5UVlZp1K0udJrevWzA3fCawaEb8vJyozMzMzMzMzaycnksysbSLiI2Bn4M1saDQwXtKy5UXVPSQNBy4BNswNHxQR95cUkpl1KEkzSzqLVN04ezYcwMnAhl5vzczMzMzMzGzoGFF2AGY2tETEc5K2Bq4HZgHmAa6VtF5EvFhudB3v58C2ue2fRMTpZQVjZp1J0nKkBNLKueHXgd0j4upyojLrPJIEbACsDSwBzAnMDCjb5b2I2KWk8MzMzMzMzGrmRJKZtV1E/E3SjsAfSN+HFgWukbRhRLzZ/9FWjaQTgL1yQxcD3yopHDPrUJJ2B84AZssN3wLs4mS/We0kfY60NuTS/ew2sU3hmJmZmZmZzRC3tjOzUkTEVcDeuaEVgVslLVxSSB1JyY+Aw3LD1wJ7RkSUFJaZdRhJs0n6NXAevUmkacCxwKZOIjVH9j175vyj7Jis+STtR1qvsL8kkpmZmZmZWcdwRZKZlSYizpM0P3BiNrQCcLukz0bE4yWG1hEkjQDOAXbPDd8DbB8RU8qJysw6jaSVgN8Ay+WGXwG+GBE3lhNV1/o48HR+QNIcETGhnHCs2bLWkKdWeekV4AVgam7s3bYEZWZmZmZmNoOcSDKzUkXESZKmASeR1gxYFLhN0hYRcXe50Q1ekmYhXfjdKjd8K/C5iJhUTlRm1mkk7Qv8mLRuS49rgd0i4rVyojLraAcAI3PbrwGfj4ibS4rHzMzMzMxshrm1nZmVLiJOAfYEPsqGxgI3StqmtKAGMUkfA66nMol0JfCZiHi7nKjMrJNIml3SZcBZ9CaRPgK+C/yPk0hmDRtX2P6Ok0hmZmZmZtbpnEgys0EhIs4HtgHey4ZmA/4g6VRJI/s+cmiRNA54EFgvN/xLUju7D8qJysw6iaQ1gfuBz+eGnwc2jogTvL6aWWMkjQUWKwxfW0YsZmZmZmZmzeREkpkNGhExHvg08EZu+EDSukmLlxPV4CBphKQfAFcB8+ReOj4i9omIqX0camb2X5IOAG4HlswN/wlYNSJuLycqs64xT2E7gFfLCMTMzMzMzKyZnEgys0ElIu4EVgfuyA2vBdwvaadyoiqXpCWAm4FDSetIAbwD7BARR5QWmJl1DElzS7qStB7STNnwh8C3I+JzEfFmedGZdY0xhe2PImJaKZGYmZmZmZk10YiyAzAzK4qI5yRtCBwPHEJKnswJXCrpS8A3IuKfZcbYDpJGkZJHh9O7hgnAvcBOEfF0KYGZWUeRtB5wCbBobvhp0veRe8uJytpB0hykmzMWB2YFJgGP1PK+S1oAWAH4GDCaVF3zBvAf4P6ImNCquLP5BawCrEj6HeB94HXg7oh4pUlzjAVWAhYE5iDdZPce8DbwHPB0nWsPtuwmPUljgFVJX8dzkN6Pt4BnSO/HlBbOvTDpvVgIGEX6f3BnRDzTqjnNzMzMzGxwcSLJzAaliPgIOFTSzcB59LaL+SzwsKSTge9HxPtlxdhK2VpIP6Oy/RTAT0gLd3/Y/qjMrJNkF+IPBY6l8ne+3wL7RMQ7pQQ2xGRVpeOzzWpr/t0rqb+qlSsi4nuFc44AHinst3lEPJ+9vjHpJoRNmf73/duB9avEOQewNenn7KakpEFfpkn6O3AucG5EvNfPvtOR9B3gy7mh30TEUdlrswEHA18FFqhyeEi6EzgyIm6oZ97s/DMD+2bzr1zD/v8CbgMuB67Ot5KVtAzwx9zuMxcOHynp8T5O/UREbDPA3MNIa5l9BdgQGN7HrhMl/R44KSL+0d85C+dfF/hVbuiViNg4N/cepBbD1T5P3we+V2XczMzMzMy6kBNJZjaoRcR4SSsBPwR2yYZHAUcAu0o6Cri4W9YIkrQKcAxQvLj0JLBfRFzf/qjMrNNImg84n5QU6PEB8K2IOKucqIasUcCy/by+9ADHL9jHePGcM0kaCZwO7NPP+aarmpH0deBUetseDmQYsBrphocjJO0UETfXeCzAfFTGv2AWx6rA74GP93OsgHWB6yWdChwUEVHLpJLWAS4Clqgj1iWzxx6kaqDnc6/NTP/vLf283u8NIZLWAM4hVQINZAywO/BFSScBR9TYUm+2QnyzZXMvAPyO9HnuM8Qazm9mZmZmZl3CaySZ2aAXEa9ExBeBTwNP5F76OOlC6ROS9s4uoHUkSWtJ+iPwIJVJpA+AI4GVnEQys1pI2oT0vSSfRHoCWNtJpK42jNTCsL8kUs9+RYtSexKpaH7gOknbN3g88N8k0s30n0Qq+hap4q6W868JXEd9SaRSSNqRVAVVSxIpbzipEu2yrGqtkbnHArfQfxIJ/HekmZmZmdmQ4ookM+sYEXGjpJVJ6yZ9D5gle2lJ4BfAkdmduOdFxKSSwqxL1n7oMCov+Pa4GtjfayGZWS0kDQeOIlVs5i/yXgB8LSLeLSUwexn4WvZ8LHBc4fVvkW4a6EtfrdGKDgbyyZwHgCuBfwITSVVAqwBLDXCeF4CrsuP/QVoPZyKp+mYBYC1gV9LaSz1GAudKeqDBn1lzk1rEzZ5tP09Kit0OvEZKkCwN7EZqu5d3mKQ/9LfuU5ZU+TVpracekc15BSnx+hLpfRhNep9WIH2M40hrE1XzAr3vLaQk2KG57anA/n0c+0YfsW5J+tiLbezuBH4D3EH6nAAsDGxGatU3X27fHbKP54A+5u6LSDfo9FTJTQOuzR4vAFNILQ83zJ6bmZmZmdkQoRo7QZiZDSqSFgG+A+xFb0Kpx7uk1jgXADcMtrZ3kpYiXYTbjep3Rt8CHB8R17Y1MDPrWJIWAi4GNsoNv0tqiXleOVFZkaTFgWKiZY6ImFDneUbQ94X8N4G9I+L3fRyrYis4Sd8HlgF+BNxRS6s4SbsDZ1H5M/iKiNihhmNPAQ7q4+XjgWMjYnIfx36N1L4v31rtsojYuZ/5PgNckxv6CNguIv48UKzZ8UsD3yCtzfhKP/t9ErgrNzQlImqu9JK0MGntqzlyw68Du0fE1f0cN4aUANq28NJm/a0jJWkzUpVWNX8H9oiIv/dx7HT/j8zMrDySziLdWABwTEQcXWI4ZmbWhdySwMw6UkQ8HxHfIN39eyKQvwg3GylRcw3wvKSTJW0gqdG2PTNM0lKS9pP0N9Ld4f/L9Emk8cD6EbGRk0hmVitJ40gVFfkk0sPAmk4iDTkTgI36SiIB9HHx/+iI2CEi/lZrciAizgc+XxjeNkuWNeqQiDiiryRSNu+ZwM+rzDumn/NuVtg+t9YkUjbnPyPim/0lkZrkVCqTSG8CG/SXRAKIiImkKqQbCy+d0GAcD5L+H1VNImVzOolkZmZmZjaEOJFkZh0tIl6LiMOAxUhrCT1X2GVBUrufW4C3JF0r6TBJa2dtoFpC0qKS9pR0nqTnScmj05h+zYEPSC1sVo+ILSPi9lbFZGbdRdIISSeS2pDNm3vpbNJ6SLW2RLPu8d2IeKTegyLiw0Ymy5Ixf8wNDQe2a+RcpAriU2rc9wRSa7oeo0gt9/ryscL23+oJrB0krUBla0KAfWv9Os6qr/ekslJtLUlr1xnKVGDPiHinzuPMzMzMzKyLeY0kM+sKEfE2cJyk44GNgd1JF2TydyjPCmyePQDel/QkaRH6/ONFYBIwqa87biXNnJ17blI7oGULj/mqHdcTLmkR7fOB3/pijZnVS9JiwKXAOrnhCcBXIuKycqKykr1OWi+w3S4HPpfb/mSD5/lBrTtGxHOSHgZWzg2vzvQVOT2KN88VE0uDwZepbNf394i4vJ4TRMTzki4HvpAb3obKdnsDGd9fJZKZmZmZmQ1NTiSZWVfJEj83ATdJ2o90Z/TnSS2f5ijsPgtp4fFV+jqdpHdJi4xPIt3xPCZ71Pv9cypwP/Bn4IKIeKbO483MAJC0LXAuMFdu+D5gp4j4VzlR2SBwRaOVRTPoycL2ylX36t8E0s/uejxSmGuBfvZ9trD9ZUlnZDehDBZbF7YbTQiPpzKRtF6dx1/c4LxmZmZmZtbFnEgys64VEe8BFwEXZW3sVgc2ATYF1ietpdQfAaOzR93TAw+RLqo3zUkAACAASURBVIzdCNziyiMzmxGSRgEnA98ovPQT4DslJRFs8Li7mSfLKm9XIFXdzkW6GWMUlVUzAPMUtuduYLr7stZs9fhPYbu/NZL+Chya214SuFPSscBlEfFRnXM3laT5SJ/nvEbb7xVb4S1f5/H3NDivmZmZmZl1MSeSzGxIyC5Q3ZM9TpI0knQhKd+Obrns37F1nPoD4F/0tsV7vOdfJ47MrFkkLUWqUFg9N/wW8KWIuLKcqGyQ+eeMnkDSbKR1dnYiVbI0spbg7A0c82oDx7xb2J6ln32vId3cka9gWha4EDhD0k3AdaT1FP8REdMaiGdGrFhlbD1Jy9ObuMv/W22s59/8emkA80oaVuPHNBV4uraQzczMzMxsKHEiycyGpIiYQkr6TLeItaRhpGql0aQ7nEdn2x/S2+auZw0lVwCYWUtJ+gLwcyorLv4GfCEinisnKhuEZqhNm6StgdOBRWYwjpkbOGZSA8cU1zAsVkr17hgRknYiJYqKiZbZSesIbZNtvyPpZlLy6bcRUax8aoWFqox9v0nnFmmNyFo+xxP6WhvSzMzMzMyGNieSzMwKsrt2J2aPl0sOx8yGKEmzAD8F9s4NB3AScETZ7bhs0Hmv0QMl7QmcAwzrY5cJpJ+HHwCTqUzizEzlWoN9JnTKFBGPS1odOBPYqp9d5wA+lz1+Iuk3wNERMcMVX/3or5qqGWr9m69Y5WVmZmZmZgY4kWRmZmY26EhagdTK7hO54f8Au0XENeVEZd1I0nLA2VQmkSYBvwb+CNwTEX1WO2Xt1x5tZYzNEhEvAFtLWgPYg5RQWryfQ0YAuwDbSdonIi5qVWiF7Wk0oVVhTr3rT5mZmZmZmVVwIsnMzMxsEJH0JeA0UjuqHn8FdokIV0lasx0PjMxtPw98uo4KnDED7zK4RMR9wH3ANyUtBmwErJ89lq9yyCzA+ZLeiYg/tyCkiYVtAatExOQWzGVmZmZmZla3vtpXmJmZmVkbSRot6QLgXHqTSNOAo0kX9p1EsqbK2ieOKwzvV2cbt7FNDKntIuLZiDg/Ir4SESsAiwGHAP8u7DoM+JGkVrTue6mwLWDRFsxjZmZmZmbWECeSzMzMzEomaVVShcSuueGXSAmkY7K128yabVUq1+d5Gxhf5znWaF445YuI5yLiFGA5oNhGcmla8/H+g+nb223QgnnMzMzMzMwa4kSSmZmZWYkkfR24E1gmN/wXYNWI+GspQVmrTKkyVmar6QUK289GRL3r6XymWcEMJllbud2YPsGzWgvmeouUTMrbttnzmJmZmZmZNcqJJDMzM7MSSJpD0uXA6cCobPgj4DBgi4j4T2nBWau8U2Vs9rZH0WtUYXumeg6WtBJdXDmTfQ0+VRierUXTXVHY3lLSCi2ay8zMzMzMrC5OJJmZmZm1maRPAg8A2+eGnwM2jIgTI6JYBWHdYRLwfmFs8TICybxa2F5a0ly1HJitFfTT5oc06BSTa2+2aJ6zgcm57WHAWZJGtmg+MzMzMzOzmjmRZGZmZtYmSr4N3EZlAuFKUiu7O8qJzNohSxA+XBjeooxYMg8C+fW3RgCH1HjsycDGzQ6oFSR9R9KiDRy3KbBYYfih5kRVKSJeAk4rDG8AXCBpliqH9EvSGEkHS2pVBZWZmZmZmQ0hTiSZmZmZtYGkscCfgB8CPVUGHwIHRMS22Top1v1uLGwfIOkISctLaut6Sdn/udsKw4dJOjCrOJqOpAUkXQQclA2918oYm2R/4F+SLpe0raRiS7/pSPoscFlh+OGIeLAlESZHAo8UxnYC7pS0ZV/vSQ9JwyVtIuk04HlSss8VTWZmZmZmNsPKXNzXzMzMbEiQtAFwMbBwbvhfwE4RcV85UVlJziElYXou8I8Ejs0eSJpc2P+8iNi3hfEcCfwV6ElSCDgV+Jqk3wGPkRKeC5AqZMYBPRUyU4GDgTNaGF+zjCC1ktwemCjpXuB+4N+kdnUfAnMAywCbA6sVjp8GfLWVAUbE+5LGAbdQWbG4MvBn4HlJN5Lek7dJNwXORXpvVs0eY1oZo5mZmZmZDU1OJJmZmZm1iKRhwOHAMcDw3EuXAV+JiAmlBGaliYinJB0E/ITe5E1esVqmpRUlEXGLpONICaW8ZYDD+jl0GrAP0IntGMcAm2SPWkwBdo+Iv7UupCQiXpC0PnA5sG7h5UWAPVodg5mZmZmZWZFb25mZmZm1gKT5gWuA4+hNIr0P7BsROzuJNHRFxM9IlT3FtnKliIijSFVSU2o85EVgi4j4VeuiaqprgUa/3u4C1ouIS5sYT7+y9ZI2AL4BvNbgaR4ADgAmNisuMzMzMzMbulyRZGZmZtZkkjYDLgTmzw0/Rmpl93A5UdlgEhHXANdIWgD4BPBxUmu10VRWKj1Q5fBppCq3vDdnMJ4fSboCOBDYglSRlDeBVH10BXBRRPSsjfR6IZaoYbprgUm57UbaO94IfJTb/ntfO0bE3pK+RqrwWQ9YB1iB1D6u+PfQh6Sv1TuBi4DbIqKWjwlSgi3/uZha43HVYp4KnCbpF8C2wFZZ/Isz/c2A7wNPktZXugW4MSKeqmGapwvxvtNovGZmZmZm1t1U+99FZmZmZtYfScNJF2YPp/Ji76+B/SPi3TLiMquXpNmAuYGZgIkR0WhlzKAlaQTpYxxNSoBNAN7OkjiDUhbzfMCswGRSxdE7dSS7zMysC0k6C+hZU/GYiDi6xHDMzKwLuSLJzMzMrAkkLQxcTGpJ1WMS8PWIuKCcqMwakyU9uzrxGREfkVrHdUySLIv5pbLjMDMzMzOzocWJJDMzM7MZJGlL4DxgbG7476RWdk+UE5WZmZmZmZmZ2Ywr9tc2MzMzsxpJGinpFOBPVCaRzgLWcRLJzMzMzMzMzDqdK5LMzMzMGiBpceBS4JO54XeAfSLit+VEZWZmZmZmZmbWXE4kmZmZmdVJ0vbAOcAcueF7gJ0j4ulyojIzMzMzMzMzaz63tjMzMzOrkaRRkk4HLqcyiXQq8CknkczMzMzMzMys27giyczMzKwGkpYBLgNWzQ2/CewZEX8qJyozMzMzMzMzs9ZyRZKZmZnZACTtCtxHZRLpdmBVJ5HMzMzMzMzMrJs5kWRmZmbWB0mzSjoXuAAYnQ0H8H1g44h4vrTgzMzMzMzMzMzawK3tzMzMzKqQ9AlSK7sVcsOvAbtGxHXlRGXdRNIoYF7Selsjcy+9FRHPlhOV1UrSvMDHckMTvE6amZmZmZl1IyeSzMzMzAok7Q38FJglN3wj8MWIeKWcqKwbSJoH+CqwA7Ai1X8fvxT4QjvjsoZ8ETg1t/0XYFxJsZiZmZmZmbWME0lmZmZmGUljgJ9TeRF/KnAMcHxETCslMOsKkj4NXEKqQjIzMzMzMzPrCE4ktZEkkVqXDOSdiIhWx2NmfZM0OwOvIzcpIj5qRzxm1nqSVie1slsqN/wisEtE3FJOVNYtJC0L/IHetbasJJL2BJbLDV0TETeVFI6ZmZmZmdmg50RSe80PvFzDfgsAr7Y4FjPr3xOkr8X+jCO1sTGzDifpG8DJwKjc8Hhgj4h4vZyorMscS2US6SPgfOAG4C0gfxNRLb8vWuN2ALbMbU8EnEgyMzMzMzPrgxNJZmZmNmRJmgs4B9guNzwF+C7wQ1cIWzNImhP4f4XhL0fEBWXEY2ZmZmZmZlYPJ5LMzMxsSJK0DnApsFhu+N/AzhFxVylBWbdaGxie234VuLCkWKx5ziZ9D+kxuaxAzMzMzMzMWsmJJDMzMxtSsjULDwa+T+XvQr8D9oqIt0sJzLrZEoXtx1zt1vki4j3gvbLjMDMzMzMzazUnkszMzGzIkDQPaV2acbnhycDBEXFaOVHZEDBnYXtCKVGYmZmZmZmZNcCJJDMzMxsSJG0EXAwslBv+J7BTRDxQTlQ2RIwqbE8rJQozMzMzMzOzBjiRZGZmZl1N0jDgCOAoKtepuRj4akRMLCUw61qSlgdWyQ19orDLwpJ27uPwRyPiody5FgbWz73+TkRcXWc8CwIb5YYmRcSfBzhmXSrXD3skIh7JvT4vsCuwGbA8MDswCfgPcBtweUTcXk+c/cQyN7AVsCGwIrAgMBqYQqruegp4CLgZuDUi3q1yjo2BBbLNhQovr9TP+9HjtxExtXDOZYDVc0MvR8TNtXxMhfMsCmwPbAAsA4wl/Z02EXgOuBu4ivSx1ZWElLQcsGpu6MWIuDX3+izAzqQqzZWBuYEPgdeB+4ErgT/VO6+ZmZmZmXUXuT17+0gaAxxbw65H+qKWWbkk/R/polh/zoqIx9sRj5k1JruAfhGwSW74feAbEXFOOVFZt5N0GHBCg4f/ICIOz51rO9L6XT0ei4gV6oxnHDA+N/RMRBTXbSoeczHwhdzQ/0XE/0oaDhwOfBeYZYCpxwP7RMRL9cSbi2FB0u/OuzJ9VVdfJgEXAgdlaxj1nOt64NONxJEZXUxQSToQODU39JeIGEeNJC0CnAjsBAyr4ZBHgUMiYvyAe/bOcTBwcm7ozxGxdfbaLqT45xvgNA+S1o+7v9Z5zcysvSSdBeybbR4TEUeXGI6ZmXUhVyS1UZYcOrDsOMxsYBFxVNkxmNmMkfQZ4AIqL5I+Cnw+Iv5RTlRmnUvSKFJSa4saD9kCuEXSJhHxfJ1zbQecy/TrSw1kNPBV4DjgvQH2LY2k/wEuY+CbVvJWAK6SdBpwwIxUCUk6CTikxt1XBW6StEWzqszMzMzMzKyzOJFkZmZmXUXSCFIVw6GAci+dS6pEGrQXl61rTAJezW2PBmbLbU8G3u7n2MHqAiqTSB8AD5PaoI0itbhbsHDMksCFkjaOGlshSNoXOJPKr98er5AqZP4DBKkN3IrAxwc47Vv0vidzUlnhNAmYrh1eQdPaOEjanNQybqYqLz8IPEmqnFwI+BQwa2Gf/YGZgX0anP8wKpNI04BHSJ9bgMWBpQuHzQ78RtKKEdHX/10zMzMzM+tSTiSZmZlZ18haRV0KrJcbnkRaC+micqKyoSYiTgNO69mWdDTwv7ldro6I7dod1wzajZRgAHgWOBK4otA+TqS1ds4EFs0duyGwC6nNZL8kbQGcwfRJpKtJn8N7qyWksjZ422Zxrlt8PSJ2zO37Z2DL3Ms/iIjjB4qtGbI1ry5j+iTS1cC3IuKJwv6jgf2Ao0nJox57S7o/Is6sM4RVSO8RwDvA94FzIuKNwryrk97HT+aGFyK97wfVOaeZmZmZmXW4Wnpxm5mZmQ16kj5Hups/n0R6EFjdSSSzGdaTRLodWC0iLihW90UynpQ4eqNw/N4DTSBpDuAcKv9GCWD/iNgiIu7pq6opIl6OiDMjYj1gI2Cwrjf6Q2CuwtiPs4/vieLOETEpIk4ENidVKeWdlCXQ6rEIMJyUDFw7Ik4qJpGyee8HNgUeKLy0u6RqlVRmZmZmZtbFnEgyMzOzjiZpJkmnklpFzZ176XRgnYj4ZzmRmXWdF4BtIuKt/naKiGeprMAC2ChLFPXnEGCBwthhEXF6PUFGxC0RMaGeY9pB0vLAjoXh64FvD3RsRNxGqkzKGw0c3EAok4HtqiWuCnO+W2XOeahM1puZmZmZ2RDgRJKZmZl1LElLkCokDswNvw3sEBH7R8TkciIz60pHVate6cPFwEe5bQFr9LWzpFHAVwvDtwMn1xXh4LY3lS37ppHWbat1/aVfA/cUxvaQNLLOOH4ZEcVKo6oi4g7Smk15a9Y5n5mZmZmZdTgnkszMzKwjSfo8qe1S/qLmXaS2W1eUE5VZ13oXuKTWnbOqpWLFy/L9HLIxMLYw9qM6kiydYFxh+5aIeLzWg7PPRbE6ayyV6xjV4hd17n9nYbu/99HMzMzMzLqQE0lmZmbWUSTNLOks0oL1s2fDQVp7ZIOI+HdZsZl1sTsj4oM6j3m6sD171b2SjQvbk4A/1jnfoJW19SsmYP7QwKl+R6pkylunjuPfBB6qc8563kczMzMzM+tCI8oOwMzMzKxWkpYjJZBWzg2/AewREVeVE5XZkFBsb1aLdwrbo/vZd+XC9r0R8VHVPTvTilXGim3qBhQREyX9C1g6N/yJOk7xVANVXsX1psbUebyZmZmZmXU4VySZmZlZR5C0B3AvlRecbwVWcRLJrOXeauCYKYXt/m5iW7Kw/WgD8w1mi1QZK7b+q9U/azh3X95sYL7i+zi8gXOYmZmZmVkHcyLJzMzMBjVJs0k6j7TQ/GzZ8DTgOGCTiHixrNjMhpBWVwfNUdhuJOExmFWr4nm7wXMVK73qaTXXTVVeZmZmZmbWJm5tZ2ZmZoOWpJVJreyWyw2/AuwaETeUE5WZtUCxyuXdUqJoneLfXVMiYmqD53q/sO0KITMzMzMzaylXJJmZmdmgJGlf4C4qk0jXA6s6iWTWdYrt0+YsJYrWKX58IyWNavBcxeqm4rnNzMzMzMyayokkMzMzG1QkzS7pMuAsYOZseCpwBPDZiHi1tODMOtMsZQdQg9cL2/OVEkXrvFFlbGyD5yoeV+3cZmZmZmZmTeNEkpmZmQ0aktaE/8/efYdJUlaLH/8eYMksSWAFBQQUJChJEEGJCoIKGEgSxPtTUUTlGhCuIhi5eDEhghIMREmCEUWSIjkLkuVeFJCc0y675/dH1bg1tT0zPT3dUxO+n+eZh6pTb1Wd2Z5dpvvUe16uB3aqhP8JbJaZX8vMWc1kJjVmem2/k6JQpwWL0XR3bX/tRrLonXtaxF7b4bVWb+PakiRJktQ1rpE0isr2FW9vY+jvMvPFXucjaWARsQ2zZ0IM5LLMfGg08pEmg4j4FPDfwLyV8K+BD2SmT9xrsnq6tr9EB9dYqxuJ9NiVwI6V/bUiYrHMfKIH98oeXHMot1IUBav/vm0ADKtNZ0QsD0yrhW8cWWqSJEmSNDgLSaNrceAXbYybBti2R2rWj5nzg5q6twPnjUIu0oQWEUtQ/J17VyU8A/g88O3MbOJDX2msqBdRp0bEtMz81zCusVU3E+qR3wGHVfbnAfYCvtuDez1b2+9567/MnB4RVwGbVMK7A98Y5qX2aBH7c8eJSZIkSVIbbG0nSZIaExEbAzfQv4h0D7BJZn7LIpLE7cDztVjbhaGI2I7OW6iNmsy8iTln1nw6Ihbrwe2erO2P1npMZ9f2Vy9fn7ZExMLAvrXwrZl524gzkyRJkqRBWEiSJEmjLgoHAhcDr6wcOhNYJzOvaiQxaYzJzJeAa2rh/SIihjo3IpYCftiTxHrj8Nr+K4HjI2LuLt/nztr+aK3H9DPgmVrsOxGxaJvnHwa8vBY7asRZSZIkSdIQLCRJkqRRFRFLU7SF/Dqz2+y+CHwsM9+XmfXZAtJkd3JtfwPgkMFOKNfSuRhYrjcp9cRpwF9qsXcDZ7U7Mykilo6Ir5dFtIFcW9tffzgzgzpVrvX2zVp4FeCXEbH4QOeVhfcvMOdspDuA47qbpSRJkiTNyTWSJEnSqImILYCT6P9U/R3ATpnpgvFSa6cCXwGqxZGDI2Jt4NvAlZn5fEQsAqxFUXz5KLBgOfY8YJtRzLcjmTkrInYHrgCWqRzaHrg7Ir4D/Bq4MTNnQVFkAVYG3gC8F9gOmI/BZ+r8CXiA2f8OBUUx5zKK2V+PAi/VzjkiM2eM4NvrcxhFK8/1KrG3AH+LiK8BP8/MhwEiYgpFG8PPApvXrjMd2CMzX+xCTpIkSZI0KAtJkiSp58rWVAcDX6D/jOiTgI9mZr3dk6RSZj4VEZ8ETqkdelf5RUTMBFq1gDu5PG/MF5IAMvN/I+JtwPn0X7toCeDL5dfMiHgMSGBxYMow7zEzIg4Gjq2E5wI2Kb9aORIYcSEpM6dHxA7An4EVK4emlfc4MiKeolgXaylad5CYBXzQFqCSJEmSRout7SRJUk9FxLLABRSFpL7fPZ6j+CB0D4tI0tAy81TggEGGtCoi/RTYm6LgMm5k5k3A+hQzh1qZm6LIsjTDLCJV7nEccCBzzjzqucz8J7ARRevBVqZSzMhq9V7tYeCdmVlvdyhJkiRJPeOMpNH1OLBjG+Oe6HUikoa0NzD/EGOuG41EpPEsIt5OscD8yyrhmyla2d3aTFbS+JSZh0fETcARwOqDDL0b+GJZfKLo/ja+ZOY/ImIz4H3A/sAb2zjtGeD3wI+A+9u4x2ERcRKwB0VhZzVgSYpCTk/fJ2Xmv8pWn3sAnwPWGOKUJ4EfA18t11qSJEmSpFETmePqAUVJkjQORMQ8wNeBz1CsP9LnWOCTmfl8I4lJE0C5LtC6FOvnvAJYDHgB+DtFy7TL+tYQmigiYgWKtYRWpWgDtwBF+7engDuBm4CrurSO0aiLiNcCbwZeQ1HMmgd4GrgXuAq4NDOnN5ehJGksi4hjgI+Uu4dm5iENpiNJmoCckSRJkrqq/MD3NPrPIHga+HBmntZMVtLEkcWTYNeWX5NCZv4fcGLTefRKOUPTWZqSJEmSxiQLSZIkqWsiYkfgBIoZEn2uA3bOzLuayUqSJEmSJEmdarWAqyRJ0rBExHwRcSRwNv2LSEcCG1lEkiRJkiRJGp+ckSRJkkYkIlYBTgfWqYQfBz6Ymec0k5UkSZIkSZK6wRlJkiSpYxGxK0XrumoR6QpgHYtIkiRJkiRJ45+FJEmSNGwRsUBEHAucAixShhM4HHhzZv5fY8lJkiRJk0BELBYRhwDbVsK7RMTnI2LBhtKSJE1AkZlN5yBJksaRiFidopXdGpXww8Bemfm7ZrKSJEmSJo+I2BY4AViG4oGuKA/1bf+d4vfzS5vJUJI0kVhIkiRJbYuIDwJHAtUnHC8BdsvM+5vJSpIkSZo8yiLSb4CZwNwDDJtJUVDaKDOvGq3cJEkTk4UkSZI0pIhYGDgGeH8lPAv4KvDlzJzZSGKSJEnSJBIRiwG3AksxcBGpz0zgTmDtzHyx17lJkiYu10iSJEmDioi1gWvpX0R6ANgqM79kEUmSJEkaNZ8CpjF0EYlyzGrA3j3NSJI04VlIkiRJA4qIjwFXAK+phP9A8VTjRc1kJUmSJE1aG1LMNGrXrPIcSZI6ZiFJkiTNISIWi4gzgaOA+crwS8CBwDaZ+VBjyUmSJEmT1xtobzZSnwDW71EukqRJYp6mE5AkSWNLRGwA/BxYsRL+B7BLZl7WSFKSJEmSAKaP0jmSJP2bM5IkSRIAUfg0cCn9i0i/pGhlZxFJkiRJatbVDK+1XQLX9CgXSdIk4YykURQRSwIXtDF0y8x8tNf5SBpYRPwReNkQwz7mB+uaKMr/R/0U2K4Sng4ckJnfaSYrSZIkSTWXA+8axvi5ynMkSepYZGbTOUwaETENeKCNodMy88Fe5yNpYBHxADBtiGFvz8zzRiMfqZci4s3AKcArKuG/Aztnpk8vSpIkSWNERCwI/BVYgaHXSpoFXAe8MTOHM4tJkqR+bG0nSdIkFRFzRcQXgIvoX0Q6HVjHIpIkSZI0tmTmc8BeQDB4i7tZFB0G9rKIJEkaKQtJkiRNQhGxDPAH4CvMfpLxBWCfzNw5M59qLDlJkiRJA8rMS4GNgDvL0CyKtZCy3Aa4FlgvM/82+hlKkiYa10iSJGmSiYitgJOAZSrh2yha2d3UTFaSJEmS2pWZV0XE2sDewAbA+sAM4BqKNZFOdCaSJKlbLCRJkjRJRMTcwKHAgfSflfwz4GOZ+WwjiUmSJEkatsx8ETim/JIkqWcsJEmSNAlExCuAU4FNKuFngX0z86fNZCVJkiRJkqSxzkLS6JoB3NjGuJd6nYikId0CPDjEGNeQ0bgQEe8AfgIsWQn/FdgpM29rJClJkiRJkiSNC5GZTecgSZJ6ICKmAIcB+wNROfRD4FOZ+UIjiUmSJEmSJGnccEaSJEkTUES8CjiNYuHdPk8BH8rM05vJSpIkSZIkSeONhSRJkiaYiHgvcBywaCV8DbBLZt7dTFaSJEmSJEkaj+ZqOgFJktQdETF/RPwAOIP+RaTvAhtbRJIkSZIkSdJwOSNJkqQJICJeA5wOvL4SfgzYOzN/2UxWkiRJkiRJGu+ckSRJ0jgXEbsD19K/iHQZsLZFJEmSJEmSJI2EhSRJksapiFgwIk4ATgQWLsMJHAZsmpn/aCw5SZIkSZIkTQi2tpMkaRyKiDUpWtm9thJ+CNgzM3/fTFaSJEmSJEmaaJyRJEnSOBMRHwKuon8R6SKKVnYWkSRJkiRJktQ1FpIkSRonImKRiDgV+BGwQBmeCXwJ2CozH2gsOUmSJEmSJE1ItraTJGkciIh1gZ8Dq1TC9wO7ZeYlzWQlSZIkSZKkic4ZSZIkjXERsR9wOf2LSOdRtLKziCRJkiRJkqSesZAkSdIYFRGLR8QvgO8B85bhl4ADgG0z8+HGkpMkSZIkSdKkYGs7SZLGoIjYCDgVWKES/j9g18y8vJmsJEmSJEmSNNk4I0mSpDEkCp8D/kT/ItI5wDoWkSRJkiRJkjSanJEkSdIYERFLAT8DtqmEpwOfycwjm8lKkiRJ0lgVEasA6wFLA4sATwJ3A5dn5pNN5iZJmjgiM5vOQZKkSS8iNgNOBpathO8Cds7M6xpJSpIkSdKYExGvBPYFdgWWL8N9H/BF+d8ZFK2yv5iZ945uhpKkicbWdpIkNSgi5oqILwF/pH8R6TRgXYtIkiRJkgAiYqGI+G+KGUcHAIsBXwdeB8wHLAC8geK9xBRgT+D68qE1SZI65owkSZIaEhEvp5iFtHkl/Dzwycw8tpmsJEmSJI01EbEm8AtglTJ0IbBbZj44wPijgI+Vu08Dm2TmTT1PVJI0IVlIkiSpARGxNcV6SEtXwrcCO2Xmzc1kJUmSJGmsiYhtgDOBhcrQr4H3ZOb0Qc5ZEPg7sEwZugbYMDNn9TJXSdLEZGs7SZJGUUTMExHfAH5H/yLSj4H1LSJJkiRJ6hMRW1HMROorIl1P8fDZgEUkgMx8jmKNpD7rAzv2JElJ0oRnIUmSpFESEcsDlwCfZ/YiuM8Ae2TmB8s3e5IkSZJERLwWOBuYvwy9qcWZeAAAIABJREFUCLw/M59v8xJ/qe1/qFu5SZImFwtJkiSNgojYnuLpwTdVwjcC62XmSc1kJUmSJGksioipwLnAIpXwNzLz1mFc5p7a/hYRsVDLkZIkDcJCkiRJPRQR80bEd4BzgCUqh44G3piZdzSTmSRJkqQx7DvAqyv79wKHD/Maz9T2p9D/wTZJktpiIUmSpB6JiJWBy4BPVsJPAu/LzI9l5gvNZCZJkiRprIqIdwJ718JfHUZLu8Gs2oVrSJImGQtJkiT1QETsDFwHrFcJXw2sk5lnNpOVJEmSpLEsIqYA36qFHwJ+1sHlFm4Re0UH15EkTXIWkiRJ6qKImD8ifgicBkytHPoWsHFm1vuUS5IkSVKfjwCr1GInZOaLHVxryRaxVsUlSZIGNU/TCUiSNFFExGrA6cBalfCjwAcy89fNZCVJkiRpPIiI+YCDWhw6vsNLrtAiNl+H15IkTWIWkiRNWuUv6asAqwErAotQPJ3V97UIMDfFAqXPAE9Xth8Abgduz8wnRjt3jT0RsRdwFLBQJXwpsGtm/rOZrCRJkiSNI3sBL6/FLs3Muzq83qtaxLLDa0mSJjELSZImhYhYEtgMeBNF4WhViuLR3F249oOURSXgWuCizLxjpNfV+BARCwE/APashGcBhwEHZ+bMRhKTJEmSNG5ERACfaXHo1BFc9nUtYjNGcD1J0iRlIUnShBQRUykKR5sDW1C0Gose3W6Z8ustwIfK+98HXARcCFyQmff26N5qUES8jqKV3aqV8IPAHpl5fjNZSZIkSRqH3ga8uhabBZw9gmuu0yL22AiuJ0mapCwkSZowImIeYBtgd+BdwAJtnPY4cAdwD/AE8FTtayZFi7upta9XUBQPlhvgusuVeexe5nYZcBLw88z0F/cJICL2Ab4NzF8JXwDsnpn/aiYrSZIkSePUPi1iV3f63iIipgHLtjjkexVJ0rBZSJI07kXEBsAewC7AywYZeivFB/3XU7ShuyMzHx7hvRcCXlN+rUkxC2pDYEpt6JvKr+9ExO+AE4FfZeb0kdxfoy8iFgWOBd5XCc8EDgG+npmzmshLkiRJ0vgUEYsB27Y49NsRXPaNA8T/dwTXlCRNUhaSJI1bEbEt8AVgowGG3Af8kaJ4dEFm3t/tHDLzWYrC1PXAz8u8FqZoc7clsBX9+1LPC2xffv0zIg4Hjs3MF7qdm7ovItaneJ1XqoTvA3bNzD83k5UkSZKkcW5HiveKdeeN4JpvGiB+9wiuKUmapCIzm85BktpWLkC6I/BfwLothjwJnEEx4+fPOQb+kYuIVzO7zd1KLYY8CBwBHJ2Zz4xmbmpfRHwK+G/6v8H7LbBXZj7STFaSJEmSxruIOIfiYcOqZ4DXU6yT1InTKLplVD0PTM3Mlzq8piRpkrKQJGnciIjtKD7IX6N2KIHfAT+haBc3Zmf3RMTGFG343g8sXDv8KHA48O3MnDHauam1iFiC4mfrnZXwDOAg4IixUKyUJEmSND5FxHwU7wUXGoXbXZmZA7W8kyRpQBaSJI15EbE88F1gh9qhWcCZwNcy86ZRT2wEyuLEp4BPAIvWDt8G7JuZF456YuqnLPydCryyEv5fYJfMvLKRpCRJkiRNGBGxOdDqvd8JQKfts9cGPtkifkRmfqbDa0qSJjELSZLGrIiYAvwncDCwYOXQTIoP97+Wmbc1kVu3RMSiwH4URaUla4dPBT6dmQ+MemKTXNlC8fPAl+m/nuDZwH9k5hONJCZJkiRpQomIQyne89atl5nXdfma22Xmbzu5piRpcrOQJGlMiojXA6cAq9cO/RHYb7wXkOoiYmHgi8D+wJTKoaeBT2bmjxtJbBKKiKUp1th6WyX8IkVR76hmspIkSZI0EUXE74BtauGngcUzc2aH17wEeEst/AKwZGY+18k1JUmT21xNJyBJdRHxEeAK+heR/gnslJlvnWhFJIDMfCYzDwDWoX/7gkWAEyLipxExGj2zJ7WI2AK4kf5FpDuBN1pEkiRJktQDa7WIXTGCItL8wIYtDl1kEUmS1CkLSZLGjIhYJCJOA44B5i/DLwGHA6tl5hmNJTdKMvMWYFNgb+DhyqE9gasiYo1GEpvgImLuiPgycD4wrXLoFGDdzLyhmcwkSZIkTVRlq/PlWhy6bASX3QyYr0X8zBFcU5I0yVlIkjQmRMTawHXAzpXwvcCbM/OAzHy2mcxGXxZ+AqwJ/KFyaHWKYtJejSQ2QUXEchSL236R2f9ffI5iLaT3Z+YzjSUnSZIkaSJ7zQDxq0dwzXe0iL0AnDWCa0qSJjkLSZIaFxFbUbRzW6US/iWwdmZe0UxWzcvMhyh6ZR9EMTMLYEHgJ+XiqRqhiNgWuIH+/cNvAd6QmSc0k5UkSZKkSWL5AeLXjOCa27WInZ2ZT47gmpKkSc5CkqRGRcROwG+AhcvQDGD/zNw+Mx9vLrOxoZyd9A2K9gT/qBw6OCKOiQj/He9AREyJiMOBXwMvqxw6nqKI9LdmMpMkSZI0iSzZIvbPzHywk4tFxJrAii0Oud6rJGlE/ABSUmMi4qPAqcC8ZehxYPPM/E5zWY1NmfkXYF36P5n2EeCMiGjV/1oDiIgVgD8BnwWiDD8NvD8z/19mPt9YcpIkSZImk0VbxG4ZwfV2axG7OjOHXHMpIhaNiKMj4pyIeNsIcpAkTUAWkiQ1IiIOBn7A7H+H7qNYD+kvzWU1tmXmI8DmwPmV8LuB8yJiwWayGl8iYkeKVnZvrISvB9bLzFOayUqSJEnSJDV/i9itnVwoIgLYvcWhr7R5ia8D+wDbA+dExMqd5CFJmpgsJEkadRGxP1Bd4+c24E2ZOZInryaFzHyGYvHUn1fCmwFnRsQ8jSQ1DkTEfBFxJHA2sFjl0PeBjTLzzmYykyRJkjSJZYvYXR1eazPglbXY9Zn5qzbPX6uyvQDwpg7zkCRNQBaSJI2qiNgVOKISugbYJDPvbSilcSczp1O0LPhBJfx24ITyKTRVRMSrgcuBj1fCTwDvycz9MvPFZjKTJEmSNMk92SLW0fpI9H+/02f/YZx/c2V7FkXnBkmSAPDpdUmjJiK2An7K7HVpbgW2zszHmstqfMrMWcC+EbEAsHcZ3gN4CPhMY4mNMRGxG3AMsEglfCWwS2b+byNJSZIkSVKhVSHpkeFeJCJWBXaohX+emZcM4zJfBKYCywLfzcybhxgvSZpELCRJGhURsQ5FW7EpZeifWETqhg8BLwPeWe5/OiIeyMwjBjlnwisLbEcC/1EJJ8VsuIMyc0YjiUmSJEnSbK1abHfSPehztfMeAT45nAtk5qO0XmNJkiRb20nqvYhYDDiL2bNCHge2ycx/NJfVxJCZM4GdgUsr4cMjYvOGUmpcRKwOXE3/ItIjwDsy87MWkSRJkiSNETdRtJGrWqzVwIFExHrAB2rhfTKz0xZ5kiTNwUKSpNFwAvCqcvsF4F2ZeUuD+Uwomfk8xYykvtYDcwGnRMQyzWXVjIj4IEURaY1K+E/A2pn522aykiRJkqQ5ZeazFOsGV63Q7vkRMRdFK+/q53vfzMyzupCeJEn/ZiFJUk9FxCeBHSuhT2XmpQONV2cy8wng3cDTZWgacHL5xmLCi4iFI+Ik4HhgwTI8C/gKsEVm3tdYcpIkSZI0sBNr++sP49yv1cafBXx+xBlJklQTmdl0DpImqIh4A0XLtXnL0OmZuXODKU14EbEbcHIldEhmHtpUPqMhItYGTgdeXQn/C9g9My9oJitJkiRJGlpETAVuA15ehp4EVsjMJ4c4b2+K7h99TgX2zMyXOshhbmAlis4OawD/k5kvDvc6kqSJy0KSpJ6IiAUpWq31tbT7O7BOZj7VXFaTQ0Qcx+z1gWYBG2XmVQ2m1DMRsS9wBDBfJXw+sIc9wSVJkiSNBxGxA3A2EGXo2Mz88ABjAzgY+FI5fhZwKPDVzKyvtzTQ/dYEPgQsT1FAeg0wf3n4nsxcqcNvRZI0QU2KlkeSGvEFZheRpgM7W0QaNZ8A+tagmgs4eqK1uIuIxSLiLOD7zC4izQT+C9jaIpIkSZKk8SIzz6Eo7PQVgj4UESdHxGv6xkTE1IjYBbgSOISiiHQjsFlmfrndIlLpAYoZTN8B7mJ2EQngoo6/EUnShOWMJEldFxGrAjcxu6XdwZn5lQZTmnQiYh3gamDuMrRfZn6/wZS6JiI2BE4DVqyE/wHs5vpbkiRJksariFgP+B9gs0r4cYoC05KV2KUUD9WdMcwCUqt7rk/x3rHPHpl50kiuKUmaeCwkSeq6iDgf2KrcvR14XWZObzClSSkivksxOwmKPturZea/GkxpRMoWDv8JfAOYUjn0K+ADmflYI4lJkiRJUhdFxCso3lOvBCxF0eXjIeBW4M+Z+XAX77Ut8JtK6BWZeV+3ri9JmhgsJEnqqojYmWK2SJ8tM/PCpvKZzMpFW28HppWhUzNztwZT6lhEvAz4CbBdJTwDOCAzv91IUpIkSZI0zkXEwRRrLAHcmZmvGWy8JGlymlBrZkhqVkTMBxxRCZ1sEak55ZpUn66Edo2IDZrKp1MR8WbgBvoXke4BNraIJEmSJEkj8pbKtusjSZJaspAkqZs+CCxXbteLGGpAZp4CXFIJ/VdTuQxXRMwVEV+geDOzXOXQGcA6mXl16zMlSZIkSUOJiCnARpWQhSRJUksWkiR1RUTMA3yuEjo6Mx9sKh/1c0hl+50RsWZTibQrIqYBfwC+Asxdhl8APpaZO2Xmk40lJ0mSJEkTw3rAgpX9ixvKQ5I0xllI6pKImCci3hIRX4mICyLi4Yh4LCIOauPchSLiGxHx94h4PiKuioi1RyNvqYt2BVYst18AbDk2RmTmxcDl5W4ABzaXzdAi4q0Urey2rIRvB96YmUc3k5UkSZIkTTibVrZvy8x/NZaJJGlMi8xsOodxKyIWAt4B7AC8HVh0gKFbZ+YfBrjG6sA5wKtrh67OzHG3lokmp4gI4BbgtWXoqMz8eIMpqSYi3gH8qtydCayamXc3mNIcImJu4MvA5+n/oMOJFDORnmkkMUmSJEmagCLitxSfZ0HRVeRjTeYjSRq7nJE0MgcC+wH3Af8J7APc3GLcvq1OjojVgAuZs4gEsFqXcpRGw3bMLiK9BHyzwVzUQmb+Grip3J0b2L/BdOYQEa+gaKNwELP/3/QcsHdm7mkRSZIkSZK6p3yQb+NKyPWRJEkDckZSl0XEqsDf6F+kewFYPDNfqIx7OXA1sDBwMrACsDUwTznk3MzcYVSSlkYoIs4A3lvu/iwz92oyH7UWEbsCp5S7jwEvz8zpDaYE/Hu21E+AJSvhm4GdMvPWRpKSJEmSpAksItYDril3E1gmMx9uMCVJ0hjmjKQuy8zbmXNxwvmB9ft2ImIKcCYwBdgwM/fNzHcAr6KY2fRhivVmpDEvIhYH3lkJHd9ULhrS2cAT5fYSFDPJGhMRUyLiCIqWe9Ui0rHABhaRJEmSJKlnqusj3WIRSZI0GAtJvfGbFrGNKtvfAdYDtikLTwBk5j8z89uZeWxmPt/rJKUu2QmYr9z+P+DPvbpRRCwSEetHRMf/dkXEEsMcv2JErD6Se44VmfkicHoltGdTuUTEq4C/UBTP+zwF7JqZH/bfQEmSJEnqqWohybZ2kqRBjfsPRseoVv8DXh8gIt4OfAw4MDOvH9WspN6oFiNOyi71y4zCyhHxnoj4ZkRcBTxO0RJyvw6vuQ1wb9kLeqixc0XEycA9wC3AbRGxeif3HWNOrGxvFxFLDjiyRyLivcD1wBsq4WuBdTPztNHOR5IkSZImk4gI4M2VkIUkSdKgXCOpB8qZC48DUyvhv1PMQroZuA14a7c+cJeaEhErA3dVQqtVZ9mN4LrnAlsCCw0w5NrMXH+AYwNdcyGK9cuWB5bNzAeGGP9e4Ixa+JrMfEOr8eNF+YbhbopWmgD7Zeb3R+ne8wPfAj5aO/Q94LNjYb0mSZIkSZroIuJ1wI3lbgIvy8zHGkxJkjTGOSOpBzJzFnB5LbwSsxeT/4hFJE0Q21S2r+5GEam0O/ByipZ5OwMza8fXjYjFhnnNr1IUkQCWaWP8My1i6zcxg6ebyn97TqqE3jUa942IVYEr6F9EehzYMTM/aRFJkiRJkkZNta3djRaRJElDsZDUO5e2iG0PfD0z7x7tZKQe2bKy/dtuXTQzny6/pmfm6cDZtSEBbNDu9SJiffq3w2unkPR74JwW8Xnbve8YVn2tNo6Inn5PEbEHcA3w+kr4cmDtzGz1ZyxJkiRJ6p1qIenCxrKQJI0bFpJ6p1Uh6Q7gv0c7EakXyhaOm1VCvfzl8zctYmu0c2K5HtKPgOq6SNOGOq+cubMn8NdK+AngwXbuO8ZdAzxdbi/IMIpywxERC0bEj4GfAQuX4QQOB96Smff24r6SJEmSpNbKdudvqYT+0FQukqTxw0JS71wJzKjFbrZ9kyaQdYDFy+3nKdqW9co1LWKvbfPc/SlyrWpnRhKZ+TTwboriB8D5ZevKcS0zXwL+VAlt3u17RMSaFK/bByrhh4FtM/OAMgdJkiRJ0uhaG1iq3H6O/u8NJUlqyUJSj2Tm88B1tfBqTeQi9cgWle1Le1wkvR14sRZbeaiTIuJVwKEUM4mq2iokAWTmXUBfO8oT2z1vHKjOINtiwFEdiIgPAVfRv9h3MUUru/O6eS9JkiRJ0rBU1zo+u/z8SpKkQVlI6q16e7vVImKRRjKRuq86Fb6nPZXL2Su31sKvauPUoylmSv26Fm+7kFS28HsZcC9dXAdqDKi+ZhtFxDwjvWBETI2IUylaCS5QhmdRFPO2zMz7R3oPSZIkSdKIVAtJxzeWhSRpXLGQ1Fsvr+3PBazfRCJSD1TXKLpyFO73t9r+K8siT0sRsRuwFUVru/q6Rm0XkoBNgMWAwzNz5jDOG+tuAl4ot+cDVhrJxSJiXYpZmLtUwg8AW2XmIROhJaAkSZIkjWcRMY3iPS7AVZl5cYPpSJLGEQtJPRIROwG7tTi0SYuYNK5ExPzACpXQHaNw27tq+/MAS7caGBFLAN8Gjs/MmxhZIekLwD+YYE9qlYWdOyuhVTu9VkR8Aric/u0Gfw+8PjMv6vS6kiRJkqThi4jtIuKhiLg5IqrLLOzE7M8CD2ogNUnSOGUhqQciYjngGOAh4L7a4TePfkZS163C7H8/nsnM+s95L9QLSQDLDjD2mxSzbL5Q7tcLSdPauWFEbA68FTgwM18Yavw4dHtle9iFpIhYPCJ+AXwXmLcMvwR8Hnh7Zj488hQlSZIkScN0ILAURSeRfQEiYm5gv/L4cZl5QUO5SZLGIQtJXRYRAfyEohXWnhRP5Vd1ZS0SqZWIWKYsZPZa9YmmOwcc1V13t4jV20cSEZsBHwS+Wilk/Ks2bMnyl+gBlbOujqFo23fKsLMdH6qFpNUGHNVCRGwE3ADsUAnfC2yamf+dmdmF/CRJkiRJw/dYZfuc8r9fpngo9E/Ax0c9I0nSuGYhqfs+SbEuy+GZ+Xvg4trxhYF1RzupboqIhSJi04j4bER8JyL2iojVyyKamvUw8OWIuD4ivhoRGw9VMOlQdfbK7QOO6q77W8T6tbaLiPmAH1LMXvpe5VB9RtJcFE9nDeZQinWDPjKBiyLVloRtzUiKwgEUbz6Wrxw6F1g7My/rYn6SJEmSpOH7IkWXHICPRMQFwGeA7wNvy8wXG8tMkjQuOTOmiyJiTeAw4DJmt9S6uMXQTYGrRimtrirXfjoGWLzF4Ysi4gOZee8op6VSZs6KiA8BxwH/VX49FRHnAb8DzsvM+uycTlQLCK1azvVCvRgEc66R9AXgNcAOmTl9iHOXYc6ZSgBExAbAp4FvZ+aNHeQ6XlQLScsPOKoUEUsBPwO2qYSnA5/LzO92OTdJkiRJUgcy88aIeDXFg84vp3jvu1tmtnpvLEnSkJyR1CURMS9wEvAssGtmvgSQmf8A7qkN33SAa0yNiA+P1Zk9EXE88HNg0QGGbArcEhFbjV5WqsvMWcD/A35chqYC7y3374+IGyLiaxGxyQjaLE6tbD/eebbty8zngadr4X8XkiJiDeAA4MLMPLc27mFgVi22TKv7RMRU4FSKAtnBI8l5pCJijYg4KyJ+EhEr9+AWj1a2pw44in+3DLyB/kWku4E3WUSSJEmSpLElM5/KzLMz86jMPMsikiRpJCwkdc83gLUoikj1GTkX1/Y3iYh+f/blB/pnApuNxTZaEbEHxbozMPDPzVzAAsCJEbHYqCSmlloUk/peswBeBxwE/Bl4LCJOj4i9I2KO9YYGsUhl+6mR5jsMD9X2l4J/r032I4rvc//6SZk5k/5FE4BpA9zjOGAFYK+yeNWks4B3A3sBv+zB9auFuUVaDYiIuSLiS8AFwLKVQz8H1s3Ma3uQlyRJkiRJkqQxwkJSF0TEOyk+vP5iZv6hxZCLa/uLApvUYscAazIGFzyMiCWAI5lzRkcrc1PM9Disp0lpSC2KSX2qM94WAd4DnEAxW+nGiPh6RLx5iNlK1dkro1lIerK231ew3Ad4E3BCZt40wLn1p6/mmJEUEfsA7wO+kZlXjiTRkYqIKfRft2j1iFiuy7epFpLmjogFazm8nKKAdAiz/3/xAsW6Ubtk5mi+9pIkSZIkSZIa4BpJbYqI9wEfBR6h+GD+vMzMiHgbxZP551DMSmrl4hax/SgWq6d82n9vYNvMfGyA+89HMePp9sx8unZsXmB9iqLATZn5wPC+uyFtxMDt7FoJ4N0RcUyX81Bnvg8sAWw/wPFqQXktihlLBwJPR8Tvmb220v2VcU0Vkur3WiwilqX4u/cs8KVBzv0XRbG2T79CUkSsDXwbuAI4dOSpjkxmzoiIOyjWfAJ4ALh/kFM68RxFgbjvZ2BqGSMitgZOpJz1VboN2Ckz/9rlPCRJkiRJkiSNURaS2hARrwROY/aHre+jmL1xK7AZcA2w+0At6TLz3oj4K8WH9H3eGxEnA/NSrF9zcGb+vrzfVGBtYB1g3fK/r6VY1H7JWm4fAA5n9oe9L0XE3pl50ki+55p1OzhnKeD6Luag0VGfrfRuip9Pyp/h31AUlpoqJNXXSFoc+B5FofPLQxRRB5yRVLZiPAuYAby/b42zMWA34GvAi8Dnut32siyGP8Ps13ORiHgE+CrwOfr/PPwU2Dczn+1mDpIkSZIkSZLGNgtJ7VmROdsALlt+3Q68IzOfG+IaZ9O/kATFh8QAZ1B8cNvnFIo1Wtag/we5v8rMFwAiYm6KD3bfTzmDoDQPcGREnNzFD51fSf9ZCxrfkv4/V4Opz1Zai6Jd3gKV+Atdyqsd9ULSahSzjB4EvjnEuS0LSeX6SicBK1Gscfb3LuTZFeX6Q9v0+DYvVrYXBS6haBPY51ngY5n5sx7nIUmSJEmSJGkMspDUnmuAh+nf4gngFmDrzHykjWv8gKKd3RK1+G+ozWbKzHcARMQuwKmVseeW8bkoikjrABtTtOI6AdirHLcYxQfCT7SRVztuprMi0r0URQs1b25gGsXf+XaLSH3Fw6T4O/BbitlIVwO3Mrvl2iJdzXRw9UJS379hh2TmM0OcO9CMpC8C2wFHZ+ZpI8xvPFq4sv0oxWvbV0i6iaKV3e2jnpUkSZIkSZKkMcFCUhsy8/lyvZDDKGZkPEVRAPpqZj7e5jUeiogtgCMoZhr9E/gZcFRmzhrgtGqbrpnlPaFYx2UJYIO+NlMRcUtl7It0t93YdcMcn8Btmbl6F3NQhyJiGsV6XEMVA6uzzh5nduHoD5n5cO2a1Z+vapu7XmtVLLodOK6Nc+uFpGkRsQ3FukrXAfuPMLdxp5zZWJ1d9hTwCYp10f4E7N83C1KSJEmSJEnS5GQhqU2ZeT2w9QivcSOw1TBO2bSy/ZfMfCQidgc2ALastdN7VWX7ukGKU524AriBoog2dxvjAziyi/dXhypFpJVpXUiqzjq6ltlrIF0zxM9QdWbQaBaSWq3Pc0CbaxrVC0kvA06mmLn3vsx8cc5TJryFa/tPZ+b0iNiwjRlekiRJkiRJkiYBC0lj29sq2+dGxOuBLwAbt1iTaYPK9gXdTCIzXyoLWNdTFIkGm9kyC7gIOKabOWj4yiLSJcAqzG5nV5119Bj9Zx2106KxT3VG0mi2tqsXNy7NzHPbPPdftf25KFpAvr3TdZHK9ZVWpmgzOTUzj68dnxd4F7A2MB04MzP/1ua156dYA2oNYKHM/FEnOQ6h+tq9mJnTASwiSZIkSZIkSepjIWmMiohFgQ0rod8DpwEfycxHa2MXAl5fG9tVmXlLROxMsRbTVOYsJiVFseJP1NZ80uirFJFeUwn3rXXUN+vo2hHMXGtqRlK9wPGZYZxbn5EExWym89u9QEQsCbwDWJeiePR6Zn///1Mbuz7FjKfqa3BQRGyWmVe0uPb2wLbA8hTFv5WY/ffsOKDXhaT6+lOSJEmSJEmSNOSaKWrOFswu9N0CfAD4dWZe0mLsWypjn6JoRdd1mfkLYHXgDPrPSEngHuCTwBaZWZ/5oVFUFpEuoihgPAqcCOwGLJWZG2bmlzPz6hG2P3yisr3MCK4zXNXWdmdk5pXDOPdhip/VPj/IzCOGef8lgVUpvueN6F9E+/fMqIjYEbiMYgbY5ZUx8wEfHeDafwV+TNEWcgb9/32+aJh5tmvZyvYTA46SJEmSJEmSNGk5I2nsqq7H9CjFTIV1Bhj71sr2hW2uF9ORzHwA2KVs6bUKsBxwQ2b6IfQYEBFLA4dTzF77DcWso17MDrursv2aAUd1X9/P2dPA54dzYtmi8WFgaeAsYL/h3jwz7wAOAoiI44EPlocepigcERHbUswg2jMzTytj/6T4uwIDtAIs2+v9vRy/FnBY5fDFw821TatWtu8acJQkSZIkjVDZeWXvWvh7XV7jWcMQEVOAfWvh4yZau/OIWAbYtRKanpk/GIX7bk//Nc0vKddgl6Rxx0LS2FVdH+nNFOu4TB9g7FaV7a63tWtKfRkpAAAaZUlEQVSlLE7cWX5p7HgkM/cchfvcXtledcBR3Xc18DjwHx2ua3QzRbFmny68WanORvpVZs6KiNdRFJG2zMwbKsera5rd28a1l65s356Z948gz8FUX7vbenQPSZIkSYKiw8O3a7GjKDo5qBnzMedrcgZztpUf715J/+/zGaDnhSTgwxQPhvf5NMX645I07lhIGoMiYhX6P7FwUWa2LBCVbczWqoRGpZCksWkUn+SqFh1eFRFTMnNGr2+amQ9ExDIjuNe2mfniSPOIiLmAzSuhcyNiMeBUYLdqESki5gNWrIyttrobyPqV7V61tYP+s8luH3CUJEmSJEmSpEnLQtLYtHVt/xuDjN2ysn1nZt7Tg3ykunuBF4D5Kf4dWYlRKkSMpGDVjSJSaT2Kp+mgmG30R+B04LuZeXFt7LrAlL4UgAsGu3BZeNqgEuplIak6I8lCkiRJkqQ5RMQ6wNGV0DOZudVA4yVJ0sRjIWlsqra1uz0z/zjI2Or6SM5G0qgo27jdAbyuDL2WyVWIqBZ7zwf2BF7KzB+1GLtJZfu6zHxkiGtvQFGg63NxRxkOISIWBFaohGxtJ0mSJKmVqcCGlf0nm0pEkiQ1Y66mE1B/5UKH1ZZZJw9xSsv1kSJiiYiwUKheurGy/ebGsmhGtdj7V4o+x/9vgLHDLfa+pbL9t8x8aJi5tWtjZv8/4OHMfKBH95EkSZIkSZI0jllIGns2Ahap7P9ioIER8WpguUrosjI+BTib/uusSN12YWV7i8ayGGURsQjF39M+7wW+2GqmUdmmrjojqZ1C0qaV7V62tau+Zhf38D6SJEmSJEmSxjELSWNPdabDXZl58yBjN6ts35GZj0VEAD8DLsjMK3qRoFSqrvXz+ohYcsCRE8sW9G8L+mhmnjbA2E2ABcrtp4HLB7twOYvwTZXQaBWSLhxwlCRJkiRJkqRJzULS2FMtJJ0zxNjVKttPR8TiwHHA3MBXu52YVJWZ/wDuLHeD/oXNiexttf2DBhlbbT15YWbOGOLa6wELldtJ79ZHmlreq08vC1aSJEmSJEmSxjHX0BlDyhkd1Q93hyokPVfZXg/4F8UHwjtkZnY5PamVC4BXl9tbAGc1mMtoqRaSrszMPw0ydrjrI1Xb2v01Mx8dVmbt25Si4Axwf2be3qP7SJIkSdKwlS3Fl6V4APpRik4QM3t8z6BYPmBRYAZwX2Y+O8xrzAUsAyxG8cDlE8CD3c49IuYFXgZMpfgzehZ4IjOf7OZ9avdcEHgFxWeJjwGPZOZLPbrX4sBSwLwU3T0eyMzpvbhXJyJiYYqfzynAkxQ/K34OJ2lCs5A0tqwG/LncfpYh2mABJwIfovgl5Tngh8Dnx9L/XDXhXQjsU25vHxH7ZeasJhPqpYhYCVilEvrRIGOXANaphMbS+kjvrmzb1k6SJElSPxGxOvCJcvfltcMLRMQxQ1zi15n562Hec2ng4xTr0K5GUYjp81RE/B44KjMvGeZ19wdWrYROzsw/l8fmAXYBdqdoTb5Q7dwFMvOFIa4/DdgLeCfFWtXz1Ya8EBGXAWcCP83M5+hARKwL7A1sXn4/c3ymFxFPAXcD1wCXAr/MzCc6uV95vcWAjwI7A2vRv7PRsxHxR+DYzPxNp/co7zMXsAPFa7EpsHRtyKyI+CvwO+CEzLyTUVb+WXwc2BVYvXb4qYi4EDhupH8WkjRWhQVzSZ0qW6Q9CMxfht6amX9sMKWeioh9gKPL3RnAUgM98RUR7wXOKHf/npkrV45tC/yu+sRSRMxN8VTX1DK0Q2ae2+VvgYhYgOI1W6QMbZ+Zv+z2fSRJkiSNXxGxNXDeCC5xaGYeUrvmShRFjqp5M3NGROwFfI/Z74cGcwrwwcx8sZ1EIuIi+rdi/2hmHhMRrwdOAtYc5PSFBir8lDN0vgh8itnviYfyILBfZp4x5MjZ91mG4s9mp3bPqZgOLJeZjwxw7YUpZvxUvSIz74uI7YFjKWYGDeW3wC6ZWb/WkCJiM4r32asNMbTPTIplHQ5odwZWRKwPXF0JPZOZiww0vsX5O1I8vN3On8Ufgd0z88GI+A2wbeXYpzPzW+3eV5LGEtdIktSxzHwKqBY79mgql1FSbWt34RC/tG5e2f737MKI2JPZs7iqXs/sN02zgMFa5o3EDswuIj1C8USXJEmSJDUiIg4CfkJ7RSSA3YBzylksnd7zTRQzdgYrIsEAn5tFxPIU7/M+T/tFJCg6ypweEYe2meeyFJ1rOikiQdEabu4hR8153w8Dv6C9wgkUxZLzI6I+G2uo+3ycomV+u0UkKL6fjwBXRsQrh3O/TkTEvhRt/Nv9s9gKuLwsAErShGFrO0kj9TOKae4A746Ij3Y6VX8sK1sebFEJDbWG2caV7SvKa2xN8UbjTS36J1fb2t2QmY93musQqsW+UzNzRo/uI0mSJGn8egD4ebm9FP3fC80Azh7i/JvbvM9uwNdq9z0fuIei5f9SFGvPrl07bxuKmUCdzO6YBnwFWLgS+ytwLfA4RUFrZeDNtCgkRcRyFA/+rVA79CJF6/C/UKxhPZNiHZ3NKf78qtc6OCKeyMxvD5Hr8cxel7jPA8BvgBvL7RcoHhZckqLl2rrABq1yb9PWFDOE+loLPkLxmtxJMXtpCYrv6Y218zYEDqV4zzukchbakS0OPUzRBvBv5f2mUfz5bUn/otiqwAURsWGv3j9HxA5ljlE7dAfF34G/UfycrkDx57ZVmeOrKP7+DNoWUZLGE1vbSRqRsiXbfRRPVkExhfvkBlPqiYjYmOKJNYCkaA/wwCDjn2T2E3VHAXcB/0nR/u/2FuPPAbYvd7+VmZ/uVu6VeyxD8Vr1/fL9hsy8ptv3kSRJkjRxRMSmwMWV0JOZuVgH12nV2u5ZinWJnqR4v/TTzJzZ4tz3AT8FFqiEnwKmZebzQ9y33truOWDBcvsC4FOZOUfhqywYPZiZL1Vic1O8L6wXUY6maOf34AA5vI5inevXVcIvARtm5nUDnPNG5lw7+xvlfQZt6xcRLwPeA+wHbDlIXq1a2/W9Js8DBwJHt1qLOyLeRlEsqf4szKBojffQEPmtCtxA/9lcCRzGAN9fRKxJ8WdYLyqenZnvGeJ+w25tV67ZdStF4azPDOBzwHdbPBxKRLyBovXiKpXxUypDbG0nadyytZ2kESl/yT+lEtq3qVx6rNrW7qrBikilf1a29wX+C9hxgCJSUDzt1ueCjrMc3EeYXUS61SKSJEmSpIYtBDwKbJKZJ7QqIgGUawrtXQtPBd7dwT37ikjHA29rVUQq73lftYhU+hRzFpH2ycyPDVSsKa91E/AW+s/Umgc4YpA831Hb/2VmHtTO2lCZ+Uhm/jAz1wQGLeq0sBBFsW3LzPxuqyJSeY8/UBSrqqYA72/jHv/DnC0BPzHY91e+TptRzMSqenfZ/aPbvkz/IlICe2fmd1oVkcocry5zvLcMTWk1TpLGIwtJkrrheIpfqgA2KhfLnGjuoJimfyjFgqpD+ThwDcVU958A62bmtQOMXYvZv6BOBy4ZUaYtRMRCwCcqoeO6fQ9JkiRJ6sB/DFTMqcrMn9N/VgkUrcQ6cTPw0cyc1e4J5Xuqg2rh72bmD9s5v1xjdxeKlnd9NouIdQc4ZaXa/i/aSnTO+3bSiuhTmVmfDdXq2hdStNmrGvQ1KWcW1YtkZ2Xm99u435MUrfXrLdoPHOrc4YiIxYG9auFT2um+kpn3Af/RzXwkaSywkCRpxDLzFuDXlVD9l+txLzNPzsxDyq/z2xh/UWa+ITPXyMy9M/Mfgwyvznb6c2Y+O/KM5/ARip7ZAI8BP+rBPSRJkiRpOK7OzHOHMf7M2v76Hd73ix2sF7sT/WeoPAkcMpwLlO+d6wWhnQYYvlBtf97h3GsE7qF4WLRdw31N9qztJ/DZdm9Wdvk4thbeNCJWbPcabdiBOdvufaHdkzPzj8Afu5iPJDXOQpKkbqkukPrWsgex2rNNZfukbl88IuYDqmsufS8zn+n2fSRJkiRpmIb7/qe+ntCKHdzzEfo/CNmuehu3czPziQ6uc3Ztf9MBxv2rtv/esi16r50ynJlazPmaLB0RC7YcWdiytv+nzLxnGPeDOQtJAFsM8xqDeVtt/5LM/N9hXuMn3UlFksYGC0mSuiIzrwQurIQm3KykXijbI2xS7j7FnE9zdcNewLLl9jPAkT24hyRJkiQN11+GOf7+2v5CETHcz7aubLH20aDKe7ylFu50xkm95fnrBhh3ZW3/rcBPI2L5Du/brpG+JgALtxpYPuRY/37PG+b9yMwbWty3mw+z1tfB6uS1dkaSpAllnqYTkDShfI3ZTwHtEBEbtdNXeZJ7JzBfuX1Ut2cKRcTC9F/T6ejMfKyb95AkSZKkDg3WAryVp2v7ASwADKc9+JDrMbWwMrBILfZCRKxW5sAA/20VW6x2nQUjYtFy/Z+qM4H/ARavxPYAdomIPwB/AM7PzFuH+80MYbivyVMtYgsDD7WIr8Kcn0UOtJbwUG5i9gOTAK/t8Dr9lLOpVmxxr2HJzAcj4iFg6W7kJUlNs5AkqWsy88KIuIRian4Ax0TEesN92msiiohDKNrL/Ql4b2Y+Xx7atfzvI8ARPbj1l4BXlNvPAt/qwT0kSZIkqRP14slQZraIDXdGUicP1r2yRez0Dq4zkKnU/iwy86mI+HB5n2pLuynAduUXEfEIcBlFh5DfZ/7/9u492K66OuD4dxGTEAkEECSiSMOUV4k4KKOjCGOhFVAJdcRCrVgeMzCUGSkMViyWQuvEAauCM9ARZJSHEI0PbKiIvNJiWjsgUEACUhQwlBAlhSSGIiGrf/z2HU52zs0993DO2efe+/3M7Ll3//bev71ybiY55679WysffpWxjPdn0q4M3mgl+HZtM/bEOO834skO5u7GLm3GVnQ51wpMJEmaJCxtJ6nXTgdGEkf7A2c0GMtQqMrXnUt5Kuv9VD2RImJPqjf/wCcy89ke33c/4K9ahi7IzHqdbUmSJElqynh68fRKfVVTJ+qrkXptZrvBzPw2cDTtV/eM2AlYAFwMLI+IeyLipIjo9uHxfv5MZrUZG2/iarTrttSXaTz6GaMkTVgmkiT1VGb+jPIGdsT5EfGm0c6fIl4A1lffrwNurWpDXwFMAxZm5vV9uO9lvLLy9EHgS324hyRJkiRNJNnFNY39/iwzl1BKwn0KeKiDSw4ArgTurUrvDZN2K5XarTLrRP260VZBjVe7ebpNrjWRKJWkvrC0naR+uIBSsu2NlFU4l1KeopqSMnNjRJwBXA7MAC4C3kt5cuzUzLy81/eMiBN5pRlsAqdZYlCSJEmSutKuB9O+wHM9mv/XWzqYmWspnyMviojdKb2JDwEOpvRvamc+cGdEvDszH+1RnK/Wi23G5lBKvY/XnA7m7ka7ebbrcq5ur5OkoWMiSVLPZea6iDiTV2pGL4iI0zPz0ibjalJmfj0ibqf0j9oO+B5wZ0uvpJ6JiL2BL7cMXZWZP+71fSRJkiRpinimzdisHvQjGrfMfAL4WrUREXMp5dP/FDicTVdP7UT5bHjkgMMcTbvXcRfgsS7mmlvb71UZ93ZJrXZ9kzrR7XWSNHQsbSepLzJzMbCkZegLEXFAU/EMg8x8MjOvycxLM/NHfUoibU1J4M2uhlYBf93r+0iSJEnSFPIYm5cpe1sTgdRl5srM/Hpmvh94K/B47ZQjhqjc/GNsXlrwLV3OVb/uv7ucZxOZ+RybrxCbP955ImI74M29iEmShoGJJEn9dALwZPX9TOBbEdHvJqVT3SXA/tX3G4GPZeYWyyRIkiRJ0hbUe9FMud8lZeY64IHa8AebiGVLMvNB4Lg2hw4adCztZOYaNk/4HNLu3C2JiN3YvKTfT7uNq427avvdvH7v7kUgkjQsptx//pIGJzNXA8cCL1VDvw9c0VxEk1tEHAec0jK0MDNvaSoeSZIkSZPC2tr+axuJonlLavsfiIh5jUSyBZn5n8CzteEdm4hlFHfU9j8UEfV+R2P5CyBqY0u7jmhzt9X2PxgR249zjo/1KhhJGgYmkiT1VWb+BDinZejYiDi3qXgmq4h4J/DVlqGlwPmNBCNJkiRpMlld258WEW9oJJJmXcmmq7OmAxc1FMtYnqvtr2skivYW1fZnAZ/u9OKIeB1wZm14eWbe/2oDa7GYTUsZzgTO7vTiiNiH0rNKkiYNE0mS+i4zvwj8c8vQZyPi5KbimWwiYl/gX4BtqqFngI9mZr0EhSRJkiSN1wpgTW1sypXtyszHgatqw8dExAXdzhkR80dbjRMRB0dEfdVNJ3PuDexRG/5FN/H1Q2beAdxXGz4zIsYsHxcRWwFfYfMVVl/sUXgAZOavKJ+xW53VSd/niJhJechzei9jkqSmmUiSNCjHs+mbxa9ExFFNBTNZVE1TbwZeVw39Fjg6M59uLipJkiRJk0VmJvCT2vDnIuItTcTTsE8B/1MbOy8iFkXErp1MEBFbR8RREXEjcD+w8yinLgZ+FhGnVatwOpn7DZQVP60JqKeA/+jk+gGqryiaAdwYEUeOdkHVb/lq4MO1Q3cDX+tteAD8DbChZX8W8IOqGkhbVfm7xQxJTypJ6qXXNB2ApKkhM9dUbwr/HZgHTAO+GRF/nJnLmo1uYqo+TNwM7FYNvQQcU9XEliRJkqReuRp4X8v+nsD9EbEC+CWwvnb+tZl57aCCG5TM/E1ELABuB7ZrOXQspdfP94FbgAeB/wUS2AHYBXgr8HbgUGB2h7fcF7gMuCQibqN8nr4HeIJScvAlYA6wF3A4cCKwbW2OT2fmRoZIZi6NiM8Dn2wZ3p6SqLkJ+AbwMKUk31zKa3Yy8MbaVGvoUzWOzHwwIs4DFrYMzwWWRcR1wHeAhygPc+5Oef1PAUbKPv6CsprvkF7HJklNMJEkaWAyc2VEHA4sozx1NQu4KSL+JDNvbza6iaV62u2HwB9UQwmclJk/bC4qSZIkSZPU9cBJlF/ot3pTtdXVVzBNGpn504g4DFhCSSyMmAF8pNp6bTpwRLWNx5cy85o+xNML51Bev+Nr40dW21jWAkdl5qO9DmxEZn4uIvYCTmgZnkaJuR53q/XAMcBn+xWbJA2ape0kDVT1Ju8DlKd2oDwtdVNE9OPN9qRUvZFdBrSWkjh7Mj7xJ0mSJKl51YqWBcDllFUwU1pm3k35PHYV5aG+brwM/AB4dpTjz3c578i1p2fmWa9ijr7KzI2Z+XFKmbv6irax3AW8IzP/rfeRbeZk4EI6/zk/BRyWmff2LyRJGjxXJEkauMy8KyLeB9xIWeY/A1gUETtl5j81G91wi4gDKR82Wuton5OZPW0uKkmSJEmtMvO3wKkR8RnKypj5lDLbc4DXsmlfnsfbTPEC8K/1accZxott5hirrNl9bBpbvcdRVzLzN8AJEXEhcCpwFLDHGJc9A9xJKY13wxi9bfcF3kEpmXZQ9f2cMeZfDlwLfDUzV435hyivXf31fLGD61plmzle6PjizIsjYjFwBnAcr5Rur9sA/Bi4Alg0znJ9a2sxdpy4qu5zTkR8B/g7yt/9aW1OfRq4EvjHzBxJAj4AbNNyzq/GEbMkDZUoPRMlafAiYj9Kj5/WOscLgb8dthrOwyAijqA07hypp70BOCUz+9FYVJIkSZI0DhExF9iHUrJtNvA7ShJjFfBwZo62+qiTuQPYldKf6vXV/BspfYJWAQ+0JDAmrIiYR3kNd6Y8dLqW0mvovzJzXZOxAUTEDsDbKL/HmE5Z/fUQsDz9JaukScxEkqRGRcTuwI8ozUFH3EFpmLmymaiGS0S8Bvh7Sg3pkSfpXgCOzcwljQUmSZIkSZIkadIzkSSpcRGxM6Vc24Etw6uAP8/MW5uJajhExG6UxrYHtQyvBhZk5rJmopIkSZIkSZI0VWzVdACSlJm/Bg6mNG4d8Xrg5oj4h2pFzpQTER+i1PNuTSLdBbzdJJIkSZIkSZKkQTCRJGkoZOb/ZeapwJ9RaiBD+TfqM8B9EfHepmIbtIh4c0TcAHwX2LHl0CXAezLz8UYCkyRJkiRJkjTlWNpO0tCJiD2BbwIH1A5dB5ydmU8PPqr+i4jpwJnAecA2LYeeB07MzO81EpgkSZIkSZKkKcsVSZKGTmY+CrwL+DywoeXQR4FHIuLsiJjVSHB9EhFHAvcCF7JpEulW4ACTSJIkSZIkSZKa4IokSUMtIuYDl1F6KLVaBXwBuCwz1w08sB6IiAAWUMr3HVg7/BRwVmZ+a+CBSZIkSZIkSVLFRJKkoVclXD5OWaG0c+3wauBi4MuZ+fygY+tGREwDPgycC+xfO7yB0gvp/ImaIJMkSZIkSZI0eZhIkjRhRMQOwCeB04HtaofXAzcA1wC3ZObLAw5vTBGxP3A8pUTfrrXDG4FvAxdk5kODjk2SJEmSJEmS2jGRJGnCiYjtgU8AZwA7tjnlGeA6YBFwd2ZuHGB4m4iIeZTVR8ez+eojKCuQrgMWZuYjg4xNkiRJkiRJksZiIknShBURs4G/BE4Dfm+U01YDS4Fbgdsy8+d9jmkn4FDgj4DDgD1GOXUtJYF0YWb+sp8xSZIkSZIkSVK3TCRJmvCqHkrvofRR+ggwZwunrwDuBR6ttp9XX1fkOP5BjIgdgb2APVu+7ldtMcplL1MSWlcDN2Tm+k7vJ0mSJEmSJElNMJEkaVKJiK2BoylJpUOBrTu89HfAGspKodZtA7Btm22bDudNSuLqeuAbmfl0h9dJkiRJkiRJUuNMJEmatCJiJvAu4A+r7Z3AjAHcejlwO3AHsDQznx3APSVJkiRJkiSp50wkSZoyImIWcCCwD7B3y9d5wLQuplwJPAw80rLdk5krexKwJEmSJEmSJDXMRJKkKS8iZgC7UUrWzW7ZtqUkmNZV29qW71dm5vONBCxJkiRJkiRJA2IiSZIkSZIkSZIkSW1t1XQAkiRJkiRJkiRJGk4mkiRJkiRJkiRJktSWiSRJkiRJkiRJkiS1ZSJJkiRJkiRJkiRJbZlIkiRJkiRJkiRJUlsmkiRJkiRJkiRJktTW/wMapvVXGMzi2A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410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4" y="2125995"/>
            <a:ext cx="11367831" cy="4541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1 Título">
            <a:extLst>
              <a:ext uri="{FF2B5EF4-FFF2-40B4-BE49-F238E27FC236}">
                <a16:creationId xmlns:a16="http://schemas.microsoft.com/office/drawing/2014/main" id="{B5A22E0F-FA16-42F2-93DE-5C84CC27D170}"/>
              </a:ext>
            </a:extLst>
          </p:cNvPr>
          <p:cNvSpPr>
            <a:spLocks noGrp="1"/>
          </p:cNvSpPr>
          <p:nvPr>
            <p:ph type="title"/>
          </p:nvPr>
        </p:nvSpPr>
        <p:spPr>
          <a:xfrm>
            <a:off x="429827" y="48682"/>
            <a:ext cx="11324208" cy="1019792"/>
          </a:xfrm>
        </p:spPr>
        <p:txBody>
          <a:bodyPr/>
          <a:lstStyle/>
          <a:p>
            <a:pPr algn="ctr"/>
            <a:r>
              <a:rPr lang="es-CR" dirty="0"/>
              <a:t>Redes Neuronales Artificiales</a:t>
            </a:r>
          </a:p>
        </p:txBody>
      </p:sp>
    </p:spTree>
    <p:extLst>
      <p:ext uri="{BB962C8B-B14F-4D97-AF65-F5344CB8AC3E}">
        <p14:creationId xmlns:p14="http://schemas.microsoft.com/office/powerpoint/2010/main" val="157612209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5532" y="955475"/>
            <a:ext cx="11933899" cy="4351338"/>
          </a:xfrm>
        </p:spPr>
        <p:txBody>
          <a:bodyPr/>
          <a:lstStyle/>
          <a:p>
            <a:pPr marL="0" indent="0">
              <a:buNone/>
            </a:pPr>
            <a:r>
              <a:rPr lang="es-CR" sz="2400" i="1" dirty="0"/>
              <a:t>Función de red o función de transferencia</a:t>
            </a:r>
          </a:p>
          <a:p>
            <a:pPr marL="0" indent="0" algn="just">
              <a:buNone/>
            </a:pPr>
            <a:r>
              <a:rPr lang="es-CR" sz="2400" dirty="0"/>
              <a:t>La función de red o de propagación es estándar para la gran mayoría de los problemas. En la gran mayoría de casos, se utiliza la Función de Base Lineal, que consiste en las sumas de las entradas ponderadas con los pesos sinápticos correspondientes.</a:t>
            </a:r>
          </a:p>
          <a:p>
            <a:pPr marL="0" indent="0">
              <a:buNone/>
            </a:pPr>
            <a:endParaRPr lang="es-CR" dirty="0"/>
          </a:p>
        </p:txBody>
      </p:sp>
      <p:sp>
        <p:nvSpPr>
          <p:cNvPr id="4" name="1 Título">
            <a:extLst>
              <a:ext uri="{FF2B5EF4-FFF2-40B4-BE49-F238E27FC236}">
                <a16:creationId xmlns:a16="http://schemas.microsoft.com/office/drawing/2014/main" id="{B5A22E0F-FA16-42F2-93DE-5C84CC27D170}"/>
              </a:ext>
            </a:extLst>
          </p:cNvPr>
          <p:cNvSpPr>
            <a:spLocks noGrp="1"/>
          </p:cNvSpPr>
          <p:nvPr>
            <p:ph type="title"/>
          </p:nvPr>
        </p:nvSpPr>
        <p:spPr>
          <a:xfrm>
            <a:off x="429827" y="48682"/>
            <a:ext cx="11324208" cy="791976"/>
          </a:xfrm>
        </p:spPr>
        <p:txBody>
          <a:bodyPr/>
          <a:lstStyle/>
          <a:p>
            <a:pPr algn="ctr"/>
            <a:r>
              <a:rPr lang="es-CR" dirty="0"/>
              <a:t>Redes Neuronales Artificiales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50" y="3038168"/>
            <a:ext cx="4016627" cy="3397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derecha"/>
          <p:cNvSpPr/>
          <p:nvPr/>
        </p:nvSpPr>
        <p:spPr>
          <a:xfrm>
            <a:off x="4583060" y="4456856"/>
            <a:ext cx="936523" cy="631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R"/>
          </a:p>
        </p:txBody>
      </p:sp>
      <p:pic>
        <p:nvPicPr>
          <p:cNvPr id="5124" name="Picture 4" descr="Image result for transfer function in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9858" y="3038168"/>
            <a:ext cx="6222521" cy="352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97194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D4CD5A-61C6-4C2B-A6DE-C0A906873D14}"/>
              </a:ext>
            </a:extLst>
          </p:cNvPr>
          <p:cNvSpPr>
            <a:spLocks noGrp="1"/>
          </p:cNvSpPr>
          <p:nvPr>
            <p:ph idx="1"/>
          </p:nvPr>
        </p:nvSpPr>
        <p:spPr>
          <a:xfrm>
            <a:off x="117987" y="943897"/>
            <a:ext cx="11960942" cy="5555706"/>
          </a:xfrm>
        </p:spPr>
        <p:txBody>
          <a:bodyPr>
            <a:normAutofit/>
          </a:bodyPr>
          <a:lstStyle/>
          <a:p>
            <a:pPr marL="0" indent="0" algn="just">
              <a:buNone/>
            </a:pPr>
            <a:r>
              <a:rPr lang="es-CR" sz="2400" i="1" dirty="0"/>
              <a:t>Función de activación</a:t>
            </a:r>
          </a:p>
          <a:p>
            <a:pPr marL="0" indent="0" algn="just">
              <a:buNone/>
            </a:pPr>
            <a:r>
              <a:rPr lang="es-CR" sz="2400" dirty="0"/>
              <a:t>La función de activación es aquella que inversamente a recibir, debe propagar o esparcir la información. Hay una enorme gama de funciones de activación en las capas de entrada: la función Sigmoide o la Tangente Hiperbólica </a:t>
            </a:r>
            <a:r>
              <a:rPr lang="es-CR" sz="2400" dirty="0" err="1"/>
              <a:t>etc</a:t>
            </a:r>
            <a:r>
              <a:rPr lang="es-CR" sz="2400" dirty="0"/>
              <a:t>, </a:t>
            </a:r>
            <a:r>
              <a:rPr lang="es-CR" sz="2400" dirty="0" err="1"/>
              <a:t>etc</a:t>
            </a:r>
            <a:r>
              <a:rPr lang="es-CR" sz="2400" dirty="0"/>
              <a:t>, etc..</a:t>
            </a:r>
          </a:p>
        </p:txBody>
      </p:sp>
      <p:sp>
        <p:nvSpPr>
          <p:cNvPr id="4" name="1 Título">
            <a:extLst>
              <a:ext uri="{FF2B5EF4-FFF2-40B4-BE49-F238E27FC236}">
                <a16:creationId xmlns:a16="http://schemas.microsoft.com/office/drawing/2014/main" id="{B5A22E0F-FA16-42F2-93DE-5C84CC27D170}"/>
              </a:ext>
            </a:extLst>
          </p:cNvPr>
          <p:cNvSpPr>
            <a:spLocks noGrp="1"/>
          </p:cNvSpPr>
          <p:nvPr>
            <p:ph type="title"/>
          </p:nvPr>
        </p:nvSpPr>
        <p:spPr>
          <a:xfrm>
            <a:off x="429827" y="48682"/>
            <a:ext cx="11324208" cy="747731"/>
          </a:xfrm>
        </p:spPr>
        <p:txBody>
          <a:bodyPr/>
          <a:lstStyle/>
          <a:p>
            <a:pPr algn="ctr"/>
            <a:r>
              <a:rPr lang="es-CR" dirty="0"/>
              <a:t>Redes Neuronales Artificiales</a:t>
            </a:r>
          </a:p>
        </p:txBody>
      </p:sp>
      <p:pic>
        <p:nvPicPr>
          <p:cNvPr id="6146" name="Picture 2" descr="Image result for activation functions in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566" y="2757949"/>
            <a:ext cx="4606031" cy="3937820"/>
          </a:xfrm>
          <a:prstGeom prst="rect">
            <a:avLst/>
          </a:prstGeom>
          <a:noFill/>
          <a:extLst>
            <a:ext uri="{909E8E84-426E-40DD-AFC4-6F175D3DCCD1}">
              <a14:hiddenFill xmlns:a14="http://schemas.microsoft.com/office/drawing/2010/main">
                <a:solidFill>
                  <a:srgbClr val="FFFFFF"/>
                </a:solidFill>
              </a14:hiddenFill>
            </a:ext>
          </a:extLst>
        </p:spPr>
      </p:pic>
      <p:sp>
        <p:nvSpPr>
          <p:cNvPr id="5" name="4 Flecha derecha"/>
          <p:cNvSpPr/>
          <p:nvPr/>
        </p:nvSpPr>
        <p:spPr>
          <a:xfrm>
            <a:off x="4862597" y="4141187"/>
            <a:ext cx="936523" cy="631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R"/>
          </a:p>
        </p:txBody>
      </p:sp>
      <p:pic>
        <p:nvPicPr>
          <p:cNvPr id="6148" name="Picture 4" descr="Image result for activation functions in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189" y="2743202"/>
            <a:ext cx="6053073" cy="374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62267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18767" y="911225"/>
            <a:ext cx="11771671" cy="607859"/>
          </a:xfrm>
        </p:spPr>
        <p:txBody>
          <a:bodyPr>
            <a:normAutofit/>
          </a:bodyPr>
          <a:lstStyle/>
          <a:p>
            <a:pPr marL="0" indent="0">
              <a:buNone/>
            </a:pPr>
            <a:r>
              <a:rPr lang="es-CR" sz="2400" dirty="0"/>
              <a:t>Algunas funciones de activación…</a:t>
            </a:r>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32" y="1874577"/>
            <a:ext cx="6144342" cy="4787085"/>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a:extLst>
              <a:ext uri="{FF2B5EF4-FFF2-40B4-BE49-F238E27FC236}">
                <a16:creationId xmlns:a16="http://schemas.microsoft.com/office/drawing/2014/main" id="{B5A22E0F-FA16-42F2-93DE-5C84CC27D170}"/>
              </a:ext>
            </a:extLst>
          </p:cNvPr>
          <p:cNvSpPr>
            <a:spLocks noGrp="1"/>
          </p:cNvSpPr>
          <p:nvPr>
            <p:ph type="title"/>
          </p:nvPr>
        </p:nvSpPr>
        <p:spPr>
          <a:xfrm>
            <a:off x="429827" y="48682"/>
            <a:ext cx="11324208" cy="747731"/>
          </a:xfrm>
        </p:spPr>
        <p:txBody>
          <a:bodyPr/>
          <a:lstStyle/>
          <a:p>
            <a:pPr algn="ctr"/>
            <a:r>
              <a:rPr lang="es-CR" dirty="0"/>
              <a:t>Redes Neuronales Artificiales</a:t>
            </a:r>
          </a:p>
        </p:txBody>
      </p:sp>
      <p:pic>
        <p:nvPicPr>
          <p:cNvPr id="7172" name="Picture 4" descr="Image result for activation functions in neural netwo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2686" y="1327354"/>
            <a:ext cx="4911998" cy="533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185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5FE388-E692-4690-A175-F777C664B43B}"/>
              </a:ext>
            </a:extLst>
          </p:cNvPr>
          <p:cNvSpPr>
            <a:spLocks noGrp="1"/>
          </p:cNvSpPr>
          <p:nvPr>
            <p:ph idx="1"/>
          </p:nvPr>
        </p:nvSpPr>
        <p:spPr>
          <a:xfrm>
            <a:off x="106532" y="1049143"/>
            <a:ext cx="11942900" cy="5617987"/>
          </a:xfrm>
        </p:spPr>
        <p:txBody>
          <a:bodyPr>
            <a:normAutofit/>
          </a:bodyPr>
          <a:lstStyle/>
          <a:p>
            <a:pPr marL="0" indent="0">
              <a:buNone/>
            </a:pPr>
            <a:r>
              <a:rPr lang="es-CR" sz="2400" i="1" dirty="0"/>
              <a:t>Interconexión</a:t>
            </a:r>
          </a:p>
          <a:p>
            <a:pPr marL="0" indent="0" algn="just">
              <a:buNone/>
            </a:pPr>
            <a:r>
              <a:rPr lang="es-CR" sz="2400" dirty="0"/>
              <a:t>La interconexión de una red se refiere a la forma en que se producen las conexiones entre las neuronas agrupadas en capas. Se pueden distinguir dos tipos de interconexiones entre capas:</a:t>
            </a:r>
          </a:p>
          <a:p>
            <a:r>
              <a:rPr lang="es-CR" sz="2400" dirty="0"/>
              <a:t>Totalmente conectadas: las salidas de los nodos de una capa cualquiera están conectadas a todos los nodos de otra capa.</a:t>
            </a:r>
          </a:p>
          <a:p>
            <a:r>
              <a:rPr lang="es-CR" sz="2400" dirty="0"/>
              <a:t>Parcialmente conectadas: las salidas de los nodos de una capa cualquiera están conectadas a un grupo de nodos de otra capa y no a todos.</a:t>
            </a:r>
          </a:p>
        </p:txBody>
      </p:sp>
      <p:sp>
        <p:nvSpPr>
          <p:cNvPr id="4" name="1 Título">
            <a:extLst>
              <a:ext uri="{FF2B5EF4-FFF2-40B4-BE49-F238E27FC236}">
                <a16:creationId xmlns:a16="http://schemas.microsoft.com/office/drawing/2014/main" id="{D6F1A597-FAB7-40BB-B95E-692D27930FCD}"/>
              </a:ext>
            </a:extLst>
          </p:cNvPr>
          <p:cNvSpPr>
            <a:spLocks noGrp="1"/>
          </p:cNvSpPr>
          <p:nvPr>
            <p:ph type="title"/>
          </p:nvPr>
        </p:nvSpPr>
        <p:spPr>
          <a:xfrm>
            <a:off x="429827" y="18894"/>
            <a:ext cx="11324208" cy="1019792"/>
          </a:xfrm>
        </p:spPr>
        <p:txBody>
          <a:bodyPr/>
          <a:lstStyle/>
          <a:p>
            <a:pPr algn="ctr"/>
            <a:r>
              <a:rPr lang="es-CR" dirty="0"/>
              <a:t>Redes Neuronales Artificiales</a:t>
            </a:r>
          </a:p>
        </p:txBody>
      </p:sp>
      <p:pic>
        <p:nvPicPr>
          <p:cNvPr id="102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4739" y="3996812"/>
            <a:ext cx="4804529" cy="27025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nterconexion  in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17" y="4127850"/>
            <a:ext cx="4232789" cy="2440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862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7" name="5 Elipse">
            <a:extLst>
              <a:ext uri="{FF2B5EF4-FFF2-40B4-BE49-F238E27FC236}">
                <a16:creationId xmlns:a16="http://schemas.microsoft.com/office/drawing/2014/main" id="{D8F8DC89-5271-4371-A0E3-29A433D033A5}"/>
              </a:ext>
            </a:extLst>
          </p:cNvPr>
          <p:cNvSpPr/>
          <p:nvPr/>
        </p:nvSpPr>
        <p:spPr>
          <a:xfrm>
            <a:off x="719403"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8" name="6 Elipse">
            <a:extLst>
              <a:ext uri="{FF2B5EF4-FFF2-40B4-BE49-F238E27FC236}">
                <a16:creationId xmlns:a16="http://schemas.microsoft.com/office/drawing/2014/main" id="{560688F9-D0A3-42CA-B12F-60658E947C04}"/>
              </a:ext>
            </a:extLst>
          </p:cNvPr>
          <p:cNvSpPr/>
          <p:nvPr/>
        </p:nvSpPr>
        <p:spPr>
          <a:xfrm>
            <a:off x="6576054"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Introducción</a:t>
            </a:r>
          </a:p>
        </p:txBody>
      </p:sp>
      <p:sp>
        <p:nvSpPr>
          <p:cNvPr id="11" name="10 Rectángulo redondeado">
            <a:extLst>
              <a:ext uri="{FF2B5EF4-FFF2-40B4-BE49-F238E27FC236}">
                <a16:creationId xmlns:a16="http://schemas.microsoft.com/office/drawing/2014/main" id="{F5751BD8-8FC5-44D8-940A-52DA5C79C80A}"/>
              </a:ext>
            </a:extLst>
          </p:cNvPr>
          <p:cNvSpPr/>
          <p:nvPr/>
        </p:nvSpPr>
        <p:spPr>
          <a:xfrm>
            <a:off x="2639616" y="5456878"/>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utilizar RNA en series de tiempo?</a:t>
            </a:r>
          </a:p>
        </p:txBody>
      </p:sp>
      <p:sp>
        <p:nvSpPr>
          <p:cNvPr id="13" name="12 Rectángulo redondeado">
            <a:extLst>
              <a:ext uri="{FF2B5EF4-FFF2-40B4-BE49-F238E27FC236}">
                <a16:creationId xmlns:a16="http://schemas.microsoft.com/office/drawing/2014/main" id="{A0FC8252-27A7-4CA1-8450-6DAE7992941C}"/>
              </a:ext>
            </a:extLst>
          </p:cNvPr>
          <p:cNvSpPr/>
          <p:nvPr/>
        </p:nvSpPr>
        <p:spPr>
          <a:xfrm>
            <a:off x="8779583" y="3429000"/>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Redes Neuronales Artificiales</a:t>
            </a:r>
          </a:p>
        </p:txBody>
      </p:sp>
      <p:sp>
        <p:nvSpPr>
          <p:cNvPr id="17" name="16 Rectángulo redondeado">
            <a:extLst>
              <a:ext uri="{FF2B5EF4-FFF2-40B4-BE49-F238E27FC236}">
                <a16:creationId xmlns:a16="http://schemas.microsoft.com/office/drawing/2014/main" id="{283EEA12-23FD-458A-BFDF-3F583992CA1A}"/>
              </a:ext>
            </a:extLst>
          </p:cNvPr>
          <p:cNvSpPr/>
          <p:nvPr/>
        </p:nvSpPr>
        <p:spPr>
          <a:xfrm>
            <a:off x="8779582"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Neurona biológica vs neurona artificial</a:t>
            </a:r>
          </a:p>
        </p:txBody>
      </p:sp>
      <p:sp>
        <p:nvSpPr>
          <p:cNvPr id="12" name="6 Elipse">
            <a:extLst>
              <a:ext uri="{FF2B5EF4-FFF2-40B4-BE49-F238E27FC236}">
                <a16:creationId xmlns:a16="http://schemas.microsoft.com/office/drawing/2014/main" id="{6E6F3B15-486F-476E-92E4-8E32F5162D3D}"/>
              </a:ext>
            </a:extLst>
          </p:cNvPr>
          <p:cNvSpPr/>
          <p:nvPr/>
        </p:nvSpPr>
        <p:spPr>
          <a:xfrm>
            <a:off x="6576054"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5</a:t>
            </a:r>
          </a:p>
        </p:txBody>
      </p:sp>
      <p:sp>
        <p:nvSpPr>
          <p:cNvPr id="15" name="12 Rectángulo redondeado">
            <a:extLst>
              <a:ext uri="{FF2B5EF4-FFF2-40B4-BE49-F238E27FC236}">
                <a16:creationId xmlns:a16="http://schemas.microsoft.com/office/drawing/2014/main" id="{76B57E1A-B6C4-45F1-BAE1-FE0E4F0F5E4E}"/>
              </a:ext>
            </a:extLst>
          </p:cNvPr>
          <p:cNvSpPr/>
          <p:nvPr/>
        </p:nvSpPr>
        <p:spPr>
          <a:xfrm>
            <a:off x="8779583" y="5456878"/>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Aplicación de las redes en las series de tiempo</a:t>
            </a:r>
          </a:p>
        </p:txBody>
      </p:sp>
      <p:sp>
        <p:nvSpPr>
          <p:cNvPr id="14" name="6 Elipse">
            <a:extLst>
              <a:ext uri="{FF2B5EF4-FFF2-40B4-BE49-F238E27FC236}">
                <a16:creationId xmlns:a16="http://schemas.microsoft.com/office/drawing/2014/main" id="{6E6F3B15-486F-476E-92E4-8E32F5162D3D}"/>
              </a:ext>
            </a:extLst>
          </p:cNvPr>
          <p:cNvSpPr/>
          <p:nvPr/>
        </p:nvSpPr>
        <p:spPr>
          <a:xfrm>
            <a:off x="6576054"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6</a:t>
            </a:r>
          </a:p>
        </p:txBody>
      </p:sp>
      <p:sp>
        <p:nvSpPr>
          <p:cNvPr id="18" name="9 Rectángulo redondeado">
            <a:extLst>
              <a:ext uri="{FF2B5EF4-FFF2-40B4-BE49-F238E27FC236}">
                <a16:creationId xmlns:a16="http://schemas.microsoft.com/office/drawing/2014/main" id="{3D3ABA7E-7369-4096-9745-323ECF83A538}"/>
              </a:ext>
            </a:extLst>
          </p:cNvPr>
          <p:cNvSpPr/>
          <p:nvPr/>
        </p:nvSpPr>
        <p:spPr>
          <a:xfrm>
            <a:off x="2639616"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Estadística, Machine Learning, Deep Learning e Inteligencia Artificial </a:t>
            </a:r>
          </a:p>
        </p:txBody>
      </p:sp>
    </p:spTree>
    <p:extLst>
      <p:ext uri="{BB962C8B-B14F-4D97-AF65-F5344CB8AC3E}">
        <p14:creationId xmlns:p14="http://schemas.microsoft.com/office/powerpoint/2010/main" val="31392434"/>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54979A-8D3C-46C3-9537-7084229A7C61}"/>
              </a:ext>
            </a:extLst>
          </p:cNvPr>
          <p:cNvSpPr>
            <a:spLocks noGrp="1"/>
          </p:cNvSpPr>
          <p:nvPr>
            <p:ph idx="1"/>
          </p:nvPr>
        </p:nvSpPr>
        <p:spPr>
          <a:xfrm>
            <a:off x="117987" y="1194620"/>
            <a:ext cx="11872452" cy="5555706"/>
          </a:xfrm>
        </p:spPr>
        <p:txBody>
          <a:bodyPr>
            <a:normAutofit/>
          </a:bodyPr>
          <a:lstStyle/>
          <a:p>
            <a:pPr marL="0" indent="0">
              <a:buNone/>
            </a:pPr>
            <a:r>
              <a:rPr lang="es-CR" dirty="0"/>
              <a:t>D</a:t>
            </a:r>
            <a:r>
              <a:rPr lang="es-CR" i="1" dirty="0"/>
              <a:t>irección de la información </a:t>
            </a:r>
          </a:p>
          <a:p>
            <a:pPr marL="0" indent="0">
              <a:buNone/>
            </a:pPr>
            <a:endParaRPr lang="es-CR" dirty="0"/>
          </a:p>
          <a:p>
            <a:pPr marL="0" indent="0" algn="just">
              <a:buNone/>
            </a:pPr>
            <a:r>
              <a:rPr lang="es-CR" sz="2400" dirty="0"/>
              <a:t>La dirección de la información se refiere al flujo que sigue la información en la red neuronal. Se pueden distinguir 4 tipos redes con respecto a la dirección:</a:t>
            </a:r>
          </a:p>
          <a:p>
            <a:pPr marL="0" indent="0" algn="just">
              <a:buNone/>
            </a:pPr>
            <a:endParaRPr lang="es-CR" sz="2400" dirty="0"/>
          </a:p>
          <a:p>
            <a:pPr algn="just"/>
            <a:r>
              <a:rPr lang="es-CR" sz="2400" u="sng" dirty="0"/>
              <a:t>Redes de alimentación hacia adelante</a:t>
            </a:r>
            <a:r>
              <a:rPr lang="es-CR" sz="2400" dirty="0"/>
              <a:t>: el flujo de la información siempre es desde una capa a la siguiente, es decir, va desde la capa de entrada, pasa por las capas ocultas para finalizar en la capa de salida. Ejemplo de este tipo de redes es el </a:t>
            </a:r>
            <a:r>
              <a:rPr lang="es-CR" sz="2400" dirty="0" err="1"/>
              <a:t>Perceptrón</a:t>
            </a:r>
            <a:r>
              <a:rPr lang="es-CR" sz="2400" dirty="0"/>
              <a:t> Multicapa.</a:t>
            </a:r>
          </a:p>
          <a:p>
            <a:pPr algn="just"/>
            <a:r>
              <a:rPr lang="es-CR" sz="2400" u="sng" dirty="0"/>
              <a:t>Redes de alimentación hacia atrás</a:t>
            </a:r>
            <a:r>
              <a:rPr lang="es-CR" sz="2400" dirty="0"/>
              <a:t>: el flujo de la información puede ir desde una capa a capas anteriores. Ejemplo de este tipo de red son las Redes Recurrentes.</a:t>
            </a:r>
          </a:p>
          <a:p>
            <a:pPr algn="just"/>
            <a:r>
              <a:rPr lang="es-CR" sz="2400" u="sng" dirty="0"/>
              <a:t>Redes de alimentación lateral</a:t>
            </a:r>
            <a:r>
              <a:rPr lang="es-CR" sz="2400" dirty="0"/>
              <a:t>: puede existir conexiones entre neuronas de la misma capa, o de distintas capas.</a:t>
            </a:r>
          </a:p>
          <a:p>
            <a:pPr algn="just"/>
            <a:r>
              <a:rPr lang="es-CR" sz="2400" dirty="0"/>
              <a:t>También, una neurona puede alimentarse </a:t>
            </a:r>
            <a:r>
              <a:rPr lang="es-CR" sz="2400" u="sng" dirty="0"/>
              <a:t>por ella misma</a:t>
            </a:r>
            <a:r>
              <a:rPr lang="es-CR" sz="2400" dirty="0"/>
              <a:t>… </a:t>
            </a:r>
          </a:p>
          <a:p>
            <a:pPr algn="just"/>
            <a:endParaRPr lang="es-CR" sz="2400" dirty="0"/>
          </a:p>
        </p:txBody>
      </p:sp>
      <p:sp>
        <p:nvSpPr>
          <p:cNvPr id="4" name="1 Título">
            <a:extLst>
              <a:ext uri="{FF2B5EF4-FFF2-40B4-BE49-F238E27FC236}">
                <a16:creationId xmlns:a16="http://schemas.microsoft.com/office/drawing/2014/main" id="{FAD66EE8-0ACB-4993-A852-ED0E06888195}"/>
              </a:ext>
            </a:extLst>
          </p:cNvPr>
          <p:cNvSpPr>
            <a:spLocks noGrp="1"/>
          </p:cNvSpPr>
          <p:nvPr>
            <p:ph type="title"/>
          </p:nvPr>
        </p:nvSpPr>
        <p:spPr>
          <a:xfrm>
            <a:off x="429827" y="107674"/>
            <a:ext cx="11324208" cy="1019792"/>
          </a:xfrm>
        </p:spPr>
        <p:txBody>
          <a:bodyPr/>
          <a:lstStyle/>
          <a:p>
            <a:pPr algn="ctr"/>
            <a:r>
              <a:rPr lang="es-CR" dirty="0"/>
              <a:t>Redes Neuronales Artificiales</a:t>
            </a:r>
          </a:p>
        </p:txBody>
      </p:sp>
    </p:spTree>
    <p:extLst>
      <p:ext uri="{BB962C8B-B14F-4D97-AF65-F5344CB8AC3E}">
        <p14:creationId xmlns:p14="http://schemas.microsoft.com/office/powerpoint/2010/main" val="284836018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AD66EE8-0ACB-4993-A852-ED0E06888195}"/>
              </a:ext>
            </a:extLst>
          </p:cNvPr>
          <p:cNvSpPr>
            <a:spLocks noGrp="1"/>
          </p:cNvSpPr>
          <p:nvPr>
            <p:ph type="title"/>
          </p:nvPr>
        </p:nvSpPr>
        <p:spPr>
          <a:xfrm>
            <a:off x="429827" y="107674"/>
            <a:ext cx="11324208" cy="1019792"/>
          </a:xfrm>
        </p:spPr>
        <p:txBody>
          <a:bodyPr/>
          <a:lstStyle/>
          <a:p>
            <a:pPr algn="ctr"/>
            <a:r>
              <a:rPr lang="es-CR" dirty="0"/>
              <a:t>Redes Neuronales Artificiales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683" y="1253612"/>
            <a:ext cx="4734231" cy="2869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854" y="1350199"/>
            <a:ext cx="5781675"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8" y="4291779"/>
            <a:ext cx="5213339" cy="2451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4854" y="4291779"/>
            <a:ext cx="40100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9877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7E1904C-D60A-416E-85C1-E96553204451}"/>
              </a:ext>
            </a:extLst>
          </p:cNvPr>
          <p:cNvSpPr>
            <a:spLocks noGrp="1"/>
          </p:cNvSpPr>
          <p:nvPr>
            <p:ph idx="1"/>
          </p:nvPr>
        </p:nvSpPr>
        <p:spPr>
          <a:xfrm>
            <a:off x="117988" y="1045977"/>
            <a:ext cx="11916696" cy="5107835"/>
          </a:xfrm>
        </p:spPr>
        <p:txBody>
          <a:bodyPr>
            <a:normAutofit/>
          </a:bodyPr>
          <a:lstStyle/>
          <a:p>
            <a:pPr marL="0" indent="0">
              <a:buNone/>
            </a:pPr>
            <a:r>
              <a:rPr lang="es-CR" i="1" dirty="0"/>
              <a:t>Selección de datos para entrenamiento y validación</a:t>
            </a:r>
          </a:p>
          <a:p>
            <a:pPr marL="0" indent="0" algn="just">
              <a:buNone/>
            </a:pPr>
            <a:r>
              <a:rPr lang="es-CR" dirty="0"/>
              <a:t>Se debe determinar un conjunto de datos que sea completamente representativo del problema a solucionar. Por lo general, se utiliza el 80% de los datos para realizar el entrenamiento de la red, y el 20% restante para realizar la validación del modelo obtenido. De esta forma, se presenta el 80% para que se lleve a cabo el aprendizaje del problema en cuestión y luego se presenta el 20% restante de los datos, para verificar si realmente el modelo entrega resultados aceptables al presentarle patrones que pueden ser desconocidos.</a:t>
            </a:r>
            <a:endParaRPr lang="es-CR" i="1" dirty="0"/>
          </a:p>
        </p:txBody>
      </p:sp>
      <p:sp>
        <p:nvSpPr>
          <p:cNvPr id="4" name="1 Título">
            <a:extLst>
              <a:ext uri="{FF2B5EF4-FFF2-40B4-BE49-F238E27FC236}">
                <a16:creationId xmlns:a16="http://schemas.microsoft.com/office/drawing/2014/main" id="{FE4219E2-C442-4A4B-9C5A-B80549130238}"/>
              </a:ext>
            </a:extLst>
          </p:cNvPr>
          <p:cNvSpPr>
            <a:spLocks noGrp="1"/>
          </p:cNvSpPr>
          <p:nvPr>
            <p:ph type="title"/>
          </p:nvPr>
        </p:nvSpPr>
        <p:spPr>
          <a:xfrm>
            <a:off x="429827" y="107674"/>
            <a:ext cx="11324208" cy="1019792"/>
          </a:xfrm>
        </p:spPr>
        <p:txBody>
          <a:bodyPr/>
          <a:lstStyle/>
          <a:p>
            <a:pPr algn="ctr"/>
            <a:r>
              <a:rPr lang="es-CR" dirty="0"/>
              <a:t>Redes Neuronales Artificiales</a:t>
            </a:r>
          </a:p>
        </p:txBody>
      </p:sp>
      <p:pic>
        <p:nvPicPr>
          <p:cNvPr id="4098" name="Picture 2" descr="Image result for training and validation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517" y="4483509"/>
            <a:ext cx="4253997" cy="221225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4106" name="Picture 10" descr="Image result for training and validation data"/>
          <p:cNvPicPr>
            <a:picLocks noChangeAspect="1" noChangeArrowheads="1"/>
          </p:cNvPicPr>
          <p:nvPr/>
        </p:nvPicPr>
        <p:blipFill rotWithShape="1">
          <a:blip r:embed="rId3">
            <a:extLst>
              <a:ext uri="{28A0092B-C50C-407E-A947-70E740481C1C}">
                <a14:useLocalDpi xmlns:a14="http://schemas.microsoft.com/office/drawing/2010/main" val="0"/>
              </a:ext>
            </a:extLst>
          </a:blip>
          <a:srcRect l="8517" t="5072" r="7310" b="4413"/>
          <a:stretch/>
        </p:blipFill>
        <p:spPr bwMode="auto">
          <a:xfrm>
            <a:off x="8594866" y="4439265"/>
            <a:ext cx="2304191"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679161"/>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779957-6732-4521-8827-8716539B47EB}"/>
              </a:ext>
            </a:extLst>
          </p:cNvPr>
          <p:cNvSpPr>
            <a:spLocks noGrp="1"/>
          </p:cNvSpPr>
          <p:nvPr>
            <p:ph idx="1"/>
          </p:nvPr>
        </p:nvSpPr>
        <p:spPr>
          <a:xfrm>
            <a:off x="133165" y="1040264"/>
            <a:ext cx="11869445" cy="5662377"/>
          </a:xfrm>
        </p:spPr>
        <p:txBody>
          <a:bodyPr>
            <a:normAutofit/>
          </a:bodyPr>
          <a:lstStyle/>
          <a:p>
            <a:pPr marL="0" indent="0">
              <a:buNone/>
            </a:pPr>
            <a:r>
              <a:rPr lang="es-CR" sz="2400" b="1" dirty="0"/>
              <a:t>b) Aprendizaje </a:t>
            </a:r>
          </a:p>
          <a:p>
            <a:pPr marL="0" indent="0">
              <a:buNone/>
            </a:pPr>
            <a:endParaRPr lang="es-CR" sz="2400" dirty="0"/>
          </a:p>
          <a:p>
            <a:pPr marL="0" indent="0" algn="just">
              <a:buNone/>
            </a:pPr>
            <a:r>
              <a:rPr lang="es-CR" sz="2400" dirty="0"/>
              <a:t>El aprendizaje o entrenamiento es el proceso en el cual los pesos sinápticos de la red son ajustados con el objetivo de capturar la información que se presenta, y de esta forma obtener respuestas adecuadas. Este proceso básicamente consiste en la presentación de un conjunto de datos, conocido como conjunto de patrones de entrenamiento, un número determinado de veces, conocido como ciclos, hasta que se produzca uno de los siguientes eventos:</a:t>
            </a:r>
          </a:p>
          <a:p>
            <a:pPr marL="0" indent="0" algn="just">
              <a:buNone/>
            </a:pPr>
            <a:endParaRPr lang="es-CR" sz="2400" dirty="0"/>
          </a:p>
          <a:p>
            <a:pPr algn="just"/>
            <a:r>
              <a:rPr lang="es-CR" sz="2400" dirty="0"/>
              <a:t>El error entre la salida de la red y la deseada alcance un valor aceptable.</a:t>
            </a:r>
          </a:p>
          <a:p>
            <a:pPr algn="just"/>
            <a:r>
              <a:rPr lang="es-CR" sz="2400" dirty="0"/>
              <a:t>Se alcance el número máximo de ciclos.</a:t>
            </a:r>
          </a:p>
          <a:p>
            <a:pPr algn="just"/>
            <a:endParaRPr lang="es-CR" sz="2400" dirty="0"/>
          </a:p>
          <a:p>
            <a:pPr marL="0" indent="0" algn="just">
              <a:buNone/>
            </a:pPr>
            <a:r>
              <a:rPr lang="es-CR" sz="2400" dirty="0"/>
              <a:t>El aprendizaje se lleva a cabo mediante el uso de algoritmos de entrenamientos. Los algoritmos de aprendizaje se pueden clasificar en dos tipos: supervisados y no supervisados.</a:t>
            </a:r>
            <a:endParaRPr lang="es-CR" sz="2000" dirty="0"/>
          </a:p>
        </p:txBody>
      </p:sp>
      <p:sp>
        <p:nvSpPr>
          <p:cNvPr id="4" name="1 Título">
            <a:extLst>
              <a:ext uri="{FF2B5EF4-FFF2-40B4-BE49-F238E27FC236}">
                <a16:creationId xmlns:a16="http://schemas.microsoft.com/office/drawing/2014/main" id="{77B72697-0855-4F85-98CC-B2DC139DE654}"/>
              </a:ext>
            </a:extLst>
          </p:cNvPr>
          <p:cNvSpPr>
            <a:spLocks noGrp="1"/>
          </p:cNvSpPr>
          <p:nvPr>
            <p:ph type="title"/>
          </p:nvPr>
        </p:nvSpPr>
        <p:spPr>
          <a:xfrm>
            <a:off x="429827" y="10016"/>
            <a:ext cx="11324208" cy="1019792"/>
          </a:xfrm>
        </p:spPr>
        <p:txBody>
          <a:bodyPr/>
          <a:lstStyle/>
          <a:p>
            <a:pPr algn="ctr"/>
            <a:r>
              <a:rPr lang="es-CR" dirty="0"/>
              <a:t>Redes Neuronales Artificiales</a:t>
            </a:r>
          </a:p>
        </p:txBody>
      </p:sp>
    </p:spTree>
    <p:extLst>
      <p:ext uri="{BB962C8B-B14F-4D97-AF65-F5344CB8AC3E}">
        <p14:creationId xmlns:p14="http://schemas.microsoft.com/office/powerpoint/2010/main" val="139404452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2007" y="1117703"/>
            <a:ext cx="10515600" cy="1197794"/>
          </a:xfrm>
        </p:spPr>
        <p:txBody>
          <a:bodyPr>
            <a:normAutofit/>
          </a:bodyPr>
          <a:lstStyle/>
          <a:p>
            <a:r>
              <a:rPr lang="es-CR" sz="2400" dirty="0"/>
              <a:t>La forma óptima de ver el aprendizaje.</a:t>
            </a:r>
          </a:p>
        </p:txBody>
      </p:sp>
      <p:sp>
        <p:nvSpPr>
          <p:cNvPr id="4" name="1 Título">
            <a:extLst>
              <a:ext uri="{FF2B5EF4-FFF2-40B4-BE49-F238E27FC236}">
                <a16:creationId xmlns:a16="http://schemas.microsoft.com/office/drawing/2014/main" id="{77B72697-0855-4F85-98CC-B2DC139DE654}"/>
              </a:ext>
            </a:extLst>
          </p:cNvPr>
          <p:cNvSpPr>
            <a:spLocks noGrp="1"/>
          </p:cNvSpPr>
          <p:nvPr>
            <p:ph type="title"/>
          </p:nvPr>
        </p:nvSpPr>
        <p:spPr>
          <a:xfrm>
            <a:off x="429827" y="10016"/>
            <a:ext cx="11324208" cy="1019792"/>
          </a:xfrm>
        </p:spPr>
        <p:txBody>
          <a:bodyPr/>
          <a:lstStyle/>
          <a:p>
            <a:pPr algn="ctr"/>
            <a:r>
              <a:rPr lang="es-CR" dirty="0"/>
              <a:t>Redes Neuronales Artificiales</a:t>
            </a:r>
          </a:p>
        </p:txBody>
      </p:sp>
      <p:pic>
        <p:nvPicPr>
          <p:cNvPr id="5" name="Picture 8" descr="Image result for training and validation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49" y="2295143"/>
            <a:ext cx="5361825" cy="369735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1" y="2295143"/>
            <a:ext cx="4117667" cy="358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42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4D9BBD1-C6F7-4126-8999-7E3337E26A80}"/>
              </a:ext>
            </a:extLst>
          </p:cNvPr>
          <p:cNvSpPr>
            <a:spLocks noGrp="1"/>
          </p:cNvSpPr>
          <p:nvPr>
            <p:ph idx="1"/>
          </p:nvPr>
        </p:nvSpPr>
        <p:spPr>
          <a:xfrm>
            <a:off x="159798" y="1091382"/>
            <a:ext cx="11594237" cy="5658944"/>
          </a:xfrm>
        </p:spPr>
        <p:txBody>
          <a:bodyPr>
            <a:normAutofit fontScale="92500" lnSpcReduction="10000"/>
          </a:bodyPr>
          <a:lstStyle/>
          <a:p>
            <a:pPr marL="0" indent="0">
              <a:buNone/>
            </a:pPr>
            <a:r>
              <a:rPr lang="es-CR" sz="2400" i="1" u="sng" dirty="0"/>
              <a:t>Algoritmos Supervisados</a:t>
            </a:r>
          </a:p>
          <a:p>
            <a:pPr marL="0" indent="0">
              <a:buNone/>
            </a:pPr>
            <a:r>
              <a:rPr lang="es-CR" sz="2400" dirty="0"/>
              <a:t>En los algoritmos supervisados, un conjunto de patrones de entrada y uno de patrones de salida son presentados a la red, de esta forma el conjunto de datos de entrenamiento está formado por el par (entradas, salida). El aprendizaje consiste en la modificación de los pesos sinápticos de manera de reducir la diferencia entre la salida de la red con la salida deseada. De acuerdo a la forma en que se ajustan los pesos sinápticos, este tipo de algoritmos se pueden clasificar en:</a:t>
            </a:r>
          </a:p>
          <a:p>
            <a:r>
              <a:rPr lang="es-CR" sz="2600" b="1" i="1" dirty="0"/>
              <a:t>Algoritmo de aprendizaje por minimización de error</a:t>
            </a:r>
            <a:r>
              <a:rPr lang="es-CR" sz="2600" i="1" dirty="0"/>
              <a:t>: </a:t>
            </a:r>
            <a:r>
              <a:rPr lang="es-CR" sz="2600" dirty="0"/>
              <a:t>se busca modificar los pesos de forma que se reduzca la diferencia entre la salida calculada por la red y la salida esperada. Se utiliza, por lo general, el error cuadrático medio como medida de la diferencia entre las salidas.</a:t>
            </a:r>
            <a:endParaRPr lang="es-CR" sz="2600" i="1" dirty="0"/>
          </a:p>
          <a:p>
            <a:pPr algn="just"/>
            <a:r>
              <a:rPr lang="es-CR" sz="2600" b="1" dirty="0"/>
              <a:t>Algoritmos de aprendizaje por refuerzo</a:t>
            </a:r>
            <a:r>
              <a:rPr lang="es-CR" sz="2600" dirty="0"/>
              <a:t>: busca minimizar el error al igual que el algoritmo anterior. Para esto, refuerza los pesos para resultados satisfactorios y penaliza los pesos para resultados malos. Este tipo de algoritmos se utiliza en casos en los que se dispone de información global sobre los patrones de entrenamiento, por ejemplo si son correctos o incorrectos.</a:t>
            </a:r>
          </a:p>
          <a:p>
            <a:pPr algn="just"/>
            <a:r>
              <a:rPr lang="es-CR" sz="2600" b="1" dirty="0"/>
              <a:t>Algoritmo de aprendizaje estocástico</a:t>
            </a:r>
            <a:r>
              <a:rPr lang="es-CR" sz="2600" dirty="0"/>
              <a:t>: los pesos son modificados de acuerdo a cambios por lo general aleatorios, y luego es evaluado su efecto de acuerdo al resultado esperado.</a:t>
            </a:r>
          </a:p>
          <a:p>
            <a:pPr marL="0" indent="0">
              <a:buNone/>
            </a:pPr>
            <a:endParaRPr lang="es-CR" dirty="0"/>
          </a:p>
        </p:txBody>
      </p:sp>
      <p:sp>
        <p:nvSpPr>
          <p:cNvPr id="4" name="1 Título">
            <a:extLst>
              <a:ext uri="{FF2B5EF4-FFF2-40B4-BE49-F238E27FC236}">
                <a16:creationId xmlns:a16="http://schemas.microsoft.com/office/drawing/2014/main" id="{BB3939AC-4D17-4708-A328-91632E24921E}"/>
              </a:ext>
            </a:extLst>
          </p:cNvPr>
          <p:cNvSpPr>
            <a:spLocks noGrp="1"/>
          </p:cNvSpPr>
          <p:nvPr>
            <p:ph type="title"/>
          </p:nvPr>
        </p:nvSpPr>
        <p:spPr>
          <a:xfrm>
            <a:off x="429827" y="107674"/>
            <a:ext cx="11324208" cy="1019792"/>
          </a:xfrm>
        </p:spPr>
        <p:txBody>
          <a:bodyPr/>
          <a:lstStyle/>
          <a:p>
            <a:pPr algn="ctr"/>
            <a:r>
              <a:rPr lang="es-CR" dirty="0"/>
              <a:t>Redes Neuronales Artificiales</a:t>
            </a:r>
          </a:p>
        </p:txBody>
      </p:sp>
    </p:spTree>
    <p:extLst>
      <p:ext uri="{BB962C8B-B14F-4D97-AF65-F5344CB8AC3E}">
        <p14:creationId xmlns:p14="http://schemas.microsoft.com/office/powerpoint/2010/main" val="251247061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5BD02E9-1E76-4FF8-A745-73872A19CD97}"/>
              </a:ext>
            </a:extLst>
          </p:cNvPr>
          <p:cNvSpPr>
            <a:spLocks noGrp="1"/>
          </p:cNvSpPr>
          <p:nvPr>
            <p:ph idx="1"/>
          </p:nvPr>
        </p:nvSpPr>
        <p:spPr>
          <a:xfrm>
            <a:off x="147484" y="1127465"/>
            <a:ext cx="11931445" cy="5627296"/>
          </a:xfrm>
        </p:spPr>
        <p:txBody>
          <a:bodyPr>
            <a:normAutofit/>
          </a:bodyPr>
          <a:lstStyle/>
          <a:p>
            <a:pPr marL="0" indent="0">
              <a:buNone/>
            </a:pPr>
            <a:r>
              <a:rPr lang="es-CR" sz="2600" i="1" u="sng" dirty="0"/>
              <a:t>Algoritmos no Supervisados</a:t>
            </a:r>
          </a:p>
          <a:p>
            <a:pPr marL="0" indent="0" algn="just">
              <a:buNone/>
            </a:pPr>
            <a:r>
              <a:rPr lang="es-CR" sz="2400" dirty="0"/>
              <a:t>En los algoritmos no supervisados, un conjunto de patrones de entrada solamente es presentado a la red, formando el conjunto de datos de entrenamiento. De esta forma, el aprendizaje se realiza con base en los patrones de entrada, sin ser necesario indicar las salidas deseadas. Estos algoritmos de aprendizaje extraen ciertas propiedades de los patrones presentados y los agrupan en categorías de patrones similares. Los pesos sinápticos son modificados de manera tal que si se presentan dos patrones de datos similares se produzca la misma salida. En este tipo de algoritmos se pueden distinguir dos tipos de redes:</a:t>
            </a:r>
          </a:p>
          <a:p>
            <a:pPr marL="0" indent="0" algn="just">
              <a:buNone/>
            </a:pPr>
            <a:endParaRPr lang="es-CR" sz="2400" dirty="0"/>
          </a:p>
          <a:p>
            <a:pPr algn="just"/>
            <a:r>
              <a:rPr lang="es-CR" sz="2400" b="1" dirty="0"/>
              <a:t>Redes de pesos fijos</a:t>
            </a:r>
            <a:r>
              <a:rPr lang="es-CR" sz="2400" dirty="0"/>
              <a:t>: los pesos sinápticos son preestablecidos y pre calculados, por lo que no son adecuadas para utilizarlas en ambientes dinámicos. Las redes de Memoria Asociativa y las redes de </a:t>
            </a:r>
            <a:r>
              <a:rPr lang="es-CR" sz="2400" dirty="0" err="1"/>
              <a:t>Hopfield</a:t>
            </a:r>
            <a:r>
              <a:rPr lang="es-CR" sz="2400" dirty="0"/>
              <a:t> son ejemplos de este tipo de redes.</a:t>
            </a:r>
          </a:p>
          <a:p>
            <a:pPr algn="just"/>
            <a:r>
              <a:rPr lang="es-CR" sz="2400" b="1" dirty="0"/>
              <a:t>Redes de aprendizaje competitivos</a:t>
            </a:r>
            <a:r>
              <a:rPr lang="es-CR" sz="2400" dirty="0"/>
              <a:t>: se realiza una competencia entre las neuronas y sólo se activan los pesos de la neurona ganadora. Las redes de auto-organización de </a:t>
            </a:r>
            <a:r>
              <a:rPr lang="es-CR" sz="2400" dirty="0" err="1"/>
              <a:t>Kohonen</a:t>
            </a:r>
            <a:r>
              <a:rPr lang="es-CR" sz="2400" dirty="0"/>
              <a:t> son un ejemplo de este tipo de redes.</a:t>
            </a:r>
          </a:p>
          <a:p>
            <a:pPr marL="0" indent="0" algn="just">
              <a:buNone/>
            </a:pPr>
            <a:endParaRPr lang="es-CR" sz="2400" dirty="0"/>
          </a:p>
        </p:txBody>
      </p:sp>
      <p:sp>
        <p:nvSpPr>
          <p:cNvPr id="4" name="1 Título">
            <a:extLst>
              <a:ext uri="{FF2B5EF4-FFF2-40B4-BE49-F238E27FC236}">
                <a16:creationId xmlns:a16="http://schemas.microsoft.com/office/drawing/2014/main" id="{4168E570-9139-4501-B39B-8134B65A44EB}"/>
              </a:ext>
            </a:extLst>
          </p:cNvPr>
          <p:cNvSpPr>
            <a:spLocks noGrp="1"/>
          </p:cNvSpPr>
          <p:nvPr>
            <p:ph type="title"/>
          </p:nvPr>
        </p:nvSpPr>
        <p:spPr>
          <a:xfrm>
            <a:off x="429827" y="107674"/>
            <a:ext cx="11324208" cy="1019792"/>
          </a:xfrm>
        </p:spPr>
        <p:txBody>
          <a:bodyPr/>
          <a:lstStyle/>
          <a:p>
            <a:pPr algn="ctr"/>
            <a:r>
              <a:rPr lang="es-CR" dirty="0"/>
              <a:t>Redes Neuronales Artificiales</a:t>
            </a:r>
          </a:p>
        </p:txBody>
      </p:sp>
    </p:spTree>
    <p:extLst>
      <p:ext uri="{BB962C8B-B14F-4D97-AF65-F5344CB8AC3E}">
        <p14:creationId xmlns:p14="http://schemas.microsoft.com/office/powerpoint/2010/main" val="287019306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7783B09-1D6C-464D-8DA0-E3560658E7C9}"/>
              </a:ext>
            </a:extLst>
          </p:cNvPr>
          <p:cNvSpPr>
            <a:spLocks noGrp="1"/>
          </p:cNvSpPr>
          <p:nvPr>
            <p:ph idx="1"/>
          </p:nvPr>
        </p:nvSpPr>
        <p:spPr>
          <a:xfrm>
            <a:off x="103239" y="855406"/>
            <a:ext cx="9379973" cy="5884607"/>
          </a:xfrm>
        </p:spPr>
        <p:txBody>
          <a:bodyPr>
            <a:normAutofit lnSpcReduction="10000"/>
          </a:bodyPr>
          <a:lstStyle/>
          <a:p>
            <a:pPr marL="0" indent="0">
              <a:buNone/>
            </a:pPr>
            <a:r>
              <a:rPr lang="es-CR" b="1" i="1" dirty="0"/>
              <a:t>3. Capacidad de Generalización</a:t>
            </a:r>
          </a:p>
          <a:p>
            <a:pPr algn="just"/>
            <a:r>
              <a:rPr lang="es-CR" sz="2400" dirty="0"/>
              <a:t>La capacidad de generalización de una red tiene relación con la recuperación de la información que es almacenada en los pesos de las conexiones durante el entrenamiento, evaluando los resultados con un conjunto de datos diferente del utilizado en el proceso de aprendizaje, en el que pueden existir patrones diferentes.</a:t>
            </a:r>
          </a:p>
          <a:p>
            <a:pPr algn="just"/>
            <a:endParaRPr lang="es-CR" sz="2400" dirty="0"/>
          </a:p>
          <a:p>
            <a:pPr algn="just"/>
            <a:r>
              <a:rPr lang="es-CR" sz="2400" dirty="0"/>
              <a:t> Se espera que cuando se presenten patrones que no han sido enseñados a la red, ésta sea capaz de entregar una respuesta cercana a la deseada. Mientras más precisa es la respuesta entregada por la red, más capacidad de generalización tendrá ésta.</a:t>
            </a:r>
          </a:p>
          <a:p>
            <a:pPr algn="just"/>
            <a:endParaRPr lang="es-CR" sz="2400" dirty="0"/>
          </a:p>
          <a:p>
            <a:pPr algn="just"/>
            <a:r>
              <a:rPr lang="es-CR" sz="2400" dirty="0"/>
              <a:t>Para que una red neuronal sea capaz de generalizar de buena forma es necesario contar con un conjunto de datos de entrenamiento suficientemente representativo de la globalidad del problema en cuestión.</a:t>
            </a:r>
          </a:p>
        </p:txBody>
      </p:sp>
      <p:sp>
        <p:nvSpPr>
          <p:cNvPr id="4" name="1 Título">
            <a:extLst>
              <a:ext uri="{FF2B5EF4-FFF2-40B4-BE49-F238E27FC236}">
                <a16:creationId xmlns:a16="http://schemas.microsoft.com/office/drawing/2014/main" id="{8B0BED7F-40B6-43C3-936B-0DC01F04C783}"/>
              </a:ext>
            </a:extLst>
          </p:cNvPr>
          <p:cNvSpPr>
            <a:spLocks noGrp="1"/>
          </p:cNvSpPr>
          <p:nvPr>
            <p:ph type="title"/>
          </p:nvPr>
        </p:nvSpPr>
        <p:spPr>
          <a:xfrm>
            <a:off x="429827" y="33934"/>
            <a:ext cx="11324208" cy="850969"/>
          </a:xfrm>
        </p:spPr>
        <p:txBody>
          <a:bodyPr/>
          <a:lstStyle/>
          <a:p>
            <a:pPr algn="ctr"/>
            <a:r>
              <a:rPr lang="es-CR" dirty="0"/>
              <a:t>Redes Neuronales Artificiales</a:t>
            </a:r>
          </a:p>
        </p:txBody>
      </p:sp>
      <p:pic>
        <p:nvPicPr>
          <p:cNvPr id="7170" name="Picture 2" descr="Image result for neural network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64846" y="1091381"/>
            <a:ext cx="2081213" cy="20812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neural network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2934" y="400050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78586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33516" y="1294684"/>
            <a:ext cx="11712678" cy="961820"/>
          </a:xfrm>
        </p:spPr>
        <p:txBody>
          <a:bodyPr>
            <a:normAutofit/>
          </a:bodyPr>
          <a:lstStyle/>
          <a:p>
            <a:pPr marL="0" indent="0" algn="ctr">
              <a:buNone/>
            </a:pPr>
            <a:r>
              <a:rPr lang="es-CR" sz="2400" dirty="0"/>
              <a:t>¿Qué pasa entonces en la aplicación de la RNA en series de tiempo?</a:t>
            </a:r>
          </a:p>
        </p:txBody>
      </p:sp>
      <p:sp>
        <p:nvSpPr>
          <p:cNvPr id="4" name="1 Título">
            <a:extLst>
              <a:ext uri="{FF2B5EF4-FFF2-40B4-BE49-F238E27FC236}">
                <a16:creationId xmlns:a16="http://schemas.microsoft.com/office/drawing/2014/main" id="{8B0BED7F-40B6-43C3-936B-0DC01F04C783}"/>
              </a:ext>
            </a:extLst>
          </p:cNvPr>
          <p:cNvSpPr>
            <a:spLocks noGrp="1"/>
          </p:cNvSpPr>
          <p:nvPr>
            <p:ph type="title"/>
          </p:nvPr>
        </p:nvSpPr>
        <p:spPr>
          <a:xfrm>
            <a:off x="429827" y="33934"/>
            <a:ext cx="11324208" cy="850969"/>
          </a:xfrm>
        </p:spPr>
        <p:txBody>
          <a:bodyPr/>
          <a:lstStyle/>
          <a:p>
            <a:pPr algn="ctr"/>
            <a:r>
              <a:rPr lang="es-CR" dirty="0"/>
              <a:t>Redes Neuronales Artificiales</a:t>
            </a:r>
          </a:p>
        </p:txBody>
      </p:sp>
      <p:pic>
        <p:nvPicPr>
          <p:cNvPr id="8194" name="Picture 2" descr="Image result for questi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70" y="2681047"/>
            <a:ext cx="2876467" cy="287646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questio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3243" y="2433831"/>
            <a:ext cx="3377790" cy="337089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question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8341" y="2697480"/>
            <a:ext cx="2860033" cy="2860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54463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214745" y="1119043"/>
                <a:ext cx="11783291" cy="5406448"/>
              </a:xfrm>
            </p:spPr>
            <p:txBody>
              <a:bodyPr/>
              <a:lstStyle/>
              <a:p>
                <a:pPr marL="0" indent="0">
                  <a:buNone/>
                </a:pPr>
                <a:r>
                  <a:rPr lang="es-CR" b="1" dirty="0"/>
                  <a:t>La Red Neuronal </a:t>
                </a:r>
                <a:r>
                  <a:rPr lang="es-CR" b="1" dirty="0" err="1"/>
                  <a:t>Autorregresiva</a:t>
                </a:r>
                <a:endParaRPr lang="es-CR" b="1" dirty="0"/>
              </a:p>
              <a:p>
                <a:pPr marL="0" indent="0">
                  <a:buNone/>
                </a:pPr>
                <a:endParaRPr lang="es-CR" b="1" dirty="0"/>
              </a:p>
              <a:p>
                <a:pPr marL="0" indent="0" algn="just">
                  <a:buNone/>
                </a:pPr>
                <a:r>
                  <a:rPr lang="es-CR" dirty="0"/>
                  <a:t>En un modelo ARNN, la variable dependiente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a:rPr>
                          <m:t>𝑦</m:t>
                        </m:r>
                      </m:e>
                      <m:sub>
                        <m:r>
                          <a:rPr lang="es-CR" b="0" i="1" smtClean="0">
                            <a:latin typeface="Cambria Math"/>
                          </a:rPr>
                          <m:t>𝑡</m:t>
                        </m:r>
                      </m:sub>
                    </m:sSub>
                  </m:oMath>
                </a14:m>
                <a:r>
                  <a:rPr lang="es-CR" dirty="0"/>
                  <a:t> es obtenida como una función no lineal de sus </a:t>
                </a:r>
                <a14:m>
                  <m:oMath xmlns:m="http://schemas.openxmlformats.org/officeDocument/2006/math">
                    <m:r>
                      <a:rPr lang="es-CR" i="1" dirty="0" smtClean="0">
                        <a:latin typeface="Cambria Math"/>
                      </a:rPr>
                      <m:t>𝑃</m:t>
                    </m:r>
                  </m:oMath>
                </a14:m>
                <a:r>
                  <a:rPr lang="es-CR" dirty="0"/>
                  <a:t> valores pasados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a:rPr>
                          <m:t>𝑦</m:t>
                        </m:r>
                      </m:e>
                      <m:sub>
                        <m:r>
                          <a:rPr lang="es-CR" b="0" i="1" smtClean="0">
                            <a:latin typeface="Cambria Math"/>
                          </a:rPr>
                          <m:t>𝑡</m:t>
                        </m:r>
                        <m:r>
                          <a:rPr lang="es-CR" b="0" i="1" smtClean="0">
                            <a:latin typeface="Cambria Math"/>
                          </a:rPr>
                          <m:t>−</m:t>
                        </m:r>
                        <m:r>
                          <a:rPr lang="es-CR" b="0" i="1" smtClean="0">
                            <a:latin typeface="Cambria Math"/>
                          </a:rPr>
                          <m:t>𝑝</m:t>
                        </m:r>
                      </m:sub>
                    </m:sSub>
                  </m:oMath>
                </a14:m>
                <a:r>
                  <a:rPr lang="es-CR" dirty="0"/>
                  <a:t>, para   </a:t>
                </a:r>
                <a14:m>
                  <m:oMath xmlns:m="http://schemas.openxmlformats.org/officeDocument/2006/math">
                    <m:r>
                      <a:rPr lang="es-CR" i="1" dirty="0" smtClean="0">
                        <a:latin typeface="Cambria Math"/>
                      </a:rPr>
                      <m:t>𝑝</m:t>
                    </m:r>
                    <m:r>
                      <a:rPr lang="es-CR" i="1" dirty="0" smtClean="0">
                        <a:latin typeface="Cambria Math"/>
                      </a:rPr>
                      <m:t>=1,…, </m:t>
                    </m:r>
                    <m:r>
                      <a:rPr lang="es-CR" i="1" dirty="0" smtClean="0">
                        <a:latin typeface="Cambria Math"/>
                      </a:rPr>
                      <m:t>𝑃</m:t>
                    </m:r>
                  </m:oMath>
                </a14:m>
                <a:r>
                  <a:rPr lang="es-CR" dirty="0"/>
                  <a:t>:  </a:t>
                </a:r>
              </a:p>
              <a:p>
                <a:pPr marL="0" indent="0" algn="just">
                  <a:buNone/>
                </a:pPr>
                <a:endParaRPr lang="es-CR" b="1" dirty="0"/>
              </a:p>
              <a:p>
                <a:pPr marL="0" indent="0" algn="just">
                  <a:buNone/>
                </a:pPr>
                <a:endParaRPr lang="es-CR" b="1" dirty="0"/>
              </a:p>
              <a:p>
                <a:pPr marL="0" indent="0" algn="just">
                  <a:buNone/>
                </a:pPr>
                <a:endParaRPr lang="es-CR" b="1" dirty="0"/>
              </a:p>
              <a:p>
                <a:pPr marL="0" indent="0" algn="just">
                  <a:buNone/>
                </a:pPr>
                <a:r>
                  <a:rPr lang="es-CR" dirty="0"/>
                  <a:t>donde G() es la función sigmoidea adaptativa definida como:</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214745" y="1119043"/>
                <a:ext cx="11783291" cy="5406448"/>
              </a:xfrm>
              <a:blipFill rotWithShape="1">
                <a:blip r:embed="rId2"/>
                <a:stretch>
                  <a:fillRect l="-1035" t="-1806" r="-1086"/>
                </a:stretch>
              </a:blipFill>
            </p:spPr>
            <p:txBody>
              <a:bodyPr/>
              <a:lstStyle/>
              <a:p>
                <a:r>
                  <a:rPr lang="es-CR">
                    <a:noFill/>
                  </a:rPr>
                  <a:t> </a:t>
                </a:r>
              </a:p>
            </p:txBody>
          </p:sp>
        </mc:Fallback>
      </mc:AlternateContent>
      <p:sp>
        <p:nvSpPr>
          <p:cNvPr id="5" name="1 Título">
            <a:extLst>
              <a:ext uri="{FF2B5EF4-FFF2-40B4-BE49-F238E27FC236}">
                <a16:creationId xmlns:a16="http://schemas.microsoft.com/office/drawing/2014/main" id="{8B0BED7F-40B6-43C3-936B-0DC01F04C783}"/>
              </a:ext>
            </a:extLst>
          </p:cNvPr>
          <p:cNvSpPr txBox="1">
            <a:spLocks/>
          </p:cNvSpPr>
          <p:nvPr/>
        </p:nvSpPr>
        <p:spPr>
          <a:xfrm>
            <a:off x="429827" y="107674"/>
            <a:ext cx="11324208" cy="10197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Redes Neuronales Artificiales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795" y="3408213"/>
            <a:ext cx="6103339" cy="990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634" y="5469424"/>
            <a:ext cx="3180484" cy="1118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14956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Introducción</a:t>
            </a:r>
          </a:p>
        </p:txBody>
      </p:sp>
    </p:spTree>
    <p:extLst>
      <p:ext uri="{BB962C8B-B14F-4D97-AF65-F5344CB8AC3E}">
        <p14:creationId xmlns:p14="http://schemas.microsoft.com/office/powerpoint/2010/main" val="1227369497"/>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E5F748-54A6-48B9-982C-35338F2918B7}"/>
              </a:ext>
            </a:extLst>
          </p:cNvPr>
          <p:cNvSpPr txBox="1">
            <a:spLocks/>
          </p:cNvSpPr>
          <p:nvPr/>
        </p:nvSpPr>
        <p:spPr>
          <a:xfrm>
            <a:off x="609600" y="58614"/>
            <a:ext cx="109728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Índice</a:t>
            </a:r>
            <a:endParaRPr lang="es-CR" dirty="0"/>
          </a:p>
        </p:txBody>
      </p:sp>
      <p:sp>
        <p:nvSpPr>
          <p:cNvPr id="5" name="3 Elipse">
            <a:extLst>
              <a:ext uri="{FF2B5EF4-FFF2-40B4-BE49-F238E27FC236}">
                <a16:creationId xmlns:a16="http://schemas.microsoft.com/office/drawing/2014/main" id="{15E93677-2C0F-40E9-A292-EA90C7EE6090}"/>
              </a:ext>
            </a:extLst>
          </p:cNvPr>
          <p:cNvSpPr/>
          <p:nvPr/>
        </p:nvSpPr>
        <p:spPr>
          <a:xfrm>
            <a:off x="719403"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6" name="4 Elipse">
            <a:extLst>
              <a:ext uri="{FF2B5EF4-FFF2-40B4-BE49-F238E27FC236}">
                <a16:creationId xmlns:a16="http://schemas.microsoft.com/office/drawing/2014/main" id="{DC984136-0EA0-4431-B28D-62E701BC6E7D}"/>
              </a:ext>
            </a:extLst>
          </p:cNvPr>
          <p:cNvSpPr/>
          <p:nvPr/>
        </p:nvSpPr>
        <p:spPr>
          <a:xfrm>
            <a:off x="719403"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7" name="5 Elipse">
            <a:extLst>
              <a:ext uri="{FF2B5EF4-FFF2-40B4-BE49-F238E27FC236}">
                <a16:creationId xmlns:a16="http://schemas.microsoft.com/office/drawing/2014/main" id="{D8F8DC89-5271-4371-A0E3-29A433D033A5}"/>
              </a:ext>
            </a:extLst>
          </p:cNvPr>
          <p:cNvSpPr/>
          <p:nvPr/>
        </p:nvSpPr>
        <p:spPr>
          <a:xfrm>
            <a:off x="719403"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8" name="6 Elipse">
            <a:extLst>
              <a:ext uri="{FF2B5EF4-FFF2-40B4-BE49-F238E27FC236}">
                <a16:creationId xmlns:a16="http://schemas.microsoft.com/office/drawing/2014/main" id="{560688F9-D0A3-42CA-B12F-60658E947C04}"/>
              </a:ext>
            </a:extLst>
          </p:cNvPr>
          <p:cNvSpPr/>
          <p:nvPr/>
        </p:nvSpPr>
        <p:spPr>
          <a:xfrm>
            <a:off x="6576054" y="1401122"/>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0" name="9 Rectángulo redondeado">
            <a:extLst>
              <a:ext uri="{FF2B5EF4-FFF2-40B4-BE49-F238E27FC236}">
                <a16:creationId xmlns:a16="http://schemas.microsoft.com/office/drawing/2014/main" id="{290C1C2F-38AF-4E91-B24A-06E437CD0F0E}"/>
              </a:ext>
            </a:extLst>
          </p:cNvPr>
          <p:cNvSpPr/>
          <p:nvPr/>
        </p:nvSpPr>
        <p:spPr>
          <a:xfrm>
            <a:off x="2639616"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Introducción</a:t>
            </a:r>
          </a:p>
        </p:txBody>
      </p:sp>
      <p:sp>
        <p:nvSpPr>
          <p:cNvPr id="11" name="10 Rectángulo redondeado">
            <a:extLst>
              <a:ext uri="{FF2B5EF4-FFF2-40B4-BE49-F238E27FC236}">
                <a16:creationId xmlns:a16="http://schemas.microsoft.com/office/drawing/2014/main" id="{F5751BD8-8FC5-44D8-940A-52DA5C79C80A}"/>
              </a:ext>
            </a:extLst>
          </p:cNvPr>
          <p:cNvSpPr/>
          <p:nvPr/>
        </p:nvSpPr>
        <p:spPr>
          <a:xfrm>
            <a:off x="2639616" y="5456878"/>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utilizar RNA en series de tiempo?</a:t>
            </a:r>
          </a:p>
        </p:txBody>
      </p:sp>
      <p:sp>
        <p:nvSpPr>
          <p:cNvPr id="13" name="12 Rectángulo redondeado">
            <a:extLst>
              <a:ext uri="{FF2B5EF4-FFF2-40B4-BE49-F238E27FC236}">
                <a16:creationId xmlns:a16="http://schemas.microsoft.com/office/drawing/2014/main" id="{A0FC8252-27A7-4CA1-8450-6DAE7992941C}"/>
              </a:ext>
            </a:extLst>
          </p:cNvPr>
          <p:cNvSpPr/>
          <p:nvPr/>
        </p:nvSpPr>
        <p:spPr>
          <a:xfrm>
            <a:off x="8779583" y="3429000"/>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Redes Neuronales Artificiales</a:t>
            </a:r>
          </a:p>
        </p:txBody>
      </p:sp>
      <p:sp>
        <p:nvSpPr>
          <p:cNvPr id="17" name="16 Rectángulo redondeado">
            <a:extLst>
              <a:ext uri="{FF2B5EF4-FFF2-40B4-BE49-F238E27FC236}">
                <a16:creationId xmlns:a16="http://schemas.microsoft.com/office/drawing/2014/main" id="{283EEA12-23FD-458A-BFDF-3F583992CA1A}"/>
              </a:ext>
            </a:extLst>
          </p:cNvPr>
          <p:cNvSpPr/>
          <p:nvPr/>
        </p:nvSpPr>
        <p:spPr>
          <a:xfrm>
            <a:off x="8779582" y="1401122"/>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Neurona biológica vs neurona artificial</a:t>
            </a:r>
          </a:p>
        </p:txBody>
      </p:sp>
      <p:sp>
        <p:nvSpPr>
          <p:cNvPr id="12" name="6 Elipse">
            <a:extLst>
              <a:ext uri="{FF2B5EF4-FFF2-40B4-BE49-F238E27FC236}">
                <a16:creationId xmlns:a16="http://schemas.microsoft.com/office/drawing/2014/main" id="{6E6F3B15-486F-476E-92E4-8E32F5162D3D}"/>
              </a:ext>
            </a:extLst>
          </p:cNvPr>
          <p:cNvSpPr/>
          <p:nvPr/>
        </p:nvSpPr>
        <p:spPr>
          <a:xfrm>
            <a:off x="6576054" y="3393116"/>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5</a:t>
            </a:r>
          </a:p>
        </p:txBody>
      </p:sp>
      <p:sp>
        <p:nvSpPr>
          <p:cNvPr id="15" name="12 Rectángulo redondeado">
            <a:extLst>
              <a:ext uri="{FF2B5EF4-FFF2-40B4-BE49-F238E27FC236}">
                <a16:creationId xmlns:a16="http://schemas.microsoft.com/office/drawing/2014/main" id="{76B57E1A-B6C4-45F1-BAE1-FE0E4F0F5E4E}"/>
              </a:ext>
            </a:extLst>
          </p:cNvPr>
          <p:cNvSpPr/>
          <p:nvPr/>
        </p:nvSpPr>
        <p:spPr>
          <a:xfrm>
            <a:off x="8779583" y="5456878"/>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Aplicación de las redes en las series de tiempo</a:t>
            </a:r>
          </a:p>
        </p:txBody>
      </p:sp>
      <p:sp>
        <p:nvSpPr>
          <p:cNvPr id="14" name="6 Elipse">
            <a:extLst>
              <a:ext uri="{FF2B5EF4-FFF2-40B4-BE49-F238E27FC236}">
                <a16:creationId xmlns:a16="http://schemas.microsoft.com/office/drawing/2014/main" id="{6E6F3B15-486F-476E-92E4-8E32F5162D3D}"/>
              </a:ext>
            </a:extLst>
          </p:cNvPr>
          <p:cNvSpPr/>
          <p:nvPr/>
        </p:nvSpPr>
        <p:spPr>
          <a:xfrm>
            <a:off x="6576054" y="5409340"/>
            <a:ext cx="1344149"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6</a:t>
            </a:r>
          </a:p>
        </p:txBody>
      </p:sp>
      <p:sp>
        <p:nvSpPr>
          <p:cNvPr id="18" name="9 Rectángulo redondeado">
            <a:extLst>
              <a:ext uri="{FF2B5EF4-FFF2-40B4-BE49-F238E27FC236}">
                <a16:creationId xmlns:a16="http://schemas.microsoft.com/office/drawing/2014/main" id="{3D3ABA7E-7369-4096-9745-323ECF83A538}"/>
              </a:ext>
            </a:extLst>
          </p:cNvPr>
          <p:cNvSpPr/>
          <p:nvPr/>
        </p:nvSpPr>
        <p:spPr>
          <a:xfrm>
            <a:off x="2639616" y="3393116"/>
            <a:ext cx="2976331" cy="100811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Estadística, Machine Learning, Deep Learning e Inteligencia </a:t>
            </a:r>
            <a:r>
              <a:rPr lang="es-CR" dirty="0" err="1"/>
              <a:t>Articial</a:t>
            </a:r>
            <a:r>
              <a:rPr lang="es-CR" dirty="0"/>
              <a:t> </a:t>
            </a:r>
          </a:p>
        </p:txBody>
      </p:sp>
    </p:spTree>
    <p:extLst>
      <p:ext uri="{BB962C8B-B14F-4D97-AF65-F5344CB8AC3E}">
        <p14:creationId xmlns:p14="http://schemas.microsoft.com/office/powerpoint/2010/main" val="2809371188"/>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47483" y="988142"/>
            <a:ext cx="11179277" cy="5869858"/>
          </a:xfrm>
        </p:spPr>
        <p:txBody>
          <a:bodyPr>
            <a:normAutofit/>
          </a:bodyPr>
          <a:lstStyle/>
          <a:p>
            <a:pPr marL="0" indent="0">
              <a:buNone/>
            </a:pPr>
            <a:r>
              <a:rPr lang="es-CR" sz="2400" dirty="0"/>
              <a:t>Solemos usar la función </a:t>
            </a:r>
            <a:r>
              <a:rPr lang="es-CR" sz="2400" dirty="0" err="1"/>
              <a:t>nnetar</a:t>
            </a:r>
            <a:r>
              <a:rPr lang="es-CR" sz="2400" dirty="0"/>
              <a:t>() de la librería </a:t>
            </a:r>
            <a:r>
              <a:rPr lang="es-CR" sz="2400" dirty="0" err="1"/>
              <a:t>forecast</a:t>
            </a:r>
            <a:r>
              <a:rPr lang="es-CR" sz="2400" dirty="0"/>
              <a:t>.</a:t>
            </a:r>
            <a:br>
              <a:rPr lang="es-CR" sz="2400" dirty="0"/>
            </a:br>
            <a:br>
              <a:rPr lang="es-CR" sz="2400" dirty="0"/>
            </a:br>
            <a:r>
              <a:rPr lang="es-CR" sz="2400" dirty="0"/>
              <a:t>	</a:t>
            </a:r>
            <a:r>
              <a:rPr lang="es-CR" sz="2400" i="1" dirty="0" err="1"/>
              <a:t>nnetar</a:t>
            </a:r>
            <a:r>
              <a:rPr lang="es-CR" sz="2400" i="1" dirty="0"/>
              <a:t>(y, p, P = 1, </a:t>
            </a:r>
            <a:r>
              <a:rPr lang="es-CR" sz="2400" i="1" dirty="0" err="1"/>
              <a:t>size</a:t>
            </a:r>
            <a:r>
              <a:rPr lang="es-CR" sz="2400" i="1" dirty="0"/>
              <a:t>, </a:t>
            </a:r>
            <a:r>
              <a:rPr lang="es-CR" sz="2400" i="1" dirty="0" err="1"/>
              <a:t>repeats</a:t>
            </a:r>
            <a:r>
              <a:rPr lang="es-CR" sz="2400" i="1" dirty="0"/>
              <a:t> = 20, </a:t>
            </a:r>
            <a:r>
              <a:rPr lang="es-CR" sz="2400" i="1" dirty="0" err="1"/>
              <a:t>xreg</a:t>
            </a:r>
            <a:r>
              <a:rPr lang="es-CR" sz="2400" i="1" dirty="0"/>
              <a:t> = NULL, lambda = NULL, </a:t>
            </a:r>
            <a:r>
              <a:rPr lang="es-CR" sz="2400" i="1" dirty="0" err="1"/>
              <a:t>model</a:t>
            </a:r>
            <a:r>
              <a:rPr lang="es-CR" sz="2400" i="1" dirty="0"/>
              <a:t> = NULL, 	</a:t>
            </a:r>
            <a:r>
              <a:rPr lang="es-CR" sz="2400" i="1" dirty="0" err="1"/>
              <a:t>subset</a:t>
            </a:r>
            <a:r>
              <a:rPr lang="es-CR" sz="2400" i="1" dirty="0"/>
              <a:t> = NULL, </a:t>
            </a:r>
            <a:r>
              <a:rPr lang="es-CR" sz="2400" i="1" dirty="0" err="1"/>
              <a:t>scale.inputs</a:t>
            </a:r>
            <a:r>
              <a:rPr lang="es-CR" sz="2400" i="1" dirty="0"/>
              <a:t> = TRUE, x = y, </a:t>
            </a:r>
            <a:r>
              <a:rPr lang="es-CR" sz="2400" b="1" i="1" dirty="0"/>
              <a:t>...</a:t>
            </a:r>
            <a:r>
              <a:rPr lang="es-CR" sz="2400" i="1" dirty="0"/>
              <a:t>)</a:t>
            </a:r>
            <a:br>
              <a:rPr lang="es-CR" sz="2400" dirty="0"/>
            </a:br>
            <a:endParaRPr lang="es-CR" sz="2400" dirty="0"/>
          </a:p>
          <a:p>
            <a:pPr marL="0" indent="0">
              <a:buNone/>
            </a:pPr>
            <a:endParaRPr lang="es-CR" sz="2400" dirty="0"/>
          </a:p>
          <a:p>
            <a:pPr marL="0" indent="0">
              <a:buNone/>
            </a:pPr>
            <a:endParaRPr lang="es-CR" sz="2400" dirty="0"/>
          </a:p>
          <a:p>
            <a:pPr marL="0" indent="0">
              <a:buNone/>
            </a:pPr>
            <a:endParaRPr lang="es-CR" sz="2400" dirty="0"/>
          </a:p>
          <a:p>
            <a:pPr marL="0" indent="0">
              <a:buNone/>
            </a:pPr>
            <a:endParaRPr lang="es-CR" sz="2400" dirty="0"/>
          </a:p>
          <a:p>
            <a:pPr marL="0" indent="0">
              <a:buNone/>
            </a:pPr>
            <a:endParaRPr lang="es-CR" sz="2400" dirty="0"/>
          </a:p>
          <a:p>
            <a:pPr marL="0" indent="0">
              <a:buNone/>
            </a:pPr>
            <a:endParaRPr lang="es-CR" sz="2400" dirty="0"/>
          </a:p>
          <a:p>
            <a:pPr marL="0" indent="0">
              <a:buNone/>
            </a:pPr>
            <a:r>
              <a:rPr lang="es-CR" sz="2400" dirty="0"/>
              <a:t>Ver los siguientes enlaces:</a:t>
            </a:r>
          </a:p>
          <a:p>
            <a:pPr marL="0" indent="0">
              <a:buNone/>
            </a:pPr>
            <a:r>
              <a:rPr lang="es-CR" sz="2400" dirty="0">
                <a:hlinkClick r:id="rId2"/>
              </a:rPr>
              <a:t>https://www.rdocumentation.org/packages/forecast/versions/8.4/topics/nnetar</a:t>
            </a:r>
            <a:r>
              <a:rPr lang="es-CR" sz="2400" dirty="0"/>
              <a:t> </a:t>
            </a:r>
            <a:br>
              <a:rPr lang="es-CR" sz="2400" dirty="0"/>
            </a:br>
            <a:r>
              <a:rPr lang="es-CR" sz="2400" dirty="0">
                <a:hlinkClick r:id="rId3"/>
              </a:rPr>
              <a:t>https://robjhyndman.com/hyndsight/nnetar-prediction-intervals/</a:t>
            </a:r>
            <a:r>
              <a:rPr lang="es-CR" sz="2400" dirty="0"/>
              <a:t> </a:t>
            </a:r>
          </a:p>
        </p:txBody>
      </p:sp>
      <p:sp>
        <p:nvSpPr>
          <p:cNvPr id="4" name="1 Título">
            <a:extLst>
              <a:ext uri="{FF2B5EF4-FFF2-40B4-BE49-F238E27FC236}">
                <a16:creationId xmlns:a16="http://schemas.microsoft.com/office/drawing/2014/main" id="{26260636-70A9-46D5-BB71-B254A78A6B8C}"/>
              </a:ext>
            </a:extLst>
          </p:cNvPr>
          <p:cNvSpPr txBox="1">
            <a:spLocks/>
          </p:cNvSpPr>
          <p:nvPr/>
        </p:nvSpPr>
        <p:spPr>
          <a:xfrm>
            <a:off x="0" y="87595"/>
            <a:ext cx="12192000" cy="7407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4000"/>
              <a:t>Aplicación de redes neuronales en las series de tiempo </a:t>
            </a:r>
            <a:endParaRPr lang="es-CR" sz="4000"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23" y="2633968"/>
            <a:ext cx="11498320" cy="2491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681382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33164" y="1339420"/>
            <a:ext cx="11967100" cy="891094"/>
          </a:xfrm>
        </p:spPr>
        <p:txBody>
          <a:bodyPr>
            <a:normAutofit/>
          </a:bodyPr>
          <a:lstStyle/>
          <a:p>
            <a:pPr marL="0" indent="0">
              <a:buNone/>
            </a:pPr>
            <a:r>
              <a:rPr lang="es-CR" sz="2000" dirty="0"/>
              <a:t> Veamos la estimación y el pronóstico de la base de datos  </a:t>
            </a:r>
            <a:r>
              <a:rPr lang="es-CR" sz="2000" dirty="0" err="1"/>
              <a:t>sunspotarea</a:t>
            </a:r>
            <a:r>
              <a:rPr lang="es-CR" sz="2000" dirty="0"/>
              <a:t>.  </a:t>
            </a:r>
          </a:p>
        </p:txBody>
      </p:sp>
      <p:pic>
        <p:nvPicPr>
          <p:cNvPr id="4" name="Picture 3">
            <a:extLst>
              <a:ext uri="{FF2B5EF4-FFF2-40B4-BE49-F238E27FC236}">
                <a16:creationId xmlns:a16="http://schemas.microsoft.com/office/drawing/2014/main" id="{8C26CDFC-DFA5-4F0E-8917-37E27B91F934}"/>
              </a:ext>
            </a:extLst>
          </p:cNvPr>
          <p:cNvPicPr>
            <a:picLocks noChangeAspect="1"/>
          </p:cNvPicPr>
          <p:nvPr/>
        </p:nvPicPr>
        <p:blipFill>
          <a:blip r:embed="rId2"/>
          <a:stretch>
            <a:fillRect/>
          </a:stretch>
        </p:blipFill>
        <p:spPr>
          <a:xfrm>
            <a:off x="352148" y="2230513"/>
            <a:ext cx="5862221" cy="4396666"/>
          </a:xfrm>
          <a:prstGeom prst="rect">
            <a:avLst/>
          </a:prstGeom>
        </p:spPr>
      </p:pic>
      <p:pic>
        <p:nvPicPr>
          <p:cNvPr id="5" name="Picture 4">
            <a:extLst>
              <a:ext uri="{FF2B5EF4-FFF2-40B4-BE49-F238E27FC236}">
                <a16:creationId xmlns:a16="http://schemas.microsoft.com/office/drawing/2014/main" id="{0619013B-E026-404B-92ED-4BC1E68C5C67}"/>
              </a:ext>
            </a:extLst>
          </p:cNvPr>
          <p:cNvPicPr>
            <a:picLocks noChangeAspect="1"/>
          </p:cNvPicPr>
          <p:nvPr/>
        </p:nvPicPr>
        <p:blipFill>
          <a:blip r:embed="rId3"/>
          <a:stretch>
            <a:fillRect/>
          </a:stretch>
        </p:blipFill>
        <p:spPr>
          <a:xfrm>
            <a:off x="6584269" y="2230513"/>
            <a:ext cx="5607731" cy="4396666"/>
          </a:xfrm>
          <a:prstGeom prst="rect">
            <a:avLst/>
          </a:prstGeom>
        </p:spPr>
      </p:pic>
      <p:sp>
        <p:nvSpPr>
          <p:cNvPr id="8" name="1 Título">
            <a:extLst>
              <a:ext uri="{FF2B5EF4-FFF2-40B4-BE49-F238E27FC236}">
                <a16:creationId xmlns:a16="http://schemas.microsoft.com/office/drawing/2014/main" id="{26260636-70A9-46D5-BB71-B254A78A6B8C}"/>
              </a:ext>
            </a:extLst>
          </p:cNvPr>
          <p:cNvSpPr txBox="1">
            <a:spLocks/>
          </p:cNvSpPr>
          <p:nvPr/>
        </p:nvSpPr>
        <p:spPr>
          <a:xfrm>
            <a:off x="0" y="13855"/>
            <a:ext cx="12192000" cy="7407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4000"/>
              <a:t>Aplicación de redes neuronales en las series de tiempo </a:t>
            </a:r>
            <a:endParaRPr lang="es-CR" sz="4000" dirty="0"/>
          </a:p>
        </p:txBody>
      </p:sp>
    </p:spTree>
    <p:extLst>
      <p:ext uri="{BB962C8B-B14F-4D97-AF65-F5344CB8AC3E}">
        <p14:creationId xmlns:p14="http://schemas.microsoft.com/office/powerpoint/2010/main" val="2308027157"/>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a:extLst>
              <a:ext uri="{FF2B5EF4-FFF2-40B4-BE49-F238E27FC236}">
                <a16:creationId xmlns:a16="http://schemas.microsoft.com/office/drawing/2014/main" id="{A138624E-85FC-4538-90CB-CA277B00FE9A}"/>
              </a:ext>
            </a:extLst>
          </p:cNvPr>
          <p:cNvSpPr>
            <a:spLocks noGrp="1"/>
          </p:cNvSpPr>
          <p:nvPr>
            <p:ph idx="1"/>
          </p:nvPr>
        </p:nvSpPr>
        <p:spPr>
          <a:xfrm>
            <a:off x="133164" y="1339419"/>
            <a:ext cx="11967100" cy="1501435"/>
          </a:xfrm>
        </p:spPr>
        <p:txBody>
          <a:bodyPr>
            <a:normAutofit/>
          </a:bodyPr>
          <a:lstStyle/>
          <a:p>
            <a:pPr marL="0" indent="0">
              <a:buNone/>
            </a:pPr>
            <a:r>
              <a:rPr lang="es-CR" sz="2000" dirty="0"/>
              <a:t>Veamos la estimación y el pronóstico de la base de datos de </a:t>
            </a:r>
            <a:r>
              <a:rPr lang="es-CR" sz="2000" dirty="0" err="1"/>
              <a:t>oil</a:t>
            </a:r>
            <a:r>
              <a:rPr lang="es-CR" sz="2000" dirty="0"/>
              <a:t>.  Para pocos datos las RNA no son nada efectivas…</a:t>
            </a:r>
          </a:p>
        </p:txBody>
      </p:sp>
      <p:pic>
        <p:nvPicPr>
          <p:cNvPr id="2" name="Picture 1">
            <a:extLst>
              <a:ext uri="{FF2B5EF4-FFF2-40B4-BE49-F238E27FC236}">
                <a16:creationId xmlns:a16="http://schemas.microsoft.com/office/drawing/2014/main" id="{30F2CB1F-0295-4006-99F3-411B0D6ABBB1}"/>
              </a:ext>
            </a:extLst>
          </p:cNvPr>
          <p:cNvPicPr>
            <a:picLocks noChangeAspect="1"/>
          </p:cNvPicPr>
          <p:nvPr/>
        </p:nvPicPr>
        <p:blipFill>
          <a:blip r:embed="rId2"/>
          <a:stretch>
            <a:fillRect/>
          </a:stretch>
        </p:blipFill>
        <p:spPr>
          <a:xfrm>
            <a:off x="235998" y="2090136"/>
            <a:ext cx="5427953" cy="4355052"/>
          </a:xfrm>
          <a:prstGeom prst="rect">
            <a:avLst/>
          </a:prstGeom>
        </p:spPr>
      </p:pic>
      <p:pic>
        <p:nvPicPr>
          <p:cNvPr id="5" name="Picture 4">
            <a:extLst>
              <a:ext uri="{FF2B5EF4-FFF2-40B4-BE49-F238E27FC236}">
                <a16:creationId xmlns:a16="http://schemas.microsoft.com/office/drawing/2014/main" id="{9D667EF9-DA52-4E9D-8AA8-67CD8186CB27}"/>
              </a:ext>
            </a:extLst>
          </p:cNvPr>
          <p:cNvPicPr>
            <a:picLocks noChangeAspect="1"/>
          </p:cNvPicPr>
          <p:nvPr/>
        </p:nvPicPr>
        <p:blipFill>
          <a:blip r:embed="rId3"/>
          <a:stretch>
            <a:fillRect/>
          </a:stretch>
        </p:blipFill>
        <p:spPr>
          <a:xfrm>
            <a:off x="6152225" y="2159494"/>
            <a:ext cx="5903649" cy="4427737"/>
          </a:xfrm>
          <a:prstGeom prst="rect">
            <a:avLst/>
          </a:prstGeom>
        </p:spPr>
      </p:pic>
      <p:sp>
        <p:nvSpPr>
          <p:cNvPr id="8" name="1 Título">
            <a:extLst>
              <a:ext uri="{FF2B5EF4-FFF2-40B4-BE49-F238E27FC236}">
                <a16:creationId xmlns:a16="http://schemas.microsoft.com/office/drawing/2014/main" id="{DBB725C8-181D-4ED2-ACDF-B39DBDFABF3E}"/>
              </a:ext>
            </a:extLst>
          </p:cNvPr>
          <p:cNvSpPr txBox="1">
            <a:spLocks/>
          </p:cNvSpPr>
          <p:nvPr/>
        </p:nvSpPr>
        <p:spPr>
          <a:xfrm>
            <a:off x="0" y="13855"/>
            <a:ext cx="12192000" cy="7407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sz="4000"/>
              <a:t>Aplicación de redes neuronales en las series de tiempo </a:t>
            </a:r>
            <a:endParaRPr lang="es-CR" sz="4000" dirty="0"/>
          </a:p>
        </p:txBody>
      </p:sp>
    </p:spTree>
    <p:extLst>
      <p:ext uri="{BB962C8B-B14F-4D97-AF65-F5344CB8AC3E}">
        <p14:creationId xmlns:p14="http://schemas.microsoft.com/office/powerpoint/2010/main" val="27671807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0" y="13855"/>
            <a:ext cx="12192000" cy="740747"/>
          </a:xfrm>
        </p:spPr>
        <p:txBody>
          <a:bodyPr>
            <a:normAutofit/>
          </a:bodyPr>
          <a:lstStyle/>
          <a:p>
            <a:pPr algn="ctr"/>
            <a:r>
              <a:rPr lang="es-CR" sz="4000" dirty="0"/>
              <a:t>Aplicación de redes neuronales en las series de tiempo </a:t>
            </a:r>
          </a:p>
        </p:txBody>
      </p:sp>
      <p:sp>
        <p:nvSpPr>
          <p:cNvPr id="3" name="2 Marcador de contenido">
            <a:extLst>
              <a:ext uri="{FF2B5EF4-FFF2-40B4-BE49-F238E27FC236}">
                <a16:creationId xmlns:a16="http://schemas.microsoft.com/office/drawing/2014/main" id="{03890764-EDBB-4998-9DA6-2FA303E31A48}"/>
              </a:ext>
            </a:extLst>
          </p:cNvPr>
          <p:cNvSpPr>
            <a:spLocks noGrp="1"/>
          </p:cNvSpPr>
          <p:nvPr>
            <p:ph idx="1"/>
          </p:nvPr>
        </p:nvSpPr>
        <p:spPr>
          <a:xfrm>
            <a:off x="112450" y="993190"/>
            <a:ext cx="11967100" cy="740747"/>
          </a:xfrm>
        </p:spPr>
        <p:txBody>
          <a:bodyPr>
            <a:normAutofit/>
          </a:bodyPr>
          <a:lstStyle/>
          <a:p>
            <a:pPr marL="0" indent="0">
              <a:buNone/>
            </a:pPr>
            <a:r>
              <a:rPr lang="es-CR" sz="2000" dirty="0"/>
              <a:t>Veamos la estimación y el pronóstico de la base de datos de </a:t>
            </a:r>
            <a:r>
              <a:rPr lang="es-CR" sz="2000" dirty="0" err="1"/>
              <a:t>unemp</a:t>
            </a:r>
            <a:r>
              <a:rPr lang="es-CR" sz="2000" dirty="0"/>
              <a:t>.  No está tan mal, pero el ARIMA le gana…</a:t>
            </a:r>
          </a:p>
        </p:txBody>
      </p:sp>
      <p:pic>
        <p:nvPicPr>
          <p:cNvPr id="2" name="Picture 1">
            <a:extLst>
              <a:ext uri="{FF2B5EF4-FFF2-40B4-BE49-F238E27FC236}">
                <a16:creationId xmlns:a16="http://schemas.microsoft.com/office/drawing/2014/main" id="{F680A8E0-9090-480B-8BCE-FDFD7F0CAF7E}"/>
              </a:ext>
            </a:extLst>
          </p:cNvPr>
          <p:cNvPicPr>
            <a:picLocks noChangeAspect="1"/>
          </p:cNvPicPr>
          <p:nvPr/>
        </p:nvPicPr>
        <p:blipFill>
          <a:blip r:embed="rId2"/>
          <a:stretch>
            <a:fillRect/>
          </a:stretch>
        </p:blipFill>
        <p:spPr>
          <a:xfrm>
            <a:off x="168672" y="1733937"/>
            <a:ext cx="6388200" cy="4791150"/>
          </a:xfrm>
          <a:prstGeom prst="rect">
            <a:avLst/>
          </a:prstGeom>
        </p:spPr>
      </p:pic>
      <p:pic>
        <p:nvPicPr>
          <p:cNvPr id="5" name="Picture 4">
            <a:extLst>
              <a:ext uri="{FF2B5EF4-FFF2-40B4-BE49-F238E27FC236}">
                <a16:creationId xmlns:a16="http://schemas.microsoft.com/office/drawing/2014/main" id="{F09E355B-555E-47DC-9807-7A52C68A8CB0}"/>
              </a:ext>
            </a:extLst>
          </p:cNvPr>
          <p:cNvPicPr>
            <a:picLocks noChangeAspect="1"/>
          </p:cNvPicPr>
          <p:nvPr/>
        </p:nvPicPr>
        <p:blipFill>
          <a:blip r:embed="rId3"/>
          <a:stretch>
            <a:fillRect/>
          </a:stretch>
        </p:blipFill>
        <p:spPr>
          <a:xfrm>
            <a:off x="6866494" y="1733937"/>
            <a:ext cx="5156834" cy="4791150"/>
          </a:xfrm>
          <a:prstGeom prst="rect">
            <a:avLst/>
          </a:prstGeom>
        </p:spPr>
      </p:pic>
    </p:spTree>
    <p:extLst>
      <p:ext uri="{BB962C8B-B14F-4D97-AF65-F5344CB8AC3E}">
        <p14:creationId xmlns:p14="http://schemas.microsoft.com/office/powerpoint/2010/main" val="37665906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9B41D2DB-E7B8-454C-8A7D-FDB815DAC30C}"/>
              </a:ext>
            </a:extLst>
          </p:cNvPr>
          <p:cNvSpPr>
            <a:spLocks noGrp="1"/>
          </p:cNvSpPr>
          <p:nvPr>
            <p:ph type="title"/>
          </p:nvPr>
        </p:nvSpPr>
        <p:spPr>
          <a:xfrm>
            <a:off x="0" y="13855"/>
            <a:ext cx="12192000" cy="740747"/>
          </a:xfrm>
        </p:spPr>
        <p:txBody>
          <a:bodyPr>
            <a:normAutofit/>
          </a:bodyPr>
          <a:lstStyle/>
          <a:p>
            <a:pPr algn="ctr"/>
            <a:r>
              <a:rPr lang="es-CR" sz="4000" dirty="0"/>
              <a:t>Aplicación de redes neuronales en las series de tiempo </a:t>
            </a:r>
          </a:p>
        </p:txBody>
      </p:sp>
      <p:sp>
        <p:nvSpPr>
          <p:cNvPr id="5" name="2 Marcador de contenido">
            <a:extLst>
              <a:ext uri="{FF2B5EF4-FFF2-40B4-BE49-F238E27FC236}">
                <a16:creationId xmlns:a16="http://schemas.microsoft.com/office/drawing/2014/main" id="{7D2A13E0-9C5F-4D72-A5D8-69939638393D}"/>
              </a:ext>
            </a:extLst>
          </p:cNvPr>
          <p:cNvSpPr>
            <a:spLocks noGrp="1"/>
          </p:cNvSpPr>
          <p:nvPr>
            <p:ph idx="1"/>
          </p:nvPr>
        </p:nvSpPr>
        <p:spPr>
          <a:xfrm>
            <a:off x="59184" y="993190"/>
            <a:ext cx="11967100" cy="740747"/>
          </a:xfrm>
        </p:spPr>
        <p:txBody>
          <a:bodyPr>
            <a:normAutofit/>
          </a:bodyPr>
          <a:lstStyle/>
          <a:p>
            <a:pPr marL="0" indent="0">
              <a:buNone/>
            </a:pPr>
            <a:r>
              <a:rPr lang="es-CR" sz="2000" dirty="0"/>
              <a:t>Veamos la estimación y el pronóstico de la base de datos de </a:t>
            </a:r>
            <a:r>
              <a:rPr lang="es-CR" sz="2000" dirty="0" err="1"/>
              <a:t>birth</a:t>
            </a:r>
            <a:r>
              <a:rPr lang="es-CR" sz="2000" dirty="0"/>
              <a:t>.  No está tan mal… pero el ARIMA le gana…</a:t>
            </a:r>
          </a:p>
        </p:txBody>
      </p:sp>
      <p:pic>
        <p:nvPicPr>
          <p:cNvPr id="6" name="Picture 5">
            <a:extLst>
              <a:ext uri="{FF2B5EF4-FFF2-40B4-BE49-F238E27FC236}">
                <a16:creationId xmlns:a16="http://schemas.microsoft.com/office/drawing/2014/main" id="{D5F9DC72-56DF-47F8-99F2-0CCB9E911C56}"/>
              </a:ext>
            </a:extLst>
          </p:cNvPr>
          <p:cNvPicPr>
            <a:picLocks noChangeAspect="1"/>
          </p:cNvPicPr>
          <p:nvPr/>
        </p:nvPicPr>
        <p:blipFill>
          <a:blip r:embed="rId2"/>
          <a:stretch>
            <a:fillRect/>
          </a:stretch>
        </p:blipFill>
        <p:spPr>
          <a:xfrm>
            <a:off x="230819" y="1637930"/>
            <a:ext cx="6587230" cy="4940423"/>
          </a:xfrm>
          <a:prstGeom prst="rect">
            <a:avLst/>
          </a:prstGeom>
        </p:spPr>
      </p:pic>
      <p:pic>
        <p:nvPicPr>
          <p:cNvPr id="7" name="Picture 6">
            <a:extLst>
              <a:ext uri="{FF2B5EF4-FFF2-40B4-BE49-F238E27FC236}">
                <a16:creationId xmlns:a16="http://schemas.microsoft.com/office/drawing/2014/main" id="{9274B43B-CC84-4C38-9703-18A6C5A79E60}"/>
              </a:ext>
            </a:extLst>
          </p:cNvPr>
          <p:cNvPicPr>
            <a:picLocks noChangeAspect="1"/>
          </p:cNvPicPr>
          <p:nvPr/>
        </p:nvPicPr>
        <p:blipFill>
          <a:blip r:embed="rId3"/>
          <a:stretch>
            <a:fillRect/>
          </a:stretch>
        </p:blipFill>
        <p:spPr>
          <a:xfrm>
            <a:off x="6989684" y="1733937"/>
            <a:ext cx="5080988" cy="4844416"/>
          </a:xfrm>
          <a:prstGeom prst="rect">
            <a:avLst/>
          </a:prstGeom>
        </p:spPr>
      </p:pic>
    </p:spTree>
    <p:extLst>
      <p:ext uri="{BB962C8B-B14F-4D97-AF65-F5344CB8AC3E}">
        <p14:creationId xmlns:p14="http://schemas.microsoft.com/office/powerpoint/2010/main" val="2976921328"/>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DE3D6621-5542-4B7C-B6FE-872549BFC900}"/>
              </a:ext>
            </a:extLst>
          </p:cNvPr>
          <p:cNvSpPr>
            <a:spLocks noGrp="1"/>
          </p:cNvSpPr>
          <p:nvPr>
            <p:ph type="title"/>
          </p:nvPr>
        </p:nvSpPr>
        <p:spPr>
          <a:xfrm>
            <a:off x="0" y="13855"/>
            <a:ext cx="12192000" cy="740747"/>
          </a:xfrm>
        </p:spPr>
        <p:txBody>
          <a:bodyPr>
            <a:normAutofit/>
          </a:bodyPr>
          <a:lstStyle/>
          <a:p>
            <a:pPr algn="ctr"/>
            <a:r>
              <a:rPr lang="es-CR" sz="4000" dirty="0"/>
              <a:t>Aplicación de redes neuronales en las series de tiempo </a:t>
            </a:r>
          </a:p>
        </p:txBody>
      </p:sp>
      <p:sp>
        <p:nvSpPr>
          <p:cNvPr id="5" name="2 Marcador de contenido">
            <a:extLst>
              <a:ext uri="{FF2B5EF4-FFF2-40B4-BE49-F238E27FC236}">
                <a16:creationId xmlns:a16="http://schemas.microsoft.com/office/drawing/2014/main" id="{9143A76A-05E9-4A6B-BC94-1B6FF61E04FC}"/>
              </a:ext>
            </a:extLst>
          </p:cNvPr>
          <p:cNvSpPr>
            <a:spLocks noGrp="1"/>
          </p:cNvSpPr>
          <p:nvPr>
            <p:ph idx="1"/>
          </p:nvPr>
        </p:nvSpPr>
        <p:spPr>
          <a:xfrm>
            <a:off x="59184" y="993190"/>
            <a:ext cx="11967100" cy="740747"/>
          </a:xfrm>
        </p:spPr>
        <p:txBody>
          <a:bodyPr>
            <a:normAutofit/>
          </a:bodyPr>
          <a:lstStyle/>
          <a:p>
            <a:pPr marL="0" indent="0">
              <a:buNone/>
            </a:pPr>
            <a:r>
              <a:rPr lang="es-CR" sz="2000" dirty="0"/>
              <a:t>Finalmente, veamos la estimación y el pronóstico de la base de datos de a10.  Para mí hay un empate técnico… </a:t>
            </a:r>
          </a:p>
        </p:txBody>
      </p:sp>
      <p:pic>
        <p:nvPicPr>
          <p:cNvPr id="6" name="Picture 5">
            <a:extLst>
              <a:ext uri="{FF2B5EF4-FFF2-40B4-BE49-F238E27FC236}">
                <a16:creationId xmlns:a16="http://schemas.microsoft.com/office/drawing/2014/main" id="{CB65C906-C72D-4E23-A0BC-2283D859A72D}"/>
              </a:ext>
            </a:extLst>
          </p:cNvPr>
          <p:cNvPicPr>
            <a:picLocks noChangeAspect="1"/>
          </p:cNvPicPr>
          <p:nvPr/>
        </p:nvPicPr>
        <p:blipFill>
          <a:blip r:embed="rId2"/>
          <a:stretch>
            <a:fillRect/>
          </a:stretch>
        </p:blipFill>
        <p:spPr>
          <a:xfrm>
            <a:off x="204186" y="1653465"/>
            <a:ext cx="6027938" cy="4951521"/>
          </a:xfrm>
          <a:prstGeom prst="rect">
            <a:avLst/>
          </a:prstGeom>
        </p:spPr>
      </p:pic>
      <p:pic>
        <p:nvPicPr>
          <p:cNvPr id="7" name="Picture 6">
            <a:extLst>
              <a:ext uri="{FF2B5EF4-FFF2-40B4-BE49-F238E27FC236}">
                <a16:creationId xmlns:a16="http://schemas.microsoft.com/office/drawing/2014/main" id="{15AA9807-A74F-4D92-88B7-C03F0328433E}"/>
              </a:ext>
            </a:extLst>
          </p:cNvPr>
          <p:cNvPicPr>
            <a:picLocks noChangeAspect="1"/>
          </p:cNvPicPr>
          <p:nvPr/>
        </p:nvPicPr>
        <p:blipFill>
          <a:blip r:embed="rId3"/>
          <a:stretch>
            <a:fillRect/>
          </a:stretch>
        </p:blipFill>
        <p:spPr>
          <a:xfrm>
            <a:off x="6539883" y="1733936"/>
            <a:ext cx="5486401" cy="4871049"/>
          </a:xfrm>
          <a:prstGeom prst="rect">
            <a:avLst/>
          </a:prstGeom>
        </p:spPr>
      </p:pic>
    </p:spTree>
    <p:extLst>
      <p:ext uri="{BB962C8B-B14F-4D97-AF65-F5344CB8AC3E}">
        <p14:creationId xmlns:p14="http://schemas.microsoft.com/office/powerpoint/2010/main" val="93040283"/>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93619" y="96983"/>
            <a:ext cx="10515600" cy="702008"/>
          </a:xfrm>
        </p:spPr>
        <p:txBody>
          <a:bodyPr/>
          <a:lstStyle/>
          <a:p>
            <a:pPr algn="ctr"/>
            <a:r>
              <a:rPr lang="es-CR" dirty="0"/>
              <a:t>Conclusión y discusión</a:t>
            </a:r>
          </a:p>
        </p:txBody>
      </p:sp>
      <p:sp>
        <p:nvSpPr>
          <p:cNvPr id="3" name="2 Marcador de contenido"/>
          <p:cNvSpPr>
            <a:spLocks noGrp="1"/>
          </p:cNvSpPr>
          <p:nvPr>
            <p:ph idx="1"/>
          </p:nvPr>
        </p:nvSpPr>
        <p:spPr>
          <a:xfrm>
            <a:off x="103239" y="1076632"/>
            <a:ext cx="9409471" cy="5678129"/>
          </a:xfrm>
        </p:spPr>
        <p:txBody>
          <a:bodyPr>
            <a:normAutofit lnSpcReduction="10000"/>
          </a:bodyPr>
          <a:lstStyle/>
          <a:p>
            <a:pPr algn="just"/>
            <a:r>
              <a:rPr lang="es-CR" sz="2400" dirty="0"/>
              <a:t>El presente tema trato de la aplicación de las redes neuronales en las series de tiempo.</a:t>
            </a:r>
          </a:p>
          <a:p>
            <a:pPr algn="just"/>
            <a:endParaRPr lang="es-CR" sz="2400" dirty="0"/>
          </a:p>
          <a:p>
            <a:pPr algn="just"/>
            <a:r>
              <a:rPr lang="es-CR" sz="2400" dirty="0"/>
              <a:t>Se abordó la diferencia entre Estadística, Machine </a:t>
            </a:r>
            <a:r>
              <a:rPr lang="es-CR" sz="2400" dirty="0" err="1"/>
              <a:t>Learning</a:t>
            </a:r>
            <a:r>
              <a:rPr lang="es-CR" sz="2400" dirty="0"/>
              <a:t>, Deep </a:t>
            </a:r>
            <a:r>
              <a:rPr lang="es-CR" sz="2400" dirty="0" err="1"/>
              <a:t>Learning</a:t>
            </a:r>
            <a:r>
              <a:rPr lang="es-CR" sz="2400" dirty="0"/>
              <a:t> e Inteligencia Artificial.</a:t>
            </a:r>
          </a:p>
          <a:p>
            <a:pPr marL="0" indent="0" algn="just">
              <a:buNone/>
            </a:pPr>
            <a:endParaRPr lang="es-CR" sz="2400" dirty="0"/>
          </a:p>
          <a:p>
            <a:pPr algn="just"/>
            <a:r>
              <a:rPr lang="es-CR" sz="2400" dirty="0"/>
              <a:t>Las redes neuronales son otra alternativa en la aplicación del pronóstico en las series temporales. </a:t>
            </a:r>
          </a:p>
          <a:p>
            <a:pPr algn="just"/>
            <a:endParaRPr lang="es-CR" sz="2400" dirty="0"/>
          </a:p>
          <a:p>
            <a:pPr algn="just"/>
            <a:r>
              <a:rPr lang="es-CR" sz="2400" dirty="0"/>
              <a:t>Este método se considera con mayor complejidad a los paramétricos, sin tener en cuenta el tipo de datos, la periodicidad.</a:t>
            </a:r>
          </a:p>
          <a:p>
            <a:pPr algn="just"/>
            <a:endParaRPr lang="es-CR" sz="2400" dirty="0"/>
          </a:p>
          <a:p>
            <a:pPr algn="just"/>
            <a:r>
              <a:rPr lang="es-CR" sz="2400" dirty="0"/>
              <a:t>Algo que se debe de tener en cuenta es que las series pueden llegar a brindar un mejor resultado, sin embargo por su forma iterativa y de hallar las soluciones, requiere de mayor tamaño de períodos. </a:t>
            </a:r>
          </a:p>
        </p:txBody>
      </p:sp>
      <p:pic>
        <p:nvPicPr>
          <p:cNvPr id="6146" name="Picture 2" descr="Image result for conclusion icon"/>
          <p:cNvPicPr>
            <a:picLocks noChangeAspect="1" noChangeArrowheads="1"/>
          </p:cNvPicPr>
          <p:nvPr/>
        </p:nvPicPr>
        <p:blipFill rotWithShape="1">
          <a:blip r:embed="rId2">
            <a:extLst>
              <a:ext uri="{28A0092B-C50C-407E-A947-70E740481C1C}">
                <a14:useLocalDpi xmlns:a14="http://schemas.microsoft.com/office/drawing/2010/main" val="0"/>
              </a:ext>
            </a:extLst>
          </a:blip>
          <a:srcRect l="6364" t="3753" r="13066" b="5723"/>
          <a:stretch/>
        </p:blipFill>
        <p:spPr bwMode="auto">
          <a:xfrm>
            <a:off x="10089826" y="4313902"/>
            <a:ext cx="1741669" cy="195685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conclusion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6" descr="Image result for conclusion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6152"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8047" y="1209367"/>
            <a:ext cx="1925229" cy="192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140403"/>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4B219-2D13-4F72-BF24-3377BC36E07F}"/>
              </a:ext>
            </a:extLst>
          </p:cNvPr>
          <p:cNvSpPr>
            <a:spLocks noGrp="1"/>
          </p:cNvSpPr>
          <p:nvPr>
            <p:ph type="title"/>
          </p:nvPr>
        </p:nvSpPr>
        <p:spPr/>
        <p:txBody>
          <a:bodyPr/>
          <a:lstStyle/>
          <a:p>
            <a:endParaRPr lang="es-CR"/>
          </a:p>
        </p:txBody>
      </p:sp>
      <p:sp>
        <p:nvSpPr>
          <p:cNvPr id="3" name="Marcador de contenido 2">
            <a:extLst>
              <a:ext uri="{FF2B5EF4-FFF2-40B4-BE49-F238E27FC236}">
                <a16:creationId xmlns:a16="http://schemas.microsoft.com/office/drawing/2014/main" id="{199FF2AC-FCBC-4380-BD62-47AF3AB39F76}"/>
              </a:ext>
            </a:extLst>
          </p:cNvPr>
          <p:cNvSpPr>
            <a:spLocks noGrp="1"/>
          </p:cNvSpPr>
          <p:nvPr>
            <p:ph idx="1"/>
          </p:nvPr>
        </p:nvSpPr>
        <p:spPr/>
        <p:txBody>
          <a:bodyPr/>
          <a:lstStyle/>
          <a:p>
            <a:endParaRPr lang="es-CR"/>
          </a:p>
        </p:txBody>
      </p:sp>
      <p:pic>
        <p:nvPicPr>
          <p:cNvPr id="4" name="Picture 2" descr="Resultado de imagen para the end">
            <a:extLst>
              <a:ext uri="{FF2B5EF4-FFF2-40B4-BE49-F238E27FC236}">
                <a16:creationId xmlns:a16="http://schemas.microsoft.com/office/drawing/2014/main" id="{FD9C9518-02B5-452B-A99D-8E203AB138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7263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9E20C26-A0BB-4238-84FA-90130EF567B3}"/>
              </a:ext>
            </a:extLst>
          </p:cNvPr>
          <p:cNvSpPr>
            <a:spLocks noGrp="1"/>
          </p:cNvSpPr>
          <p:nvPr>
            <p:ph idx="1"/>
          </p:nvPr>
        </p:nvSpPr>
        <p:spPr>
          <a:xfrm>
            <a:off x="79898" y="807868"/>
            <a:ext cx="9392575" cy="5977967"/>
          </a:xfrm>
        </p:spPr>
        <p:txBody>
          <a:bodyPr>
            <a:normAutofit lnSpcReduction="10000"/>
          </a:bodyPr>
          <a:lstStyle/>
          <a:p>
            <a:pPr marL="0" indent="0" algn="just">
              <a:buNone/>
            </a:pPr>
            <a:r>
              <a:rPr lang="es-CR" sz="2400" dirty="0"/>
              <a:t>Dado que muchas de las series de tiempo que son de interés de análisis tienen una naturaleza no lineal, se hace necesario utilizar otras técnicas fuera de las clásicas para realizar la predicción de estas y así obtener modelos más eficientes.</a:t>
            </a:r>
          </a:p>
          <a:p>
            <a:pPr algn="just"/>
            <a:endParaRPr lang="es-CR" sz="2400" dirty="0"/>
          </a:p>
          <a:p>
            <a:pPr marL="0" indent="0" algn="just">
              <a:buNone/>
            </a:pPr>
            <a:r>
              <a:rPr lang="es-CR" sz="2400" dirty="0"/>
              <a:t>En los últimos años las Redes Neuronales Artificiales (</a:t>
            </a:r>
            <a:r>
              <a:rPr lang="es-CR" sz="2400" i="1" dirty="0"/>
              <a:t>RNA</a:t>
            </a:r>
            <a:r>
              <a:rPr lang="es-CR" sz="2400" dirty="0"/>
              <a:t> o </a:t>
            </a:r>
            <a:r>
              <a:rPr lang="es-CR" sz="2400" i="1" dirty="0"/>
              <a:t>NNA</a:t>
            </a:r>
            <a:r>
              <a:rPr lang="es-CR" sz="2400" dirty="0"/>
              <a:t> en inglés) han sido exitosamente aplicadas como herramienta en la predicción de series de tiempo en un amplio rango de problemas en áreas de comercio, economía, industria, aeronáutica, ciencias, etc...</a:t>
            </a:r>
          </a:p>
          <a:p>
            <a:pPr algn="just"/>
            <a:endParaRPr lang="es-CR" sz="2400" dirty="0"/>
          </a:p>
          <a:p>
            <a:pPr marL="0" indent="0" algn="just">
              <a:buNone/>
            </a:pPr>
            <a:r>
              <a:rPr lang="es-CR" sz="2400" dirty="0"/>
              <a:t>Las RNA son una rama de la Inteligencia Artificial que consiste en el aprendizaje y procesamiento automático, inspirado en la forma en que funciona el sistema nervioso biológico. Veamos un poco de historia:</a:t>
            </a:r>
          </a:p>
          <a:p>
            <a:pPr marL="0" indent="0" algn="just">
              <a:buNone/>
            </a:pPr>
            <a:r>
              <a:rPr lang="es-CR" sz="2400" dirty="0">
                <a:hlinkClick r:id="rId2"/>
              </a:rPr>
              <a:t>https://beamandrew.github.io/deeplearning/2017/02/23/deep_learning_101_part1.html</a:t>
            </a:r>
            <a:endParaRPr lang="es-CR" sz="2400" dirty="0"/>
          </a:p>
          <a:p>
            <a:pPr marL="0" indent="0" algn="just">
              <a:buNone/>
            </a:pPr>
            <a:r>
              <a:rPr lang="es-CR" sz="2400" dirty="0">
                <a:hlinkClick r:id="rId3"/>
              </a:rPr>
              <a:t>https://www.andreykurenkov.com/writing/ai/a-brief-history-of-neural-nets-and-deep-learning/</a:t>
            </a:r>
            <a:endParaRPr lang="es-CR" sz="2400" dirty="0"/>
          </a:p>
        </p:txBody>
      </p:sp>
      <p:sp>
        <p:nvSpPr>
          <p:cNvPr id="6" name="Título 1">
            <a:extLst>
              <a:ext uri="{FF2B5EF4-FFF2-40B4-BE49-F238E27FC236}">
                <a16:creationId xmlns:a16="http://schemas.microsoft.com/office/drawing/2014/main" id="{AC717ECF-6763-4883-8FD4-42A01E2421F7}"/>
              </a:ext>
            </a:extLst>
          </p:cNvPr>
          <p:cNvSpPr txBox="1">
            <a:spLocks/>
          </p:cNvSpPr>
          <p:nvPr/>
        </p:nvSpPr>
        <p:spPr>
          <a:xfrm>
            <a:off x="838200" y="72165"/>
            <a:ext cx="10515600" cy="735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Introducción</a:t>
            </a:r>
          </a:p>
        </p:txBody>
      </p:sp>
      <p:pic>
        <p:nvPicPr>
          <p:cNvPr id="6146" name="Picture 2" descr="Imagen relacionada">
            <a:extLst>
              <a:ext uri="{FF2B5EF4-FFF2-40B4-BE49-F238E27FC236}">
                <a16:creationId xmlns:a16="http://schemas.microsoft.com/office/drawing/2014/main" id="{65A36AF6-06F8-4FCB-A6CE-5EDDC0C19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4389" y="941032"/>
            <a:ext cx="2343707" cy="17577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science history">
            <a:extLst>
              <a:ext uri="{FF2B5EF4-FFF2-40B4-BE49-F238E27FC236}">
                <a16:creationId xmlns:a16="http://schemas.microsoft.com/office/drawing/2014/main" id="{BB6A4728-3BB9-4924-BC94-578072EE1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8762" y="4243527"/>
            <a:ext cx="2454959" cy="211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446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6B56DB6-2C4E-4725-BFEB-2B8E7D1969DE}"/>
              </a:ext>
            </a:extLst>
          </p:cNvPr>
          <p:cNvSpPr txBox="1">
            <a:spLocks/>
          </p:cNvSpPr>
          <p:nvPr/>
        </p:nvSpPr>
        <p:spPr>
          <a:xfrm>
            <a:off x="838200" y="72165"/>
            <a:ext cx="10515600" cy="735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Introducción</a:t>
            </a:r>
          </a:p>
        </p:txBody>
      </p:sp>
      <p:pic>
        <p:nvPicPr>
          <p:cNvPr id="5122" name="Picture 2" descr="Timeline">
            <a:extLst>
              <a:ext uri="{FF2B5EF4-FFF2-40B4-BE49-F238E27FC236}">
                <a16:creationId xmlns:a16="http://schemas.microsoft.com/office/drawing/2014/main" id="{AB860FC8-EAF1-4AA0-96A9-F5EA0AB01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5668"/>
            <a:ext cx="12192000" cy="57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74166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CB5ABE1-CB17-49B8-B0BB-40E196FA06CD}"/>
              </a:ext>
            </a:extLst>
          </p:cNvPr>
          <p:cNvSpPr>
            <a:spLocks noGrp="1"/>
          </p:cNvSpPr>
          <p:nvPr>
            <p:ph idx="1"/>
          </p:nvPr>
        </p:nvSpPr>
        <p:spPr>
          <a:xfrm>
            <a:off x="79899" y="1038687"/>
            <a:ext cx="9064101" cy="5747148"/>
          </a:xfrm>
        </p:spPr>
        <p:txBody>
          <a:bodyPr>
            <a:normAutofit/>
          </a:bodyPr>
          <a:lstStyle/>
          <a:p>
            <a:pPr marL="0" indent="0" algn="just">
              <a:buNone/>
            </a:pPr>
            <a:r>
              <a:rPr lang="es-CR" sz="2400" dirty="0"/>
              <a:t>El objetivo de la utilización de RNA es conseguir respuestas similares a las que es capaz de dar el cerebro, que se caracterizan por su generalización y robustez. Las RNA son útiles en la predicción de series de tiempo dado que a diferencia de los métodos econométricos clásicos, son capaces de capturar las relaciones lineales y no lineales entre los datos debido a su estructura no lineal que permite un modelo con más grados de libertad.</a:t>
            </a:r>
          </a:p>
          <a:p>
            <a:pPr algn="just"/>
            <a:endParaRPr lang="es-CR" sz="2400" dirty="0"/>
          </a:p>
          <a:p>
            <a:pPr marL="0" indent="0" algn="just">
              <a:buNone/>
            </a:pPr>
            <a:r>
              <a:rPr lang="es-CR" sz="2400" dirty="0"/>
              <a:t>Las redes neuronales han sido utilizadas exitosamente en muchos tipos de problemas de predicción debido a que son capaces de modelar y predecir series de tiempo, lineales y no lineales, con un alto grado de precisión, además de capturar cualquier tipo de interrelación entre los datos y no requerir conocimiento previo respecto del problema que se está modelando. </a:t>
            </a:r>
          </a:p>
          <a:p>
            <a:pPr marL="0" indent="0" algn="just">
              <a:buNone/>
            </a:pPr>
            <a:r>
              <a:rPr lang="es-CR" sz="2400" dirty="0"/>
              <a:t>La gran debilidad es que necesitan de un mayor tamaño de datos para poder lograr mejores resultados…</a:t>
            </a:r>
          </a:p>
          <a:p>
            <a:pPr marL="0" indent="0">
              <a:buNone/>
            </a:pPr>
            <a:endParaRPr lang="es-CR" sz="2400" dirty="0"/>
          </a:p>
        </p:txBody>
      </p:sp>
      <p:sp>
        <p:nvSpPr>
          <p:cNvPr id="4" name="Título 1">
            <a:extLst>
              <a:ext uri="{FF2B5EF4-FFF2-40B4-BE49-F238E27FC236}">
                <a16:creationId xmlns:a16="http://schemas.microsoft.com/office/drawing/2014/main" id="{2538BF06-D957-4876-847E-42E8A145804E}"/>
              </a:ext>
            </a:extLst>
          </p:cNvPr>
          <p:cNvSpPr>
            <a:spLocks noGrp="1"/>
          </p:cNvSpPr>
          <p:nvPr>
            <p:ph type="title"/>
          </p:nvPr>
        </p:nvSpPr>
        <p:spPr>
          <a:xfrm>
            <a:off x="838200" y="72165"/>
            <a:ext cx="10515600" cy="735703"/>
          </a:xfrm>
        </p:spPr>
        <p:txBody>
          <a:bodyPr/>
          <a:lstStyle/>
          <a:p>
            <a:pPr algn="ctr"/>
            <a:r>
              <a:rPr lang="es-CR" dirty="0"/>
              <a:t>Introducción</a:t>
            </a:r>
          </a:p>
        </p:txBody>
      </p:sp>
      <p:pic>
        <p:nvPicPr>
          <p:cNvPr id="1028" name="Picture 4"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20086" r="17502"/>
          <a:stretch/>
        </p:blipFill>
        <p:spPr bwMode="auto">
          <a:xfrm>
            <a:off x="9566270" y="1132340"/>
            <a:ext cx="2393502" cy="2394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arch model"/>
          <p:cNvPicPr>
            <a:picLocks noChangeAspect="1" noChangeArrowheads="1"/>
          </p:cNvPicPr>
          <p:nvPr/>
        </p:nvPicPr>
        <p:blipFill rotWithShape="1">
          <a:blip r:embed="rId3">
            <a:extLst>
              <a:ext uri="{28A0092B-C50C-407E-A947-70E740481C1C}">
                <a14:useLocalDpi xmlns:a14="http://schemas.microsoft.com/office/drawing/2010/main" val="0"/>
              </a:ext>
            </a:extLst>
          </a:blip>
          <a:srcRect l="8835" t="9340" r="4848" b="16439"/>
          <a:stretch/>
        </p:blipFill>
        <p:spPr bwMode="auto">
          <a:xfrm flipH="1">
            <a:off x="9362916" y="4205851"/>
            <a:ext cx="2596856" cy="2078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395248"/>
      </p:ext>
    </p:extLst>
  </p:cSld>
  <p:clrMapOvr>
    <a:masterClrMapping/>
  </p:clrMapOvr>
  <p:transition spd="slow">
    <p:wipe/>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2986</TotalTime>
  <Words>4690</Words>
  <Application>Microsoft Office PowerPoint</Application>
  <PresentationFormat>Widescreen</PresentationFormat>
  <Paragraphs>293</Paragraphs>
  <Slides>68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Calibri Light</vt:lpstr>
      <vt:lpstr>Cambria Math</vt:lpstr>
      <vt:lpstr>Wingdings</vt:lpstr>
      <vt:lpstr>Tema de Office</vt:lpstr>
      <vt:lpstr>Redes Neuronales en las series temporales</vt:lpstr>
      <vt:lpstr>Preámbulo</vt:lpstr>
      <vt:lpstr>Preámbulo</vt:lpstr>
      <vt:lpstr>Preámbulo</vt:lpstr>
      <vt:lpstr>PowerPoint Presentation</vt:lpstr>
      <vt:lpstr>PowerPoint Presentation</vt:lpstr>
      <vt:lpstr>PowerPoint Presentation</vt:lpstr>
      <vt:lpstr>PowerPoint Presentation</vt:lpstr>
      <vt:lpstr>Introducción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 dificultad de los modelos paramétricos</vt:lpstr>
      <vt:lpstr>La dificultad de los modelos paramétricos</vt:lpstr>
      <vt:lpstr>La dificultad de los modelos paramétricos</vt:lpstr>
      <vt:lpstr>La dificultad de los modelos paramétricos</vt:lpstr>
      <vt:lpstr>PowerPoint Presentation</vt:lpstr>
      <vt:lpstr>Neurona: biológica vs artificial </vt:lpstr>
      <vt:lpstr>Neurona: biológica vs artificial </vt:lpstr>
      <vt:lpstr>Neurona: biológica vs artificial </vt:lpstr>
      <vt:lpstr>Neurona: biológica vs artificial </vt:lpstr>
      <vt:lpstr>Neurona: biológica vs artificial </vt:lpstr>
      <vt:lpstr>Neurona: biológica vs artificial </vt:lpstr>
      <vt:lpstr>Neurona: biológica vs artificial </vt:lpstr>
      <vt:lpstr>Neurona: biológica vs artificial </vt:lpstr>
      <vt:lpstr>Neurona: biológica vs artificial </vt:lpstr>
      <vt:lpstr>Neurona: biológica vs artificial </vt:lpstr>
      <vt:lpstr>PowerPoint Presentation</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Redes Neuronales Artificiales</vt:lpstr>
      <vt:lpstr>PowerPoint Presentation</vt:lpstr>
      <vt:lpstr>PowerPoint Presentation</vt:lpstr>
      <vt:lpstr>PowerPoint Presentation</vt:lpstr>
      <vt:lpstr>PowerPoint Presentation</vt:lpstr>
      <vt:lpstr>PowerPoint Presentation</vt:lpstr>
      <vt:lpstr>Aplicación de redes neuronales en las series de tiempo </vt:lpstr>
      <vt:lpstr>Aplicación de redes neuronales en las series de tiempo </vt:lpstr>
      <vt:lpstr>Aplicación de redes neuronales en las series de tiempo </vt:lpstr>
      <vt:lpstr>Conclusión y discusión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dc:creator>
  <cp:lastModifiedBy>Oscar Centeno Mora</cp:lastModifiedBy>
  <cp:revision>136</cp:revision>
  <dcterms:created xsi:type="dcterms:W3CDTF">2017-10-30T17:53:13Z</dcterms:created>
  <dcterms:modified xsi:type="dcterms:W3CDTF">2018-11-28T05:04:26Z</dcterms:modified>
</cp:coreProperties>
</file>